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3.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86" r:id="rId4"/>
    <p:sldMasterId id="2147483822" r:id="rId5"/>
    <p:sldMasterId id="2147483858" r:id="rId6"/>
    <p:sldMasterId id="2147483879" r:id="rId7"/>
  </p:sldMasterIdLst>
  <p:notesMasterIdLst>
    <p:notesMasterId r:id="rId40"/>
  </p:notesMasterIdLst>
  <p:handoutMasterIdLst>
    <p:handoutMasterId r:id="rId41"/>
  </p:handoutMasterIdLst>
  <p:sldIdLst>
    <p:sldId id="315" r:id="rId8"/>
    <p:sldId id="415" r:id="rId9"/>
    <p:sldId id="391" r:id="rId10"/>
    <p:sldId id="388" r:id="rId11"/>
    <p:sldId id="402" r:id="rId12"/>
    <p:sldId id="427" r:id="rId13"/>
    <p:sldId id="428" r:id="rId14"/>
    <p:sldId id="429" r:id="rId15"/>
    <p:sldId id="432" r:id="rId16"/>
    <p:sldId id="419" r:id="rId17"/>
    <p:sldId id="421" r:id="rId18"/>
    <p:sldId id="423" r:id="rId19"/>
    <p:sldId id="430" r:id="rId20"/>
    <p:sldId id="424" r:id="rId21"/>
    <p:sldId id="425" r:id="rId22"/>
    <p:sldId id="406" r:id="rId23"/>
    <p:sldId id="426" r:id="rId24"/>
    <p:sldId id="434" r:id="rId25"/>
    <p:sldId id="435" r:id="rId26"/>
    <p:sldId id="394" r:id="rId27"/>
    <p:sldId id="399" r:id="rId28"/>
    <p:sldId id="431" r:id="rId29"/>
    <p:sldId id="433" r:id="rId30"/>
    <p:sldId id="407" r:id="rId31"/>
    <p:sldId id="408" r:id="rId32"/>
    <p:sldId id="409" r:id="rId33"/>
    <p:sldId id="410" r:id="rId34"/>
    <p:sldId id="411" r:id="rId35"/>
    <p:sldId id="412" r:id="rId36"/>
    <p:sldId id="413" r:id="rId37"/>
    <p:sldId id="414" r:id="rId38"/>
    <p:sldId id="372" r:id="rId39"/>
  </p:sldIdLst>
  <p:sldSz cx="9144000" cy="514826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charset="0"/>
        <a:ea typeface="+mn-ea"/>
        <a:cs typeface="+mn-cs"/>
      </a:defRPr>
    </a:lvl1pPr>
    <a:lvl2pPr marL="342900" indent="114300" algn="l" defTabSz="685800" rtl="0" eaLnBrk="0" fontAlgn="base" hangingPunct="0">
      <a:spcBef>
        <a:spcPct val="0"/>
      </a:spcBef>
      <a:spcAft>
        <a:spcPct val="0"/>
      </a:spcAft>
      <a:defRPr sz="1300" kern="1200">
        <a:solidFill>
          <a:schemeClr val="tx1"/>
        </a:solidFill>
        <a:latin typeface="Calibri" charset="0"/>
        <a:ea typeface="+mn-ea"/>
        <a:cs typeface="+mn-cs"/>
      </a:defRPr>
    </a:lvl2pPr>
    <a:lvl3pPr marL="685800" indent="228600" algn="l" defTabSz="685800" rtl="0" eaLnBrk="0" fontAlgn="base" hangingPunct="0">
      <a:spcBef>
        <a:spcPct val="0"/>
      </a:spcBef>
      <a:spcAft>
        <a:spcPct val="0"/>
      </a:spcAft>
      <a:defRPr sz="1300" kern="1200">
        <a:solidFill>
          <a:schemeClr val="tx1"/>
        </a:solidFill>
        <a:latin typeface="Calibri" charset="0"/>
        <a:ea typeface="+mn-ea"/>
        <a:cs typeface="+mn-cs"/>
      </a:defRPr>
    </a:lvl3pPr>
    <a:lvl4pPr marL="1028700" indent="342900" algn="l" defTabSz="685800" rtl="0" eaLnBrk="0" fontAlgn="base" hangingPunct="0">
      <a:spcBef>
        <a:spcPct val="0"/>
      </a:spcBef>
      <a:spcAft>
        <a:spcPct val="0"/>
      </a:spcAft>
      <a:defRPr sz="1300" kern="1200">
        <a:solidFill>
          <a:schemeClr val="tx1"/>
        </a:solidFill>
        <a:latin typeface="Calibri" charset="0"/>
        <a:ea typeface="+mn-ea"/>
        <a:cs typeface="+mn-cs"/>
      </a:defRPr>
    </a:lvl4pPr>
    <a:lvl5pPr marL="1371600" indent="457200" algn="l" defTabSz="685800" rtl="0" eaLnBrk="0" fontAlgn="base" hangingPunct="0">
      <a:spcBef>
        <a:spcPct val="0"/>
      </a:spcBef>
      <a:spcAft>
        <a:spcPct val="0"/>
      </a:spcAft>
      <a:defRPr sz="1300" kern="1200">
        <a:solidFill>
          <a:schemeClr val="tx1"/>
        </a:solidFill>
        <a:latin typeface="Calibri" charset="0"/>
        <a:ea typeface="+mn-ea"/>
        <a:cs typeface="+mn-cs"/>
      </a:defRPr>
    </a:lvl5pPr>
    <a:lvl6pPr marL="2286000" algn="l" defTabSz="914400" rtl="0" eaLnBrk="1" latinLnBrk="0" hangingPunct="1">
      <a:defRPr sz="1300" kern="1200">
        <a:solidFill>
          <a:schemeClr val="tx1"/>
        </a:solidFill>
        <a:latin typeface="Calibri" charset="0"/>
        <a:ea typeface="+mn-ea"/>
        <a:cs typeface="+mn-cs"/>
      </a:defRPr>
    </a:lvl6pPr>
    <a:lvl7pPr marL="2743200" algn="l" defTabSz="914400" rtl="0" eaLnBrk="1" latinLnBrk="0" hangingPunct="1">
      <a:defRPr sz="1300" kern="1200">
        <a:solidFill>
          <a:schemeClr val="tx1"/>
        </a:solidFill>
        <a:latin typeface="Calibri" charset="0"/>
        <a:ea typeface="+mn-ea"/>
        <a:cs typeface="+mn-cs"/>
      </a:defRPr>
    </a:lvl7pPr>
    <a:lvl8pPr marL="3200400" algn="l" defTabSz="914400" rtl="0" eaLnBrk="1" latinLnBrk="0" hangingPunct="1">
      <a:defRPr sz="1300" kern="1200">
        <a:solidFill>
          <a:schemeClr val="tx1"/>
        </a:solidFill>
        <a:latin typeface="Calibri" charset="0"/>
        <a:ea typeface="+mn-ea"/>
        <a:cs typeface="+mn-cs"/>
      </a:defRPr>
    </a:lvl8pPr>
    <a:lvl9pPr marL="3657600" algn="l" defTabSz="914400" rtl="0" eaLnBrk="1" latinLnBrk="0" hangingPunct="1">
      <a:defRPr sz="1300"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Default Section" id="{CF0543A8-9966-884F-A5A1-D7D1F2D4A3EE}">
          <p14:sldIdLst>
            <p14:sldId id="315"/>
            <p14:sldId id="415"/>
            <p14:sldId id="391"/>
            <p14:sldId id="388"/>
            <p14:sldId id="402"/>
            <p14:sldId id="427"/>
            <p14:sldId id="428"/>
            <p14:sldId id="429"/>
            <p14:sldId id="432"/>
            <p14:sldId id="419"/>
            <p14:sldId id="421"/>
            <p14:sldId id="423"/>
            <p14:sldId id="430"/>
            <p14:sldId id="424"/>
            <p14:sldId id="425"/>
            <p14:sldId id="406"/>
            <p14:sldId id="426"/>
            <p14:sldId id="434"/>
            <p14:sldId id="435"/>
            <p14:sldId id="394"/>
            <p14:sldId id="399"/>
            <p14:sldId id="431"/>
            <p14:sldId id="433"/>
            <p14:sldId id="407"/>
            <p14:sldId id="408"/>
            <p14:sldId id="409"/>
            <p14:sldId id="410"/>
            <p14:sldId id="411"/>
            <p14:sldId id="412"/>
            <p14:sldId id="413"/>
            <p14:sldId id="414"/>
            <p14:sldId id="372"/>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cavoli" initials="k" lastIdx="1" clrIdx="0">
    <p:extLst/>
  </p:cmAuthor>
  <p:cmAuthor id="2" name="David Wilkins" initials="DW" lastIdx="3"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06F"/>
    <a:srgbClr val="FFFFFF"/>
    <a:srgbClr val="00A8E9"/>
    <a:srgbClr val="666666"/>
    <a:srgbClr val="8DCF2E"/>
    <a:srgbClr val="0078A6"/>
    <a:srgbClr val="969696"/>
    <a:srgbClr val="84C700"/>
    <a:srgbClr val="005C7F"/>
    <a:srgbClr val="0066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748" autoAdjust="0"/>
    <p:restoredTop sz="93899" autoAdjust="0"/>
  </p:normalViewPr>
  <p:slideViewPr>
    <p:cSldViewPr snapToGrid="0">
      <p:cViewPr varScale="1">
        <p:scale>
          <a:sx n="103" d="100"/>
          <a:sy n="103" d="100"/>
        </p:scale>
        <p:origin x="221"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1.bin"/></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000608"/>
                </a:solidFill>
                <a:latin typeface="+mn-lt"/>
                <a:ea typeface="+mn-ea"/>
                <a:cs typeface="+mn-cs"/>
              </a:defRPr>
            </a:pPr>
            <a:r>
              <a:rPr lang="en-US" dirty="0"/>
              <a:t>Healthcare Hires vs. Openings</a:t>
            </a:r>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000608"/>
              </a:solidFill>
              <a:latin typeface="+mn-lt"/>
              <a:ea typeface="+mn-ea"/>
              <a:cs typeface="+mn-cs"/>
            </a:defRPr>
          </a:pPr>
          <a:endParaRPr lang="en-US"/>
        </a:p>
      </c:txPr>
    </c:title>
    <c:autoTitleDeleted val="0"/>
    <c:plotArea>
      <c:layout/>
      <c:areaChart>
        <c:grouping val="standard"/>
        <c:varyColors val="0"/>
        <c:ser>
          <c:idx val="0"/>
          <c:order val="0"/>
          <c:tx>
            <c:strRef>
              <c:f>Sheet1!$B$1</c:f>
              <c:strCache>
                <c:ptCount val="1"/>
                <c:pt idx="0">
                  <c:v>Job Openings</c:v>
                </c:pt>
              </c:strCache>
            </c:strRef>
          </c:tx>
          <c:spPr>
            <a:solidFill>
              <a:schemeClr val="bg1">
                <a:lumMod val="85000"/>
              </a:schemeClr>
            </a:solidFill>
            <a:ln w="19050">
              <a:solidFill>
                <a:schemeClr val="bg1">
                  <a:lumMod val="50000"/>
                </a:schemeClr>
              </a:solidFill>
              <a:prstDash val="solid"/>
            </a:ln>
            <a:effectLst/>
          </c:spPr>
          <c:cat>
            <c:numRef>
              <c:f>Sheet1!$A$2:$A$93</c:f>
              <c:numCache>
                <c:formatCode>m/d/yyyy</c:formatCode>
                <c:ptCount val="9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numCache>
            </c:numRef>
          </c:cat>
          <c:val>
            <c:numRef>
              <c:f>Sheet1!$B$2:$B$93</c:f>
              <c:numCache>
                <c:formatCode>#0</c:formatCode>
                <c:ptCount val="92"/>
                <c:pt idx="0">
                  <c:v>556</c:v>
                </c:pt>
                <c:pt idx="1">
                  <c:v>474</c:v>
                </c:pt>
                <c:pt idx="2">
                  <c:v>452</c:v>
                </c:pt>
                <c:pt idx="3">
                  <c:v>469</c:v>
                </c:pt>
                <c:pt idx="4">
                  <c:v>441</c:v>
                </c:pt>
                <c:pt idx="5">
                  <c:v>435</c:v>
                </c:pt>
                <c:pt idx="6">
                  <c:v>467</c:v>
                </c:pt>
                <c:pt idx="7">
                  <c:v>422</c:v>
                </c:pt>
                <c:pt idx="8">
                  <c:v>473</c:v>
                </c:pt>
                <c:pt idx="9">
                  <c:v>547</c:v>
                </c:pt>
                <c:pt idx="10">
                  <c:v>488</c:v>
                </c:pt>
                <c:pt idx="11">
                  <c:v>497</c:v>
                </c:pt>
                <c:pt idx="12">
                  <c:v>458</c:v>
                </c:pt>
                <c:pt idx="13">
                  <c:v>490</c:v>
                </c:pt>
                <c:pt idx="14">
                  <c:v>520</c:v>
                </c:pt>
                <c:pt idx="15">
                  <c:v>520</c:v>
                </c:pt>
                <c:pt idx="16">
                  <c:v>533</c:v>
                </c:pt>
                <c:pt idx="17">
                  <c:v>542</c:v>
                </c:pt>
                <c:pt idx="18">
                  <c:v>540</c:v>
                </c:pt>
                <c:pt idx="19">
                  <c:v>545</c:v>
                </c:pt>
                <c:pt idx="20">
                  <c:v>537</c:v>
                </c:pt>
                <c:pt idx="21">
                  <c:v>563</c:v>
                </c:pt>
                <c:pt idx="22">
                  <c:v>581</c:v>
                </c:pt>
                <c:pt idx="23">
                  <c:v>566</c:v>
                </c:pt>
                <c:pt idx="24">
                  <c:v>616</c:v>
                </c:pt>
                <c:pt idx="25">
                  <c:v>624</c:v>
                </c:pt>
                <c:pt idx="26">
                  <c:v>629</c:v>
                </c:pt>
                <c:pt idx="27">
                  <c:v>625</c:v>
                </c:pt>
                <c:pt idx="28">
                  <c:v>639</c:v>
                </c:pt>
                <c:pt idx="29">
                  <c:v>697</c:v>
                </c:pt>
                <c:pt idx="30">
                  <c:v>598</c:v>
                </c:pt>
                <c:pt idx="31">
                  <c:v>596</c:v>
                </c:pt>
                <c:pt idx="32">
                  <c:v>647</c:v>
                </c:pt>
                <c:pt idx="33">
                  <c:v>644</c:v>
                </c:pt>
                <c:pt idx="34">
                  <c:v>643</c:v>
                </c:pt>
                <c:pt idx="35">
                  <c:v>633</c:v>
                </c:pt>
                <c:pt idx="36">
                  <c:v>536</c:v>
                </c:pt>
                <c:pt idx="37">
                  <c:v>634</c:v>
                </c:pt>
                <c:pt idx="38">
                  <c:v>643</c:v>
                </c:pt>
                <c:pt idx="39">
                  <c:v>657</c:v>
                </c:pt>
                <c:pt idx="40">
                  <c:v>616</c:v>
                </c:pt>
                <c:pt idx="41">
                  <c:v>628</c:v>
                </c:pt>
                <c:pt idx="42">
                  <c:v>600</c:v>
                </c:pt>
                <c:pt idx="43">
                  <c:v>672</c:v>
                </c:pt>
                <c:pt idx="44">
                  <c:v>597</c:v>
                </c:pt>
                <c:pt idx="45">
                  <c:v>588</c:v>
                </c:pt>
                <c:pt idx="46">
                  <c:v>599</c:v>
                </c:pt>
                <c:pt idx="47">
                  <c:v>529</c:v>
                </c:pt>
                <c:pt idx="48">
                  <c:v>634</c:v>
                </c:pt>
                <c:pt idx="49">
                  <c:v>650</c:v>
                </c:pt>
                <c:pt idx="50">
                  <c:v>664</c:v>
                </c:pt>
                <c:pt idx="51">
                  <c:v>659</c:v>
                </c:pt>
                <c:pt idx="52">
                  <c:v>736</c:v>
                </c:pt>
                <c:pt idx="53">
                  <c:v>717</c:v>
                </c:pt>
                <c:pt idx="54">
                  <c:v>771</c:v>
                </c:pt>
                <c:pt idx="55">
                  <c:v>852</c:v>
                </c:pt>
                <c:pt idx="56">
                  <c:v>776</c:v>
                </c:pt>
                <c:pt idx="57">
                  <c:v>830</c:v>
                </c:pt>
                <c:pt idx="58">
                  <c:v>709</c:v>
                </c:pt>
                <c:pt idx="59">
                  <c:v>830</c:v>
                </c:pt>
                <c:pt idx="60">
                  <c:v>813</c:v>
                </c:pt>
                <c:pt idx="61">
                  <c:v>852</c:v>
                </c:pt>
                <c:pt idx="62">
                  <c:v>790</c:v>
                </c:pt>
                <c:pt idx="63">
                  <c:v>950</c:v>
                </c:pt>
                <c:pt idx="64">
                  <c:v>877</c:v>
                </c:pt>
                <c:pt idx="65">
                  <c:v>902</c:v>
                </c:pt>
                <c:pt idx="66">
                  <c:v>1021</c:v>
                </c:pt>
                <c:pt idx="67">
                  <c:v>951</c:v>
                </c:pt>
                <c:pt idx="68">
                  <c:v>982</c:v>
                </c:pt>
                <c:pt idx="69">
                  <c:v>935</c:v>
                </c:pt>
                <c:pt idx="70">
                  <c:v>978</c:v>
                </c:pt>
                <c:pt idx="71">
                  <c:v>965</c:v>
                </c:pt>
                <c:pt idx="72">
                  <c:v>1063</c:v>
                </c:pt>
                <c:pt idx="73">
                  <c:v>940</c:v>
                </c:pt>
                <c:pt idx="74">
                  <c:v>962</c:v>
                </c:pt>
                <c:pt idx="75">
                  <c:v>963</c:v>
                </c:pt>
                <c:pt idx="76">
                  <c:v>959</c:v>
                </c:pt>
                <c:pt idx="77">
                  <c:v>1007</c:v>
                </c:pt>
                <c:pt idx="78">
                  <c:v>984</c:v>
                </c:pt>
                <c:pt idx="79">
                  <c:v>960</c:v>
                </c:pt>
                <c:pt idx="80">
                  <c:v>978</c:v>
                </c:pt>
                <c:pt idx="81">
                  <c:v>1054</c:v>
                </c:pt>
                <c:pt idx="82">
                  <c:v>1048</c:v>
                </c:pt>
                <c:pt idx="83">
                  <c:v>1065</c:v>
                </c:pt>
                <c:pt idx="84">
                  <c:v>1065</c:v>
                </c:pt>
                <c:pt idx="85">
                  <c:v>1115</c:v>
                </c:pt>
                <c:pt idx="86">
                  <c:v>1016</c:v>
                </c:pt>
                <c:pt idx="87">
                  <c:v>1020</c:v>
                </c:pt>
                <c:pt idx="88">
                  <c:v>1010</c:v>
                </c:pt>
                <c:pt idx="89">
                  <c:v>1111</c:v>
                </c:pt>
                <c:pt idx="90">
                  <c:v>1020</c:v>
                </c:pt>
                <c:pt idx="91">
                  <c:v>1091</c:v>
                </c:pt>
              </c:numCache>
            </c:numRef>
          </c:val>
          <c:extLst>
            <c:ext xmlns:c16="http://schemas.microsoft.com/office/drawing/2014/chart" uri="{C3380CC4-5D6E-409C-BE32-E72D297353CC}">
              <c16:uniqueId val="{00000000-D7E8-4F86-9009-0918E7D8E97F}"/>
            </c:ext>
          </c:extLst>
        </c:ser>
        <c:ser>
          <c:idx val="1"/>
          <c:order val="1"/>
          <c:tx>
            <c:strRef>
              <c:f>Sheet1!$C$1</c:f>
              <c:strCache>
                <c:ptCount val="1"/>
                <c:pt idx="0">
                  <c:v>Hires</c:v>
                </c:pt>
              </c:strCache>
            </c:strRef>
          </c:tx>
          <c:spPr>
            <a:solidFill>
              <a:schemeClr val="bg1">
                <a:lumMod val="65000"/>
              </a:schemeClr>
            </a:solidFill>
            <a:ln w="19050">
              <a:solidFill>
                <a:schemeClr val="tx1"/>
              </a:solidFill>
            </a:ln>
            <a:effectLst/>
          </c:spPr>
          <c:cat>
            <c:numRef>
              <c:f>Sheet1!$A$2:$A$93</c:f>
              <c:numCache>
                <c:formatCode>m/d/yyyy</c:formatCode>
                <c:ptCount val="92"/>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42887</c:v>
                </c:pt>
                <c:pt idx="90">
                  <c:v>42917</c:v>
                </c:pt>
                <c:pt idx="91">
                  <c:v>42948</c:v>
                </c:pt>
              </c:numCache>
            </c:numRef>
          </c:cat>
          <c:val>
            <c:numRef>
              <c:f>Sheet1!$C$2:$C$93</c:f>
              <c:numCache>
                <c:formatCode>#0</c:formatCode>
                <c:ptCount val="92"/>
                <c:pt idx="0">
                  <c:v>389</c:v>
                </c:pt>
                <c:pt idx="1">
                  <c:v>404</c:v>
                </c:pt>
                <c:pt idx="2">
                  <c:v>421</c:v>
                </c:pt>
                <c:pt idx="3">
                  <c:v>416</c:v>
                </c:pt>
                <c:pt idx="4">
                  <c:v>398</c:v>
                </c:pt>
                <c:pt idx="5">
                  <c:v>432</c:v>
                </c:pt>
                <c:pt idx="6">
                  <c:v>446</c:v>
                </c:pt>
                <c:pt idx="7">
                  <c:v>398</c:v>
                </c:pt>
                <c:pt idx="8">
                  <c:v>432</c:v>
                </c:pt>
                <c:pt idx="9">
                  <c:v>411</c:v>
                </c:pt>
                <c:pt idx="10">
                  <c:v>431</c:v>
                </c:pt>
                <c:pt idx="11">
                  <c:v>419</c:v>
                </c:pt>
                <c:pt idx="12">
                  <c:v>361</c:v>
                </c:pt>
                <c:pt idx="13">
                  <c:v>389</c:v>
                </c:pt>
                <c:pt idx="14">
                  <c:v>396</c:v>
                </c:pt>
                <c:pt idx="15">
                  <c:v>404</c:v>
                </c:pt>
                <c:pt idx="16">
                  <c:v>411</c:v>
                </c:pt>
                <c:pt idx="17">
                  <c:v>438</c:v>
                </c:pt>
                <c:pt idx="18">
                  <c:v>408</c:v>
                </c:pt>
                <c:pt idx="19">
                  <c:v>427</c:v>
                </c:pt>
                <c:pt idx="20">
                  <c:v>400</c:v>
                </c:pt>
                <c:pt idx="21">
                  <c:v>416</c:v>
                </c:pt>
                <c:pt idx="22">
                  <c:v>430</c:v>
                </c:pt>
                <c:pt idx="23">
                  <c:v>421</c:v>
                </c:pt>
                <c:pt idx="24">
                  <c:v>440</c:v>
                </c:pt>
                <c:pt idx="25">
                  <c:v>482</c:v>
                </c:pt>
                <c:pt idx="26">
                  <c:v>446</c:v>
                </c:pt>
                <c:pt idx="27">
                  <c:v>418</c:v>
                </c:pt>
                <c:pt idx="28">
                  <c:v>466</c:v>
                </c:pt>
                <c:pt idx="29">
                  <c:v>453</c:v>
                </c:pt>
                <c:pt idx="30">
                  <c:v>432</c:v>
                </c:pt>
                <c:pt idx="31">
                  <c:v>436</c:v>
                </c:pt>
                <c:pt idx="32">
                  <c:v>420</c:v>
                </c:pt>
                <c:pt idx="33">
                  <c:v>439</c:v>
                </c:pt>
                <c:pt idx="34">
                  <c:v>438</c:v>
                </c:pt>
                <c:pt idx="35">
                  <c:v>450</c:v>
                </c:pt>
                <c:pt idx="36">
                  <c:v>456</c:v>
                </c:pt>
                <c:pt idx="37">
                  <c:v>463</c:v>
                </c:pt>
                <c:pt idx="38">
                  <c:v>455</c:v>
                </c:pt>
                <c:pt idx="39">
                  <c:v>488</c:v>
                </c:pt>
                <c:pt idx="40">
                  <c:v>480</c:v>
                </c:pt>
                <c:pt idx="41">
                  <c:v>428</c:v>
                </c:pt>
                <c:pt idx="42">
                  <c:v>458</c:v>
                </c:pt>
                <c:pt idx="43">
                  <c:v>484</c:v>
                </c:pt>
                <c:pt idx="44">
                  <c:v>472</c:v>
                </c:pt>
                <c:pt idx="45">
                  <c:v>441</c:v>
                </c:pt>
                <c:pt idx="46">
                  <c:v>452</c:v>
                </c:pt>
                <c:pt idx="47">
                  <c:v>447</c:v>
                </c:pt>
                <c:pt idx="48">
                  <c:v>480</c:v>
                </c:pt>
                <c:pt idx="49">
                  <c:v>453</c:v>
                </c:pt>
                <c:pt idx="50">
                  <c:v>489</c:v>
                </c:pt>
                <c:pt idx="51">
                  <c:v>498</c:v>
                </c:pt>
                <c:pt idx="52">
                  <c:v>471</c:v>
                </c:pt>
                <c:pt idx="53">
                  <c:v>462</c:v>
                </c:pt>
                <c:pt idx="54">
                  <c:v>506</c:v>
                </c:pt>
                <c:pt idx="55">
                  <c:v>444</c:v>
                </c:pt>
                <c:pt idx="56">
                  <c:v>533</c:v>
                </c:pt>
                <c:pt idx="57">
                  <c:v>531</c:v>
                </c:pt>
                <c:pt idx="58">
                  <c:v>505</c:v>
                </c:pt>
                <c:pt idx="59">
                  <c:v>524</c:v>
                </c:pt>
                <c:pt idx="60">
                  <c:v>520</c:v>
                </c:pt>
                <c:pt idx="61">
                  <c:v>531</c:v>
                </c:pt>
                <c:pt idx="62">
                  <c:v>518</c:v>
                </c:pt>
                <c:pt idx="63">
                  <c:v>528</c:v>
                </c:pt>
                <c:pt idx="64">
                  <c:v>524</c:v>
                </c:pt>
                <c:pt idx="65">
                  <c:v>496</c:v>
                </c:pt>
                <c:pt idx="66">
                  <c:v>531</c:v>
                </c:pt>
                <c:pt idx="67">
                  <c:v>519</c:v>
                </c:pt>
                <c:pt idx="68">
                  <c:v>540</c:v>
                </c:pt>
                <c:pt idx="69">
                  <c:v>561</c:v>
                </c:pt>
                <c:pt idx="70">
                  <c:v>554</c:v>
                </c:pt>
                <c:pt idx="71">
                  <c:v>559</c:v>
                </c:pt>
                <c:pt idx="72">
                  <c:v>507</c:v>
                </c:pt>
                <c:pt idx="73">
                  <c:v>540</c:v>
                </c:pt>
                <c:pt idx="74">
                  <c:v>542</c:v>
                </c:pt>
                <c:pt idx="75">
                  <c:v>493</c:v>
                </c:pt>
                <c:pt idx="76">
                  <c:v>539</c:v>
                </c:pt>
                <c:pt idx="77">
                  <c:v>560</c:v>
                </c:pt>
                <c:pt idx="78">
                  <c:v>554</c:v>
                </c:pt>
                <c:pt idx="79">
                  <c:v>550</c:v>
                </c:pt>
                <c:pt idx="80">
                  <c:v>526</c:v>
                </c:pt>
                <c:pt idx="81">
                  <c:v>563</c:v>
                </c:pt>
                <c:pt idx="82">
                  <c:v>571</c:v>
                </c:pt>
                <c:pt idx="83">
                  <c:v>564</c:v>
                </c:pt>
                <c:pt idx="84">
                  <c:v>567</c:v>
                </c:pt>
                <c:pt idx="85">
                  <c:v>541</c:v>
                </c:pt>
                <c:pt idx="86">
                  <c:v>582</c:v>
                </c:pt>
                <c:pt idx="87">
                  <c:v>518</c:v>
                </c:pt>
                <c:pt idx="88">
                  <c:v>569</c:v>
                </c:pt>
                <c:pt idx="89">
                  <c:v>567</c:v>
                </c:pt>
                <c:pt idx="90">
                  <c:v>581</c:v>
                </c:pt>
                <c:pt idx="91">
                  <c:v>564</c:v>
                </c:pt>
              </c:numCache>
            </c:numRef>
          </c:val>
          <c:extLst>
            <c:ext xmlns:c16="http://schemas.microsoft.com/office/drawing/2014/chart" uri="{C3380CC4-5D6E-409C-BE32-E72D297353CC}">
              <c16:uniqueId val="{00000001-D7E8-4F86-9009-0918E7D8E97F}"/>
            </c:ext>
          </c:extLst>
        </c:ser>
        <c:dLbls>
          <c:showLegendKey val="0"/>
          <c:showVal val="0"/>
          <c:showCatName val="0"/>
          <c:showSerName val="0"/>
          <c:showPercent val="0"/>
          <c:showBubbleSize val="0"/>
        </c:dLbls>
        <c:axId val="-1929950576"/>
        <c:axId val="-1929948368"/>
      </c:areaChart>
      <c:dateAx>
        <c:axId val="-1929950576"/>
        <c:scaling>
          <c:orientation val="minMax"/>
        </c:scaling>
        <c:delete val="0"/>
        <c:axPos val="b"/>
        <c:numFmt formatCode="m/d/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rgbClr val="000608"/>
                </a:solidFill>
                <a:latin typeface="+mn-lt"/>
                <a:ea typeface="+mn-ea"/>
                <a:cs typeface="+mn-cs"/>
              </a:defRPr>
            </a:pPr>
            <a:endParaRPr lang="en-US"/>
          </a:p>
        </c:txPr>
        <c:crossAx val="-1929948368"/>
        <c:crosses val="autoZero"/>
        <c:auto val="1"/>
        <c:lblOffset val="100"/>
        <c:baseTimeUnit val="months"/>
      </c:dateAx>
      <c:valAx>
        <c:axId val="-19299483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rgbClr val="000608"/>
                </a:solidFill>
                <a:latin typeface="+mn-lt"/>
                <a:ea typeface="+mn-ea"/>
                <a:cs typeface="+mn-cs"/>
              </a:defRPr>
            </a:pPr>
            <a:endParaRPr lang="en-US"/>
          </a:p>
        </c:txPr>
        <c:crossAx val="-1929950576"/>
        <c:crosses val="autoZero"/>
        <c:crossBetween val="midCat"/>
        <c:majorUnit val="1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0608"/>
              </a:solidFill>
              <a:latin typeface="+mn-lt"/>
              <a:ea typeface="+mn-ea"/>
              <a:cs typeface="+mn-cs"/>
            </a:defRPr>
          </a:pPr>
          <a:endParaRPr lang="en-US"/>
        </a:p>
      </c:txPr>
    </c:legend>
    <c:plotVisOnly val="1"/>
    <c:dispBlanksAs val="gap"/>
    <c:showDLblsOverMax val="0"/>
  </c:chart>
  <c:spPr>
    <a:solidFill>
      <a:schemeClr val="bg1"/>
    </a:solidFill>
    <a:ln>
      <a:solidFill>
        <a:schemeClr val="bg1">
          <a:lumMod val="75000"/>
        </a:schemeClr>
      </a:solidFill>
    </a:ln>
    <a:effectLst/>
  </c:spPr>
  <c:txPr>
    <a:bodyPr/>
    <a:lstStyle/>
    <a:p>
      <a:pPr>
        <a:defRPr>
          <a:solidFill>
            <a:srgbClr val="000608"/>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Recruitment Investment (</a:t>
            </a:r>
            <a:r>
              <a:rPr lang="en-US" baseline="0" dirty="0"/>
              <a:t>Cost) Ratio</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rgbClr val="92D050"/>
              </a:solidFill>
              <a:ln>
                <a:noFill/>
              </a:ln>
              <a:effectLst/>
            </c:spPr>
            <c:extLst>
              <c:ext xmlns:c16="http://schemas.microsoft.com/office/drawing/2014/chart" uri="{C3380CC4-5D6E-409C-BE32-E72D297353CC}">
                <c16:uniqueId val="{00000001-765B-4EDE-9FE2-530F71C42D87}"/>
              </c:ext>
            </c:extLst>
          </c:dPt>
          <c:dPt>
            <c:idx val="8"/>
            <c:invertIfNegative val="0"/>
            <c:bubble3D val="0"/>
            <c:spPr>
              <a:solidFill>
                <a:srgbClr val="FFFF00"/>
              </a:solidFill>
              <a:ln>
                <a:noFill/>
              </a:ln>
              <a:effectLst/>
            </c:spPr>
            <c:extLst>
              <c:ext xmlns:c16="http://schemas.microsoft.com/office/drawing/2014/chart" uri="{C3380CC4-5D6E-409C-BE32-E72D297353CC}">
                <c16:uniqueId val="{00000003-765B-4EDE-9FE2-530F71C42D87}"/>
              </c:ext>
            </c:extLst>
          </c:dPt>
          <c:dLbls>
            <c:dLbl>
              <c:idx val="2"/>
              <c:layout>
                <c:manualLayout>
                  <c:x val="-3.6702946041138718E-17"/>
                  <c:y val="9.50645264297452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5B-4EDE-9FE2-530F71C42D8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inputs'!$D$31:$D$39</c:f>
              <c:strCache>
                <c:ptCount val="9"/>
                <c:pt idx="0">
                  <c:v>Search Firm*</c:v>
                </c:pt>
                <c:pt idx="1">
                  <c:v>RPO*</c:v>
                </c:pt>
                <c:pt idx="2">
                  <c:v>Manufacturing*</c:v>
                </c:pt>
                <c:pt idx="3">
                  <c:v>Banking/Financial Services*</c:v>
                </c:pt>
                <c:pt idx="4">
                  <c:v>Business Services/Consulting*</c:v>
                </c:pt>
                <c:pt idx="5">
                  <c:v>Technology*</c:v>
                </c:pt>
                <c:pt idx="6">
                  <c:v>Healthcare (including Pharma and Biotech)*</c:v>
                </c:pt>
                <c:pt idx="7">
                  <c:v>LHC - Healthcare - Top 25% Performers</c:v>
                </c:pt>
                <c:pt idx="8">
                  <c:v>LHC - Overall Median</c:v>
                </c:pt>
              </c:strCache>
            </c:strRef>
          </c:cat>
          <c:val>
            <c:numRef>
              <c:f>'Data inputs'!$E$31:$E$39</c:f>
              <c:numCache>
                <c:formatCode>0.00%</c:formatCode>
                <c:ptCount val="9"/>
                <c:pt idx="0" formatCode="0%">
                  <c:v>0.25</c:v>
                </c:pt>
                <c:pt idx="1">
                  <c:v>7.4999999999999997E-2</c:v>
                </c:pt>
                <c:pt idx="2" formatCode="0.0%">
                  <c:v>8.0157142857142857E-2</c:v>
                </c:pt>
                <c:pt idx="3" formatCode="0.0%">
                  <c:v>6.6507692307692309E-2</c:v>
                </c:pt>
                <c:pt idx="4" formatCode="0.0%">
                  <c:v>5.7333333333333333E-2</c:v>
                </c:pt>
                <c:pt idx="5" formatCode="0.0%">
                  <c:v>6.1785714285714284E-2</c:v>
                </c:pt>
                <c:pt idx="6" formatCode="0.0%">
                  <c:v>4.6661538461538463E-2</c:v>
                </c:pt>
                <c:pt idx="7" formatCode="0.0%">
                  <c:v>2.3E-2</c:v>
                </c:pt>
                <c:pt idx="8" formatCode="0.0%">
                  <c:v>1.4999999999999999E-2</c:v>
                </c:pt>
              </c:numCache>
            </c:numRef>
          </c:val>
          <c:extLst>
            <c:ext xmlns:c16="http://schemas.microsoft.com/office/drawing/2014/chart" uri="{C3380CC4-5D6E-409C-BE32-E72D297353CC}">
              <c16:uniqueId val="{00000005-765B-4EDE-9FE2-530F71C42D87}"/>
            </c:ext>
          </c:extLst>
        </c:ser>
        <c:dLbls>
          <c:showLegendKey val="0"/>
          <c:showVal val="0"/>
          <c:showCatName val="0"/>
          <c:showSerName val="0"/>
          <c:showPercent val="0"/>
          <c:showBubbleSize val="0"/>
        </c:dLbls>
        <c:gapWidth val="219"/>
        <c:overlap val="-27"/>
        <c:axId val="947649184"/>
        <c:axId val="721077200"/>
      </c:barChart>
      <c:catAx>
        <c:axId val="947649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1077200"/>
        <c:crosses val="autoZero"/>
        <c:auto val="1"/>
        <c:lblAlgn val="ctr"/>
        <c:lblOffset val="100"/>
        <c:noMultiLvlLbl val="0"/>
      </c:catAx>
      <c:valAx>
        <c:axId val="721077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7649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Investment (Cost) Per Hire Analysis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92D050"/>
              </a:solidFill>
              <a:ln>
                <a:noFill/>
              </a:ln>
              <a:effectLst/>
            </c:spPr>
            <c:extLst>
              <c:ext xmlns:c16="http://schemas.microsoft.com/office/drawing/2014/chart" uri="{C3380CC4-5D6E-409C-BE32-E72D297353CC}">
                <c16:uniqueId val="{00000001-9D4B-4049-8581-86139210427C}"/>
              </c:ext>
            </c:extLst>
          </c:dPt>
          <c:dPt>
            <c:idx val="6"/>
            <c:invertIfNegative val="0"/>
            <c:bubble3D val="0"/>
            <c:spPr>
              <a:solidFill>
                <a:srgbClr val="FFFF00"/>
              </a:solidFill>
              <a:ln>
                <a:noFill/>
              </a:ln>
              <a:effectLst/>
            </c:spPr>
            <c:extLst>
              <c:ext xmlns:c16="http://schemas.microsoft.com/office/drawing/2014/chart" uri="{C3380CC4-5D6E-409C-BE32-E72D297353CC}">
                <c16:uniqueId val="{00000003-9D4B-4049-8581-86139210427C}"/>
              </c:ext>
            </c:extLst>
          </c:dPt>
          <c:dLbls>
            <c:numFmt formatCode="&quot;$&quot;#,##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'Data inputs'!$D$4:$D$10</c:f>
              <c:strCache>
                <c:ptCount val="7"/>
                <c:pt idx="0">
                  <c:v>Manufacturing</c:v>
                </c:pt>
                <c:pt idx="1">
                  <c:v>Banking/Financial Services</c:v>
                </c:pt>
                <c:pt idx="2">
                  <c:v>Business Services/Consulting</c:v>
                </c:pt>
                <c:pt idx="3">
                  <c:v>Technology</c:v>
                </c:pt>
                <c:pt idx="4">
                  <c:v>Healthcare (including Pharma and Biotech)</c:v>
                </c:pt>
                <c:pt idx="5">
                  <c:v>LHC - Healthcare - Top 25% Performers</c:v>
                </c:pt>
                <c:pt idx="6">
                  <c:v>LHC - Overall Median</c:v>
                </c:pt>
              </c:strCache>
            </c:strRef>
          </c:cat>
          <c:val>
            <c:numRef>
              <c:f>'Data inputs'!$E$4:$E$10</c:f>
              <c:numCache>
                <c:formatCode>General</c:formatCode>
                <c:ptCount val="7"/>
                <c:pt idx="0">
                  <c:v>5611</c:v>
                </c:pt>
                <c:pt idx="1">
                  <c:v>4323</c:v>
                </c:pt>
                <c:pt idx="2">
                  <c:v>4300</c:v>
                </c:pt>
                <c:pt idx="3">
                  <c:v>4325</c:v>
                </c:pt>
                <c:pt idx="4">
                  <c:v>3033</c:v>
                </c:pt>
                <c:pt idx="5">
                  <c:v>1457</c:v>
                </c:pt>
                <c:pt idx="6">
                  <c:v>1003</c:v>
                </c:pt>
              </c:numCache>
            </c:numRef>
          </c:val>
          <c:extLst>
            <c:ext xmlns:c16="http://schemas.microsoft.com/office/drawing/2014/chart" uri="{C3380CC4-5D6E-409C-BE32-E72D297353CC}">
              <c16:uniqueId val="{00000004-9D4B-4049-8581-86139210427C}"/>
            </c:ext>
          </c:extLst>
        </c:ser>
        <c:dLbls>
          <c:showLegendKey val="0"/>
          <c:showVal val="1"/>
          <c:showCatName val="0"/>
          <c:showSerName val="0"/>
          <c:showPercent val="0"/>
          <c:showBubbleSize val="0"/>
        </c:dLbls>
        <c:gapWidth val="219"/>
        <c:overlap val="-27"/>
        <c:axId val="226482639"/>
        <c:axId val="226483471"/>
      </c:barChart>
      <c:catAx>
        <c:axId val="226482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483471"/>
        <c:crosses val="autoZero"/>
        <c:auto val="1"/>
        <c:lblAlgn val="ctr"/>
        <c:lblOffset val="100"/>
        <c:noMultiLvlLbl val="0"/>
      </c:catAx>
      <c:valAx>
        <c:axId val="226483471"/>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4826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'[VOC_Benchmark_YoY-Analysis_KB_20180515.xlsx]Sheet1'!$T$11</c:f>
              <c:strCache>
                <c:ptCount val="1"/>
                <c:pt idx="0">
                  <c:v>Low 25%</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'[VOC_Benchmark_YoY-Analysis_KB_20180515.xlsx]Sheet1'!$U$11:$W$11</c:f>
              <c:numCache>
                <c:formatCode>_(* #,##0.00_);_(* \(#,##0.00\);_(* "-"??_);_(@_)</c:formatCode>
                <c:ptCount val="3"/>
                <c:pt idx="0">
                  <c:v>5.5</c:v>
                </c:pt>
                <c:pt idx="1">
                  <c:v>5.66</c:v>
                </c:pt>
                <c:pt idx="2">
                  <c:v>5.8</c:v>
                </c:pt>
              </c:numCache>
            </c:numRef>
          </c:val>
          <c:smooth val="0"/>
          <c:extLst>
            <c:ext xmlns:c16="http://schemas.microsoft.com/office/drawing/2014/chart" uri="{C3380CC4-5D6E-409C-BE32-E72D297353CC}">
              <c16:uniqueId val="{00000000-DE08-4121-812D-47B66A4BC5B5}"/>
            </c:ext>
          </c:extLst>
        </c:ser>
        <c:ser>
          <c:idx val="1"/>
          <c:order val="1"/>
          <c:tx>
            <c:strRef>
              <c:f>'[VOC_Benchmark_YoY-Analysis_KB_20180515.xlsx]Sheet1'!$T$12</c:f>
              <c:strCache>
                <c:ptCount val="1"/>
                <c:pt idx="0">
                  <c:v>MEAN</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'[VOC_Benchmark_YoY-Analysis_KB_20180515.xlsx]Sheet1'!$U$12:$W$12</c:f>
              <c:numCache>
                <c:formatCode>_(* #,##0.00_);_(* \(#,##0.00\);_(* "-"??_);_(@_)</c:formatCode>
                <c:ptCount val="3"/>
                <c:pt idx="0">
                  <c:v>5.8</c:v>
                </c:pt>
                <c:pt idx="1">
                  <c:v>5.907626580115716</c:v>
                </c:pt>
                <c:pt idx="2">
                  <c:v>5.96</c:v>
                </c:pt>
              </c:numCache>
            </c:numRef>
          </c:val>
          <c:smooth val="0"/>
          <c:extLst>
            <c:ext xmlns:c16="http://schemas.microsoft.com/office/drawing/2014/chart" uri="{C3380CC4-5D6E-409C-BE32-E72D297353CC}">
              <c16:uniqueId val="{00000001-DE08-4121-812D-47B66A4BC5B5}"/>
            </c:ext>
          </c:extLst>
        </c:ser>
        <c:ser>
          <c:idx val="2"/>
          <c:order val="2"/>
          <c:tx>
            <c:strRef>
              <c:f>'[VOC_Benchmark_YoY-Analysis_KB_20180515.xlsx]Sheet1'!$T$13</c:f>
              <c:strCache>
                <c:ptCount val="1"/>
                <c:pt idx="0">
                  <c:v>Top 25%</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'[VOC_Benchmark_YoY-Analysis_KB_20180515.xlsx]Sheet1'!$U$13:$W$13</c:f>
              <c:numCache>
                <c:formatCode>_(* #,##0.00_);_(* \(#,##0.00\);_(* "-"??_);_(@_)</c:formatCode>
                <c:ptCount val="3"/>
                <c:pt idx="0">
                  <c:v>6</c:v>
                </c:pt>
                <c:pt idx="1">
                  <c:v>6.0943140063771235</c:v>
                </c:pt>
                <c:pt idx="2">
                  <c:v>6.14</c:v>
                </c:pt>
              </c:numCache>
            </c:numRef>
          </c:val>
          <c:smooth val="0"/>
          <c:extLst>
            <c:ext xmlns:c16="http://schemas.microsoft.com/office/drawing/2014/chart" uri="{C3380CC4-5D6E-409C-BE32-E72D297353CC}">
              <c16:uniqueId val="{00000002-DE08-4121-812D-47B66A4BC5B5}"/>
            </c:ext>
          </c:extLst>
        </c:ser>
        <c:dLbls>
          <c:showLegendKey val="0"/>
          <c:showVal val="0"/>
          <c:showCatName val="0"/>
          <c:showSerName val="0"/>
          <c:showPercent val="0"/>
          <c:showBubbleSize val="0"/>
        </c:dLbls>
        <c:marker val="1"/>
        <c:smooth val="0"/>
        <c:axId val="805289528"/>
        <c:axId val="805289848"/>
      </c:lineChart>
      <c:catAx>
        <c:axId val="80528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289848"/>
        <c:crosses val="autoZero"/>
        <c:auto val="1"/>
        <c:lblAlgn val="ctr"/>
        <c:lblOffset val="100"/>
        <c:noMultiLvlLbl val="0"/>
      </c:catAx>
      <c:valAx>
        <c:axId val="8052898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289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A1DE"/>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'[VOC_Benchmark_YoY-Analysis_KB_20180515.xlsx]Sheet1'!$T$11</c:f>
              <c:strCache>
                <c:ptCount val="1"/>
                <c:pt idx="0">
                  <c:v>Low 25%</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'[VOC_Benchmark_YoY-Analysis_KB_20180515.xlsx]Sheet1'!$U$11:$W$11</c:f>
              <c:numCache>
                <c:formatCode>_(* #,##0.00_);_(* \(#,##0.00\);_(* "-"??_);_(@_)</c:formatCode>
                <c:ptCount val="3"/>
                <c:pt idx="0">
                  <c:v>5.9</c:v>
                </c:pt>
                <c:pt idx="1">
                  <c:v>6.07</c:v>
                </c:pt>
                <c:pt idx="2">
                  <c:v>6.2</c:v>
                </c:pt>
              </c:numCache>
            </c:numRef>
          </c:val>
          <c:smooth val="0"/>
          <c:extLst>
            <c:ext xmlns:c16="http://schemas.microsoft.com/office/drawing/2014/chart" uri="{C3380CC4-5D6E-409C-BE32-E72D297353CC}">
              <c16:uniqueId val="{00000000-480F-4DDB-8473-15C6BD6CF4A1}"/>
            </c:ext>
          </c:extLst>
        </c:ser>
        <c:ser>
          <c:idx val="1"/>
          <c:order val="1"/>
          <c:tx>
            <c:strRef>
              <c:f>'[VOC_Benchmark_YoY-Analysis_KB_20180515.xlsx]Sheet1'!$T$12</c:f>
              <c:strCache>
                <c:ptCount val="1"/>
                <c:pt idx="0">
                  <c:v>MEAN</c:v>
                </c:pt>
              </c:strCache>
            </c:strRef>
          </c:tx>
          <c:spPr>
            <a:ln w="28575" cap="rnd">
              <a:solidFill>
                <a:schemeClr val="accent4">
                  <a:lumMod val="60000"/>
                  <a:lumOff val="40000"/>
                </a:schemeClr>
              </a:solidFill>
              <a:round/>
            </a:ln>
            <a:effectLst/>
          </c:spPr>
          <c:marker>
            <c:symbol val="circle"/>
            <c:size val="5"/>
            <c:spPr>
              <a:solidFill>
                <a:schemeClr val="accent4">
                  <a:lumMod val="60000"/>
                  <a:lumOff val="40000"/>
                </a:schemeClr>
              </a:solidFill>
              <a:ln w="9525">
                <a:solidFill>
                  <a:schemeClr val="accent4">
                    <a:lumMod val="60000"/>
                    <a:lumOff val="40000"/>
                  </a:schemeClr>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'[VOC_Benchmark_YoY-Analysis_KB_20180515.xlsx]Sheet1'!$U$12:$W$12</c:f>
              <c:numCache>
                <c:formatCode>_(* #,##0.00_);_(* \(#,##0.00\);_(* "-"??_);_(@_)</c:formatCode>
                <c:ptCount val="3"/>
                <c:pt idx="0">
                  <c:v>6.1</c:v>
                </c:pt>
                <c:pt idx="1">
                  <c:v>6.13</c:v>
                </c:pt>
                <c:pt idx="2">
                  <c:v>6.23</c:v>
                </c:pt>
              </c:numCache>
            </c:numRef>
          </c:val>
          <c:smooth val="0"/>
          <c:extLst>
            <c:ext xmlns:c16="http://schemas.microsoft.com/office/drawing/2014/chart" uri="{C3380CC4-5D6E-409C-BE32-E72D297353CC}">
              <c16:uniqueId val="{00000001-480F-4DDB-8473-15C6BD6CF4A1}"/>
            </c:ext>
          </c:extLst>
        </c:ser>
        <c:ser>
          <c:idx val="2"/>
          <c:order val="2"/>
          <c:tx>
            <c:strRef>
              <c:f>'[VOC_Benchmark_YoY-Analysis_KB_20180515.xlsx]Sheet1'!$T$13</c:f>
              <c:strCache>
                <c:ptCount val="1"/>
                <c:pt idx="0">
                  <c:v>Top 25%</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'[VOC_Benchmark_YoY-Analysis_KB_20180515.xlsx]Sheet1'!$U$10:$W$10</c:f>
              <c:numCache>
                <c:formatCode>General</c:formatCode>
                <c:ptCount val="3"/>
                <c:pt idx="0">
                  <c:v>2016</c:v>
                </c:pt>
                <c:pt idx="1">
                  <c:v>2017</c:v>
                </c:pt>
                <c:pt idx="2">
                  <c:v>2018</c:v>
                </c:pt>
              </c:numCache>
            </c:numRef>
          </c:cat>
          <c:val>
            <c:numRef>
              <c:f>'[VOC_Benchmark_YoY-Analysis_KB_20180515.xlsx]Sheet1'!$U$13:$W$13</c:f>
              <c:numCache>
                <c:formatCode>_(* #,##0.00_);_(* \(#,##0.00\);_(* "-"??_);_(@_)</c:formatCode>
                <c:ptCount val="3"/>
                <c:pt idx="0">
                  <c:v>6.22</c:v>
                </c:pt>
                <c:pt idx="1">
                  <c:v>6.22</c:v>
                </c:pt>
                <c:pt idx="2">
                  <c:v>6.32</c:v>
                </c:pt>
              </c:numCache>
            </c:numRef>
          </c:val>
          <c:smooth val="0"/>
          <c:extLst>
            <c:ext xmlns:c16="http://schemas.microsoft.com/office/drawing/2014/chart" uri="{C3380CC4-5D6E-409C-BE32-E72D297353CC}">
              <c16:uniqueId val="{00000002-480F-4DDB-8473-15C6BD6CF4A1}"/>
            </c:ext>
          </c:extLst>
        </c:ser>
        <c:dLbls>
          <c:showLegendKey val="0"/>
          <c:showVal val="0"/>
          <c:showCatName val="0"/>
          <c:showSerName val="0"/>
          <c:showPercent val="0"/>
          <c:showBubbleSize val="0"/>
        </c:dLbls>
        <c:marker val="1"/>
        <c:smooth val="0"/>
        <c:axId val="805289528"/>
        <c:axId val="805289848"/>
      </c:lineChart>
      <c:catAx>
        <c:axId val="805289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289848"/>
        <c:crosses val="autoZero"/>
        <c:auto val="1"/>
        <c:lblAlgn val="ctr"/>
        <c:lblOffset val="100"/>
        <c:noMultiLvlLbl val="0"/>
      </c:catAx>
      <c:valAx>
        <c:axId val="805289848"/>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528952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A1DE"/>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63E1B-93A1-4BDA-9FF4-873F50FD3298}"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7D592D33-7E96-4079-96D8-B6B3B04A3449}">
      <dgm:prSet phldrT="[Text]"/>
      <dgm:spPr/>
      <dgm:t>
        <a:bodyPr/>
        <a:lstStyle/>
        <a:p>
          <a:r>
            <a:rPr lang="en-US" dirty="0"/>
            <a:t>Market Analysis</a:t>
          </a:r>
        </a:p>
      </dgm:t>
    </dgm:pt>
    <dgm:pt modelId="{D69CE5A2-FA6E-4187-BCB7-321B4C5B3647}" type="parTrans" cxnId="{0DE5BBEE-BD34-4BE8-9B92-7EA5F9B19587}">
      <dgm:prSet/>
      <dgm:spPr/>
      <dgm:t>
        <a:bodyPr/>
        <a:lstStyle/>
        <a:p>
          <a:endParaRPr lang="en-US"/>
        </a:p>
      </dgm:t>
    </dgm:pt>
    <dgm:pt modelId="{78F9A471-6A1F-42A8-A403-4CFFCA29B52F}" type="sibTrans" cxnId="{0DE5BBEE-BD34-4BE8-9B92-7EA5F9B19587}">
      <dgm:prSet/>
      <dgm:spPr/>
      <dgm:t>
        <a:bodyPr/>
        <a:lstStyle/>
        <a:p>
          <a:endParaRPr lang="en-US"/>
        </a:p>
      </dgm:t>
    </dgm:pt>
    <dgm:pt modelId="{E159A23A-44E1-4116-A394-C848BB8F9F8D}">
      <dgm:prSet phldrT="[Text]"/>
      <dgm:spPr>
        <a:solidFill>
          <a:srgbClr val="0078A6"/>
        </a:solidFill>
      </dgm:spPr>
      <dgm:t>
        <a:bodyPr/>
        <a:lstStyle/>
        <a:p>
          <a:pPr algn="ctr"/>
          <a:r>
            <a:rPr lang="en-US" dirty="0"/>
            <a:t>Current</a:t>
          </a:r>
        </a:p>
      </dgm:t>
    </dgm:pt>
    <dgm:pt modelId="{5311C0F2-2AF7-4862-A159-261661CB2504}" type="parTrans" cxnId="{30FFA794-36BA-4D29-A002-3AF0D9F08AB0}">
      <dgm:prSet/>
      <dgm:spPr/>
      <dgm:t>
        <a:bodyPr/>
        <a:lstStyle/>
        <a:p>
          <a:endParaRPr lang="en-US"/>
        </a:p>
      </dgm:t>
    </dgm:pt>
    <dgm:pt modelId="{A7F4CF58-FA55-45B2-8EEB-7D35CEF78591}" type="sibTrans" cxnId="{30FFA794-36BA-4D29-A002-3AF0D9F08AB0}">
      <dgm:prSet/>
      <dgm:spPr/>
      <dgm:t>
        <a:bodyPr/>
        <a:lstStyle/>
        <a:p>
          <a:endParaRPr lang="en-US"/>
        </a:p>
      </dgm:t>
    </dgm:pt>
    <dgm:pt modelId="{D09DF847-A895-4352-9BC6-D453CB99A6E6}">
      <dgm:prSet phldrT="[Text]"/>
      <dgm:spPr/>
      <dgm:t>
        <a:bodyPr/>
        <a:lstStyle/>
        <a:p>
          <a:pPr algn="ctr"/>
          <a:r>
            <a:rPr lang="en-US" dirty="0"/>
            <a:t>Desired</a:t>
          </a:r>
        </a:p>
      </dgm:t>
    </dgm:pt>
    <dgm:pt modelId="{487FFB89-6DBB-4759-824B-13D593C18F94}" type="parTrans" cxnId="{550B68CC-9E3A-4B82-A9BE-8A56A43666EE}">
      <dgm:prSet/>
      <dgm:spPr/>
      <dgm:t>
        <a:bodyPr/>
        <a:lstStyle/>
        <a:p>
          <a:endParaRPr lang="en-US"/>
        </a:p>
      </dgm:t>
    </dgm:pt>
    <dgm:pt modelId="{F4E46408-B988-4DE7-982E-E8DF89C98161}" type="sibTrans" cxnId="{550B68CC-9E3A-4B82-A9BE-8A56A43666EE}">
      <dgm:prSet/>
      <dgm:spPr/>
      <dgm:t>
        <a:bodyPr/>
        <a:lstStyle/>
        <a:p>
          <a:endParaRPr lang="en-US"/>
        </a:p>
      </dgm:t>
    </dgm:pt>
    <dgm:pt modelId="{33D8E999-E854-41EA-9681-58E19A34FD57}">
      <dgm:prSet phldrT="[Text]"/>
      <dgm:spPr/>
      <dgm:t>
        <a:bodyPr/>
        <a:lstStyle/>
        <a:p>
          <a:r>
            <a:rPr lang="en-US" dirty="0"/>
            <a:t>Staffing Optimization Analysis</a:t>
          </a:r>
        </a:p>
      </dgm:t>
    </dgm:pt>
    <dgm:pt modelId="{439F1349-9440-4651-8CF9-6C3227A33B33}" type="parTrans" cxnId="{1525A710-A96C-4031-951D-2E9929A0186C}">
      <dgm:prSet/>
      <dgm:spPr/>
      <dgm:t>
        <a:bodyPr/>
        <a:lstStyle/>
        <a:p>
          <a:endParaRPr lang="en-US"/>
        </a:p>
      </dgm:t>
    </dgm:pt>
    <dgm:pt modelId="{A2C6D4F5-0FE5-4FFF-9D8B-DC9640008018}" type="sibTrans" cxnId="{1525A710-A96C-4031-951D-2E9929A0186C}">
      <dgm:prSet/>
      <dgm:spPr/>
      <dgm:t>
        <a:bodyPr/>
        <a:lstStyle/>
        <a:p>
          <a:endParaRPr lang="en-US"/>
        </a:p>
      </dgm:t>
    </dgm:pt>
    <dgm:pt modelId="{047AB87E-1161-4071-9C36-7A14620B4AF5}">
      <dgm:prSet phldrT="[Text]"/>
      <dgm:spPr>
        <a:solidFill>
          <a:srgbClr val="0078A6"/>
        </a:solidFill>
      </dgm:spPr>
      <dgm:t>
        <a:bodyPr/>
        <a:lstStyle/>
        <a:p>
          <a:pPr algn="ctr"/>
          <a:r>
            <a:rPr lang="en-US" dirty="0"/>
            <a:t>Current</a:t>
          </a:r>
        </a:p>
      </dgm:t>
    </dgm:pt>
    <dgm:pt modelId="{B3E60F02-A788-4422-B551-BAE2C53E5B5B}" type="parTrans" cxnId="{4D200E27-FEBA-43BA-BC03-BE0671BC7C31}">
      <dgm:prSet/>
      <dgm:spPr/>
      <dgm:t>
        <a:bodyPr/>
        <a:lstStyle/>
        <a:p>
          <a:endParaRPr lang="en-US"/>
        </a:p>
      </dgm:t>
    </dgm:pt>
    <dgm:pt modelId="{93BE74C8-4B19-4ECF-8C68-0366CBFD3150}" type="sibTrans" cxnId="{4D200E27-FEBA-43BA-BC03-BE0671BC7C31}">
      <dgm:prSet/>
      <dgm:spPr/>
      <dgm:t>
        <a:bodyPr/>
        <a:lstStyle/>
        <a:p>
          <a:endParaRPr lang="en-US"/>
        </a:p>
      </dgm:t>
    </dgm:pt>
    <dgm:pt modelId="{46B2A22A-9B33-4AC1-882A-38B2D43B56A9}">
      <dgm:prSet phldrT="[Text]"/>
      <dgm:spPr/>
      <dgm:t>
        <a:bodyPr/>
        <a:lstStyle/>
        <a:p>
          <a:pPr algn="ctr"/>
          <a:r>
            <a:rPr lang="en-US" dirty="0"/>
            <a:t>Desired</a:t>
          </a:r>
        </a:p>
      </dgm:t>
    </dgm:pt>
    <dgm:pt modelId="{43417ED7-9015-491B-ACBD-BEA26D9F9CAB}" type="parTrans" cxnId="{3FC815E4-FDB8-4317-BB4D-3DF9116CACF4}">
      <dgm:prSet/>
      <dgm:spPr/>
      <dgm:t>
        <a:bodyPr/>
        <a:lstStyle/>
        <a:p>
          <a:endParaRPr lang="en-US"/>
        </a:p>
      </dgm:t>
    </dgm:pt>
    <dgm:pt modelId="{1ECD47B5-2A09-49D7-B885-57B90B755CA2}" type="sibTrans" cxnId="{3FC815E4-FDB8-4317-BB4D-3DF9116CACF4}">
      <dgm:prSet/>
      <dgm:spPr/>
      <dgm:t>
        <a:bodyPr/>
        <a:lstStyle/>
        <a:p>
          <a:endParaRPr lang="en-US"/>
        </a:p>
      </dgm:t>
    </dgm:pt>
    <dgm:pt modelId="{8678A328-E399-4549-B7AC-7977C1485DE7}">
      <dgm:prSet phldrT="[Text]"/>
      <dgm:spPr/>
      <dgm:t>
        <a:bodyPr/>
        <a:lstStyle/>
        <a:p>
          <a:r>
            <a:rPr lang="en-US" dirty="0"/>
            <a:t>ROI of Funding Request</a:t>
          </a:r>
        </a:p>
      </dgm:t>
    </dgm:pt>
    <dgm:pt modelId="{50149EDA-4168-4596-A3FC-1E2CD7FA11E1}" type="parTrans" cxnId="{C95D6B1C-131E-41DE-B610-02015713D7DA}">
      <dgm:prSet/>
      <dgm:spPr/>
      <dgm:t>
        <a:bodyPr/>
        <a:lstStyle/>
        <a:p>
          <a:endParaRPr lang="en-US"/>
        </a:p>
      </dgm:t>
    </dgm:pt>
    <dgm:pt modelId="{AEF066B7-3316-4806-A90B-92BBD9440D65}" type="sibTrans" cxnId="{C95D6B1C-131E-41DE-B610-02015713D7DA}">
      <dgm:prSet/>
      <dgm:spPr/>
      <dgm:t>
        <a:bodyPr/>
        <a:lstStyle/>
        <a:p>
          <a:endParaRPr lang="en-US"/>
        </a:p>
      </dgm:t>
    </dgm:pt>
    <dgm:pt modelId="{E499B8A4-6C69-4BD4-97F9-EA58E5C25B66}">
      <dgm:prSet phldrT="[Text]"/>
      <dgm:spPr>
        <a:solidFill>
          <a:srgbClr val="0078A6"/>
        </a:solidFill>
      </dgm:spPr>
      <dgm:t>
        <a:bodyPr/>
        <a:lstStyle/>
        <a:p>
          <a:pPr algn="ctr"/>
          <a:r>
            <a:rPr lang="en-US" dirty="0"/>
            <a:t>Current</a:t>
          </a:r>
        </a:p>
      </dgm:t>
    </dgm:pt>
    <dgm:pt modelId="{2C784D14-FBBB-417D-981F-9C224D2D4B05}" type="parTrans" cxnId="{9F65F483-BA73-47E5-AD28-00E7299A5FDB}">
      <dgm:prSet/>
      <dgm:spPr/>
      <dgm:t>
        <a:bodyPr/>
        <a:lstStyle/>
        <a:p>
          <a:endParaRPr lang="en-US"/>
        </a:p>
      </dgm:t>
    </dgm:pt>
    <dgm:pt modelId="{AEE17265-C65F-4146-8AA2-4BE8D853EE35}" type="sibTrans" cxnId="{9F65F483-BA73-47E5-AD28-00E7299A5FDB}">
      <dgm:prSet/>
      <dgm:spPr/>
      <dgm:t>
        <a:bodyPr/>
        <a:lstStyle/>
        <a:p>
          <a:endParaRPr lang="en-US"/>
        </a:p>
      </dgm:t>
    </dgm:pt>
    <dgm:pt modelId="{287BB13F-0C3B-4E8B-9B39-523889D5C29B}">
      <dgm:prSet phldrT="[Text]"/>
      <dgm:spPr/>
      <dgm:t>
        <a:bodyPr/>
        <a:lstStyle/>
        <a:p>
          <a:pPr algn="ctr"/>
          <a:r>
            <a:rPr lang="en-US" dirty="0"/>
            <a:t>Desired</a:t>
          </a:r>
        </a:p>
      </dgm:t>
    </dgm:pt>
    <dgm:pt modelId="{BED21719-EB44-473C-A1D6-5C2348898ADD}" type="parTrans" cxnId="{6C75BD59-6B80-4AF2-AEBF-0EF82645CDC9}">
      <dgm:prSet/>
      <dgm:spPr/>
      <dgm:t>
        <a:bodyPr/>
        <a:lstStyle/>
        <a:p>
          <a:endParaRPr lang="en-US"/>
        </a:p>
      </dgm:t>
    </dgm:pt>
    <dgm:pt modelId="{EC4FB070-A612-4280-A3D8-170CF62E225E}" type="sibTrans" cxnId="{6C75BD59-6B80-4AF2-AEBF-0EF82645CDC9}">
      <dgm:prSet/>
      <dgm:spPr/>
      <dgm:t>
        <a:bodyPr/>
        <a:lstStyle/>
        <a:p>
          <a:endParaRPr lang="en-US"/>
        </a:p>
      </dgm:t>
    </dgm:pt>
    <dgm:pt modelId="{C2FA090F-05D6-497C-80EA-7EA8769784B1}">
      <dgm:prSet phldrT="[Text]"/>
      <dgm:spPr>
        <a:solidFill>
          <a:srgbClr val="0078A6"/>
        </a:solidFill>
      </dgm:spPr>
      <dgm:t>
        <a:bodyPr/>
        <a:lstStyle/>
        <a:p>
          <a:pPr algn="l"/>
          <a:r>
            <a:rPr lang="en-US" dirty="0"/>
            <a:t> Reqs per Recruiter Benchmark</a:t>
          </a:r>
        </a:p>
      </dgm:t>
    </dgm:pt>
    <dgm:pt modelId="{D9D85F1F-F066-4BB2-9962-BFD19664BB2F}" type="parTrans" cxnId="{D1EC3424-AC60-446A-B704-AFE563247FD3}">
      <dgm:prSet/>
      <dgm:spPr/>
      <dgm:t>
        <a:bodyPr/>
        <a:lstStyle/>
        <a:p>
          <a:endParaRPr lang="en-US"/>
        </a:p>
      </dgm:t>
    </dgm:pt>
    <dgm:pt modelId="{87ABEE18-BD68-4446-9BEE-1CAD93D00054}" type="sibTrans" cxnId="{D1EC3424-AC60-446A-B704-AFE563247FD3}">
      <dgm:prSet/>
      <dgm:spPr/>
      <dgm:t>
        <a:bodyPr/>
        <a:lstStyle/>
        <a:p>
          <a:endParaRPr lang="en-US"/>
        </a:p>
      </dgm:t>
    </dgm:pt>
    <dgm:pt modelId="{42F6E5C7-992D-41C2-926F-B1256FDEBBB6}">
      <dgm:prSet/>
      <dgm:spPr>
        <a:solidFill>
          <a:srgbClr val="0078A6"/>
        </a:solidFill>
      </dgm:spPr>
      <dgm:t>
        <a:bodyPr/>
        <a:lstStyle/>
        <a:p>
          <a:pPr algn="l"/>
          <a:r>
            <a:rPr lang="en-US" dirty="0"/>
            <a:t> Balancing of Openings per recruiter</a:t>
          </a:r>
        </a:p>
      </dgm:t>
    </dgm:pt>
    <dgm:pt modelId="{E6752468-DFCF-49A3-AE18-D6AD685A201F}" type="parTrans" cxnId="{6BC500F5-56A3-4852-A44C-F8DBE3520BBE}">
      <dgm:prSet/>
      <dgm:spPr/>
      <dgm:t>
        <a:bodyPr/>
        <a:lstStyle/>
        <a:p>
          <a:endParaRPr lang="en-US"/>
        </a:p>
      </dgm:t>
    </dgm:pt>
    <dgm:pt modelId="{4976E66D-B2AD-40CB-9710-169E9658E5AA}" type="sibTrans" cxnId="{6BC500F5-56A3-4852-A44C-F8DBE3520BBE}">
      <dgm:prSet/>
      <dgm:spPr/>
      <dgm:t>
        <a:bodyPr/>
        <a:lstStyle/>
        <a:p>
          <a:endParaRPr lang="en-US"/>
        </a:p>
      </dgm:t>
    </dgm:pt>
    <dgm:pt modelId="{6657AE5E-E6DC-49CF-979E-A1BAA06B56A3}">
      <dgm:prSet/>
      <dgm:spPr>
        <a:solidFill>
          <a:srgbClr val="0078A6"/>
        </a:solidFill>
      </dgm:spPr>
      <dgm:t>
        <a:bodyPr/>
        <a:lstStyle/>
        <a:p>
          <a:pPr algn="l"/>
          <a:r>
            <a:rPr lang="en-US" dirty="0"/>
            <a:t> Understand conceptually but lack the tools and data to build data driven analysis</a:t>
          </a:r>
        </a:p>
      </dgm:t>
    </dgm:pt>
    <dgm:pt modelId="{B82A1FB0-5F1E-4266-8AA6-33859D38448C}" type="parTrans" cxnId="{4F1D2B2B-3E48-4B02-BD31-B991C6A54042}">
      <dgm:prSet/>
      <dgm:spPr/>
      <dgm:t>
        <a:bodyPr/>
        <a:lstStyle/>
        <a:p>
          <a:endParaRPr lang="en-US"/>
        </a:p>
      </dgm:t>
    </dgm:pt>
    <dgm:pt modelId="{40C720ED-E293-4D2B-85F3-924A6CB1415A}" type="sibTrans" cxnId="{4F1D2B2B-3E48-4B02-BD31-B991C6A54042}">
      <dgm:prSet/>
      <dgm:spPr/>
      <dgm:t>
        <a:bodyPr/>
        <a:lstStyle/>
        <a:p>
          <a:endParaRPr lang="en-US"/>
        </a:p>
      </dgm:t>
    </dgm:pt>
    <dgm:pt modelId="{0109F3D5-9955-496F-A014-0551C91CD8AF}">
      <dgm:prSet phldrT="[Text]"/>
      <dgm:spPr/>
      <dgm:t>
        <a:bodyPr/>
        <a:lstStyle/>
        <a:p>
          <a:pPr algn="l"/>
          <a:r>
            <a:rPr lang="en-US" dirty="0"/>
            <a:t> Investment per Hire across industries</a:t>
          </a:r>
        </a:p>
      </dgm:t>
    </dgm:pt>
    <dgm:pt modelId="{0C2063F5-8699-4809-8500-96651CF46DC0}" type="parTrans" cxnId="{A5676B66-6E99-4CA8-B708-692B34EEB941}">
      <dgm:prSet/>
      <dgm:spPr/>
      <dgm:t>
        <a:bodyPr/>
        <a:lstStyle/>
        <a:p>
          <a:endParaRPr lang="en-US"/>
        </a:p>
      </dgm:t>
    </dgm:pt>
    <dgm:pt modelId="{1C5DD7B6-2A0B-41A4-8D1E-C70AA174ECB9}" type="sibTrans" cxnId="{A5676B66-6E99-4CA8-B708-692B34EEB941}">
      <dgm:prSet/>
      <dgm:spPr/>
      <dgm:t>
        <a:bodyPr/>
        <a:lstStyle/>
        <a:p>
          <a:endParaRPr lang="en-US"/>
        </a:p>
      </dgm:t>
    </dgm:pt>
    <dgm:pt modelId="{923B12B1-AFBE-49E8-BBF6-8B9E27ED657B}">
      <dgm:prSet phldrT="[Text]"/>
      <dgm:spPr/>
      <dgm:t>
        <a:bodyPr/>
        <a:lstStyle/>
        <a:p>
          <a:pPr algn="l"/>
          <a:r>
            <a:rPr lang="en-US" dirty="0"/>
            <a:t> Hiring Demand by job family</a:t>
          </a:r>
        </a:p>
      </dgm:t>
    </dgm:pt>
    <dgm:pt modelId="{EF73DCA3-DAE0-47B7-9036-8F546C78E5C0}" type="parTrans" cxnId="{DAFBD836-7A0E-4358-88FC-50D0FEF9D93E}">
      <dgm:prSet/>
      <dgm:spPr/>
      <dgm:t>
        <a:bodyPr/>
        <a:lstStyle/>
        <a:p>
          <a:endParaRPr lang="en-US"/>
        </a:p>
      </dgm:t>
    </dgm:pt>
    <dgm:pt modelId="{42CD3C4D-E7AA-473A-AE85-2A285194C593}" type="sibTrans" cxnId="{DAFBD836-7A0E-4358-88FC-50D0FEF9D93E}">
      <dgm:prSet/>
      <dgm:spPr/>
      <dgm:t>
        <a:bodyPr/>
        <a:lstStyle/>
        <a:p>
          <a:endParaRPr lang="en-US"/>
        </a:p>
      </dgm:t>
    </dgm:pt>
    <dgm:pt modelId="{D1205DA9-EB03-492F-9D8E-9BED43BCA186}">
      <dgm:prSet phldrT="[Text]"/>
      <dgm:spPr/>
      <dgm:t>
        <a:bodyPr/>
        <a:lstStyle/>
        <a:p>
          <a:pPr algn="l"/>
          <a:r>
            <a:rPr lang="en-US" dirty="0"/>
            <a:t> Cost Savings of just one sourcer </a:t>
          </a:r>
        </a:p>
      </dgm:t>
    </dgm:pt>
    <dgm:pt modelId="{34B30220-9EC2-474A-AB28-F103A9AFA3D0}" type="parTrans" cxnId="{2FDF02C5-EC1A-4C22-996A-AE46F35EB1DF}">
      <dgm:prSet/>
      <dgm:spPr/>
      <dgm:t>
        <a:bodyPr/>
        <a:lstStyle/>
        <a:p>
          <a:endParaRPr lang="en-US"/>
        </a:p>
      </dgm:t>
    </dgm:pt>
    <dgm:pt modelId="{8FF9A438-09CA-473A-89A9-B9D95B51C7C0}" type="sibTrans" cxnId="{2FDF02C5-EC1A-4C22-996A-AE46F35EB1DF}">
      <dgm:prSet/>
      <dgm:spPr/>
      <dgm:t>
        <a:bodyPr/>
        <a:lstStyle/>
        <a:p>
          <a:endParaRPr lang="en-US"/>
        </a:p>
      </dgm:t>
    </dgm:pt>
    <dgm:pt modelId="{47D07B62-13C7-439E-A2DF-89DDFCDFC90A}">
      <dgm:prSet phldrT="[Text]"/>
      <dgm:spPr/>
      <dgm:t>
        <a:bodyPr/>
        <a:lstStyle/>
        <a:p>
          <a:pPr algn="l"/>
          <a:r>
            <a:rPr lang="en-US" dirty="0"/>
            <a:t> OPTIMUM number of Reqs per      Recruiter </a:t>
          </a:r>
        </a:p>
      </dgm:t>
    </dgm:pt>
    <dgm:pt modelId="{423655C3-8DA1-4891-AB20-1B3A12F02F09}" type="parTrans" cxnId="{BB1AD0CE-F99A-4A7A-9974-333A1B31E146}">
      <dgm:prSet/>
      <dgm:spPr/>
      <dgm:t>
        <a:bodyPr/>
        <a:lstStyle/>
        <a:p>
          <a:endParaRPr lang="en-US"/>
        </a:p>
      </dgm:t>
    </dgm:pt>
    <dgm:pt modelId="{CA4AAC0B-0638-4CEA-8262-199DAF4B3FDD}" type="sibTrans" cxnId="{BB1AD0CE-F99A-4A7A-9974-333A1B31E146}">
      <dgm:prSet/>
      <dgm:spPr/>
      <dgm:t>
        <a:bodyPr/>
        <a:lstStyle/>
        <a:p>
          <a:endParaRPr lang="en-US"/>
        </a:p>
      </dgm:t>
    </dgm:pt>
    <dgm:pt modelId="{8F0DD826-8C56-46EF-AC23-43C1D80816C7}">
      <dgm:prSet phldrT="[Text]"/>
      <dgm:spPr/>
      <dgm:t>
        <a:bodyPr/>
        <a:lstStyle/>
        <a:p>
          <a:pPr algn="l"/>
          <a:r>
            <a:rPr lang="en-US" dirty="0"/>
            <a:t> Competitive landscape</a:t>
          </a:r>
        </a:p>
      </dgm:t>
    </dgm:pt>
    <dgm:pt modelId="{711BEE8B-23D3-4FCB-B63A-54255C6E5856}" type="parTrans" cxnId="{E42338FE-FF09-4B2F-99C2-DF197BC18EFC}">
      <dgm:prSet/>
      <dgm:spPr/>
      <dgm:t>
        <a:bodyPr/>
        <a:lstStyle/>
        <a:p>
          <a:endParaRPr lang="en-US"/>
        </a:p>
      </dgm:t>
    </dgm:pt>
    <dgm:pt modelId="{9772119A-238A-4851-8210-C8C1178A474B}" type="sibTrans" cxnId="{E42338FE-FF09-4B2F-99C2-DF197BC18EFC}">
      <dgm:prSet/>
      <dgm:spPr/>
      <dgm:t>
        <a:bodyPr/>
        <a:lstStyle/>
        <a:p>
          <a:endParaRPr lang="en-US"/>
        </a:p>
      </dgm:t>
    </dgm:pt>
    <dgm:pt modelId="{F1D41AF7-9AAE-42AB-897B-CFF6A5F53059}">
      <dgm:prSet phldrT="[Text]"/>
      <dgm:spPr/>
      <dgm:t>
        <a:bodyPr/>
        <a:lstStyle/>
        <a:p>
          <a:pPr algn="l"/>
          <a:r>
            <a:rPr lang="en-US" dirty="0"/>
            <a:t> Sourcing / Pre-Screen  by job family time study</a:t>
          </a:r>
        </a:p>
      </dgm:t>
    </dgm:pt>
    <dgm:pt modelId="{1B15348B-038F-412F-8B76-9B02E9CA9366}" type="parTrans" cxnId="{B2379AC4-36C0-45AA-ABF7-DB9B0BDD329E}">
      <dgm:prSet/>
      <dgm:spPr/>
      <dgm:t>
        <a:bodyPr/>
        <a:lstStyle/>
        <a:p>
          <a:endParaRPr lang="en-US"/>
        </a:p>
      </dgm:t>
    </dgm:pt>
    <dgm:pt modelId="{BB0E6E89-52DA-415C-825D-CC00EDE8A5D4}" type="sibTrans" cxnId="{B2379AC4-36C0-45AA-ABF7-DB9B0BDD329E}">
      <dgm:prSet/>
      <dgm:spPr/>
      <dgm:t>
        <a:bodyPr/>
        <a:lstStyle/>
        <a:p>
          <a:endParaRPr lang="en-US"/>
        </a:p>
      </dgm:t>
    </dgm:pt>
    <dgm:pt modelId="{AAA5FCB8-640E-45C4-9348-E1EE677868C7}">
      <dgm:prSet phldrT="[Text]"/>
      <dgm:spPr/>
      <dgm:t>
        <a:bodyPr/>
        <a:lstStyle/>
        <a:p>
          <a:pPr algn="l"/>
          <a:r>
            <a:rPr lang="en-US" dirty="0"/>
            <a:t> Basic workforce planning analysis</a:t>
          </a:r>
        </a:p>
      </dgm:t>
    </dgm:pt>
    <dgm:pt modelId="{20D36117-8B7C-44C6-AEC4-8227168DFC32}" type="parTrans" cxnId="{F856881B-91B2-4C9B-86EB-A3D2FFE50D3E}">
      <dgm:prSet/>
      <dgm:spPr/>
      <dgm:t>
        <a:bodyPr/>
        <a:lstStyle/>
        <a:p>
          <a:endParaRPr lang="en-US"/>
        </a:p>
      </dgm:t>
    </dgm:pt>
    <dgm:pt modelId="{28B875DD-4713-41A9-B454-E8F41BB045A7}" type="sibTrans" cxnId="{F856881B-91B2-4C9B-86EB-A3D2FFE50D3E}">
      <dgm:prSet/>
      <dgm:spPr/>
      <dgm:t>
        <a:bodyPr/>
        <a:lstStyle/>
        <a:p>
          <a:endParaRPr lang="en-US"/>
        </a:p>
      </dgm:t>
    </dgm:pt>
    <dgm:pt modelId="{4CF42BF8-0378-4A7C-90BA-D00EAA190B10}">
      <dgm:prSet phldrT="[Text]"/>
      <dgm:spPr/>
      <dgm:t>
        <a:bodyPr/>
        <a:lstStyle/>
        <a:p>
          <a:pPr algn="l"/>
          <a:r>
            <a:rPr lang="en-US" dirty="0"/>
            <a:t> Productivity Industry Benchmarks</a:t>
          </a:r>
        </a:p>
      </dgm:t>
    </dgm:pt>
    <dgm:pt modelId="{6E6C753B-463D-4E49-960B-9DEEE4F7B534}" type="parTrans" cxnId="{44CB942B-06BF-4047-9334-BDCB81A54D4E}">
      <dgm:prSet/>
      <dgm:spPr/>
      <dgm:t>
        <a:bodyPr/>
        <a:lstStyle/>
        <a:p>
          <a:endParaRPr lang="en-US"/>
        </a:p>
      </dgm:t>
    </dgm:pt>
    <dgm:pt modelId="{68A5A825-3698-404F-937E-A60245B015E4}" type="sibTrans" cxnId="{44CB942B-06BF-4047-9334-BDCB81A54D4E}">
      <dgm:prSet/>
      <dgm:spPr/>
      <dgm:t>
        <a:bodyPr/>
        <a:lstStyle/>
        <a:p>
          <a:endParaRPr lang="en-US"/>
        </a:p>
      </dgm:t>
    </dgm:pt>
    <dgm:pt modelId="{4CFE2905-E626-4185-865E-0089CFF8CE46}">
      <dgm:prSet phldrT="[Text]"/>
      <dgm:spPr/>
      <dgm:t>
        <a:bodyPr/>
        <a:lstStyle/>
        <a:p>
          <a:pPr algn="l"/>
          <a:r>
            <a:rPr lang="en-US" dirty="0"/>
            <a:t> Cost of Vacancy</a:t>
          </a:r>
        </a:p>
      </dgm:t>
    </dgm:pt>
    <dgm:pt modelId="{6F848B3B-CDCC-4C6D-9357-27C53D1C890F}" type="parTrans" cxnId="{85F9A5BD-FD23-4F1A-96F6-B92C05CEE267}">
      <dgm:prSet/>
      <dgm:spPr/>
      <dgm:t>
        <a:bodyPr/>
        <a:lstStyle/>
        <a:p>
          <a:endParaRPr lang="en-US"/>
        </a:p>
      </dgm:t>
    </dgm:pt>
    <dgm:pt modelId="{21E226F0-D671-4522-9AFF-F41D5DB0D80E}" type="sibTrans" cxnId="{85F9A5BD-FD23-4F1A-96F6-B92C05CEE267}">
      <dgm:prSet/>
      <dgm:spPr/>
      <dgm:t>
        <a:bodyPr/>
        <a:lstStyle/>
        <a:p>
          <a:endParaRPr lang="en-US"/>
        </a:p>
      </dgm:t>
    </dgm:pt>
    <dgm:pt modelId="{F63DAB58-23D6-4762-AAE5-1B3446AC01B7}">
      <dgm:prSet phldrT="[Text]"/>
      <dgm:spPr/>
      <dgm:t>
        <a:bodyPr/>
        <a:lstStyle/>
        <a:p>
          <a:pPr algn="l"/>
          <a:r>
            <a:rPr lang="en-US" dirty="0"/>
            <a:t> Cost of Turnover</a:t>
          </a:r>
        </a:p>
      </dgm:t>
    </dgm:pt>
    <dgm:pt modelId="{805CDA3C-0433-419C-ADA6-F614D2E5C1D9}" type="parTrans" cxnId="{77AD195E-ED49-433F-BF95-BEAE24835896}">
      <dgm:prSet/>
      <dgm:spPr/>
      <dgm:t>
        <a:bodyPr/>
        <a:lstStyle/>
        <a:p>
          <a:endParaRPr lang="en-US"/>
        </a:p>
      </dgm:t>
    </dgm:pt>
    <dgm:pt modelId="{A33B7576-8739-44B3-AF69-236C7EFD69DA}" type="sibTrans" cxnId="{77AD195E-ED49-433F-BF95-BEAE24835896}">
      <dgm:prSet/>
      <dgm:spPr/>
      <dgm:t>
        <a:bodyPr/>
        <a:lstStyle/>
        <a:p>
          <a:endParaRPr lang="en-US"/>
        </a:p>
      </dgm:t>
    </dgm:pt>
    <dgm:pt modelId="{E3347914-1B7E-4886-93D5-46C75AD6AB78}">
      <dgm:prSet phldrT="[Text]"/>
      <dgm:spPr/>
      <dgm:t>
        <a:bodyPr/>
        <a:lstStyle/>
        <a:p>
          <a:pPr algn="l"/>
          <a:r>
            <a:rPr lang="en-US" dirty="0"/>
            <a:t> Customer Satisfaction</a:t>
          </a:r>
        </a:p>
      </dgm:t>
    </dgm:pt>
    <dgm:pt modelId="{3420CA10-CFAC-48E4-9CF1-82FCB7317D0C}" type="parTrans" cxnId="{AC5A1780-8733-4AF9-AD79-01C6B65D65CB}">
      <dgm:prSet/>
      <dgm:spPr/>
      <dgm:t>
        <a:bodyPr/>
        <a:lstStyle/>
        <a:p>
          <a:endParaRPr lang="en-US"/>
        </a:p>
      </dgm:t>
    </dgm:pt>
    <dgm:pt modelId="{B27DBBB3-A35B-41E0-921E-E79816B321B6}" type="sibTrans" cxnId="{AC5A1780-8733-4AF9-AD79-01C6B65D65CB}">
      <dgm:prSet/>
      <dgm:spPr/>
      <dgm:t>
        <a:bodyPr/>
        <a:lstStyle/>
        <a:p>
          <a:endParaRPr lang="en-US"/>
        </a:p>
      </dgm:t>
    </dgm:pt>
    <dgm:pt modelId="{CEA3EF3C-E9C5-4822-982D-1A5E42FBEDD0}">
      <dgm:prSet phldrT="[Text]"/>
      <dgm:spPr/>
      <dgm:t>
        <a:bodyPr/>
        <a:lstStyle/>
        <a:p>
          <a:pPr algn="l"/>
          <a:r>
            <a:rPr lang="en-US" dirty="0"/>
            <a:t> Candidate Experience</a:t>
          </a:r>
        </a:p>
      </dgm:t>
    </dgm:pt>
    <dgm:pt modelId="{508038B9-EBD9-46B3-BC41-4D9844EBDBCC}" type="parTrans" cxnId="{0C2D1A9F-B4FD-4F75-820F-E1A8B8A001D5}">
      <dgm:prSet/>
      <dgm:spPr/>
      <dgm:t>
        <a:bodyPr/>
        <a:lstStyle/>
        <a:p>
          <a:endParaRPr lang="en-US"/>
        </a:p>
      </dgm:t>
    </dgm:pt>
    <dgm:pt modelId="{05DDFDF3-489F-4254-8A63-0EE6C0697AED}" type="sibTrans" cxnId="{0C2D1A9F-B4FD-4F75-820F-E1A8B8A001D5}">
      <dgm:prSet/>
      <dgm:spPr/>
      <dgm:t>
        <a:bodyPr/>
        <a:lstStyle/>
        <a:p>
          <a:endParaRPr lang="en-US"/>
        </a:p>
      </dgm:t>
    </dgm:pt>
    <dgm:pt modelId="{FA74DF65-6A15-4A67-B296-B8535D7CC1BE}" type="pres">
      <dgm:prSet presAssocID="{DE863E1B-93A1-4BDA-9FF4-873F50FD3298}" presName="theList" presStyleCnt="0">
        <dgm:presLayoutVars>
          <dgm:dir/>
          <dgm:animLvl val="lvl"/>
          <dgm:resizeHandles val="exact"/>
        </dgm:presLayoutVars>
      </dgm:prSet>
      <dgm:spPr/>
    </dgm:pt>
    <dgm:pt modelId="{029E92EA-66C3-4A13-AC57-2A495AA0A299}" type="pres">
      <dgm:prSet presAssocID="{7D592D33-7E96-4079-96D8-B6B3B04A3449}" presName="compNode" presStyleCnt="0"/>
      <dgm:spPr/>
    </dgm:pt>
    <dgm:pt modelId="{C5FFCFF1-18C9-4099-938A-FB158C4CF388}" type="pres">
      <dgm:prSet presAssocID="{7D592D33-7E96-4079-96D8-B6B3B04A3449}" presName="aNode" presStyleLbl="bgShp" presStyleIdx="0" presStyleCnt="3"/>
      <dgm:spPr/>
    </dgm:pt>
    <dgm:pt modelId="{AF3857B6-F68E-4F9D-9E5B-DB00D79003FF}" type="pres">
      <dgm:prSet presAssocID="{7D592D33-7E96-4079-96D8-B6B3B04A3449}" presName="textNode" presStyleLbl="bgShp" presStyleIdx="0" presStyleCnt="3"/>
      <dgm:spPr/>
    </dgm:pt>
    <dgm:pt modelId="{82DB9906-CFF5-4289-A287-B5940A4A4643}" type="pres">
      <dgm:prSet presAssocID="{7D592D33-7E96-4079-96D8-B6B3B04A3449}" presName="compChildNode" presStyleCnt="0"/>
      <dgm:spPr/>
    </dgm:pt>
    <dgm:pt modelId="{50DF1A10-2C60-4E84-BC93-31EB700F7A1F}" type="pres">
      <dgm:prSet presAssocID="{7D592D33-7E96-4079-96D8-B6B3B04A3449}" presName="theInnerList" presStyleCnt="0"/>
      <dgm:spPr/>
    </dgm:pt>
    <dgm:pt modelId="{1ADEF7B0-D4B0-45D2-BAA8-9F5AD70F4A9F}" type="pres">
      <dgm:prSet presAssocID="{E159A23A-44E1-4116-A394-C848BB8F9F8D}" presName="childNode" presStyleLbl="node1" presStyleIdx="0" presStyleCnt="6" custScaleY="64164">
        <dgm:presLayoutVars>
          <dgm:bulletEnabled val="1"/>
        </dgm:presLayoutVars>
      </dgm:prSet>
      <dgm:spPr/>
    </dgm:pt>
    <dgm:pt modelId="{96EC5DD7-DDCF-43EE-B173-A03A75EEAEAB}" type="pres">
      <dgm:prSet presAssocID="{E159A23A-44E1-4116-A394-C848BB8F9F8D}" presName="aSpace2" presStyleCnt="0"/>
      <dgm:spPr/>
    </dgm:pt>
    <dgm:pt modelId="{668B3774-7865-4435-8115-70E543A6AF25}" type="pres">
      <dgm:prSet presAssocID="{D09DF847-A895-4352-9BC6-D453CB99A6E6}" presName="childNode" presStyleLbl="node1" presStyleIdx="1" presStyleCnt="6">
        <dgm:presLayoutVars>
          <dgm:bulletEnabled val="1"/>
        </dgm:presLayoutVars>
      </dgm:prSet>
      <dgm:spPr/>
    </dgm:pt>
    <dgm:pt modelId="{61BEE742-8025-4710-BAAB-83BFD9C85B43}" type="pres">
      <dgm:prSet presAssocID="{7D592D33-7E96-4079-96D8-B6B3B04A3449}" presName="aSpace" presStyleCnt="0"/>
      <dgm:spPr/>
    </dgm:pt>
    <dgm:pt modelId="{D268D940-BB52-4CF6-81AE-A06FD9B03CB9}" type="pres">
      <dgm:prSet presAssocID="{33D8E999-E854-41EA-9681-58E19A34FD57}" presName="compNode" presStyleCnt="0"/>
      <dgm:spPr/>
    </dgm:pt>
    <dgm:pt modelId="{8A540653-171D-4424-9621-66852915E78F}" type="pres">
      <dgm:prSet presAssocID="{33D8E999-E854-41EA-9681-58E19A34FD57}" presName="aNode" presStyleLbl="bgShp" presStyleIdx="1" presStyleCnt="3"/>
      <dgm:spPr/>
    </dgm:pt>
    <dgm:pt modelId="{1917752F-A864-4802-8DD4-5B35B772C178}" type="pres">
      <dgm:prSet presAssocID="{33D8E999-E854-41EA-9681-58E19A34FD57}" presName="textNode" presStyleLbl="bgShp" presStyleIdx="1" presStyleCnt="3"/>
      <dgm:spPr/>
    </dgm:pt>
    <dgm:pt modelId="{9744BC1D-40CE-4A33-981A-15DF0CEEFD66}" type="pres">
      <dgm:prSet presAssocID="{33D8E999-E854-41EA-9681-58E19A34FD57}" presName="compChildNode" presStyleCnt="0"/>
      <dgm:spPr/>
    </dgm:pt>
    <dgm:pt modelId="{77CC3F36-967F-40F9-B539-1902742DA688}" type="pres">
      <dgm:prSet presAssocID="{33D8E999-E854-41EA-9681-58E19A34FD57}" presName="theInnerList" presStyleCnt="0"/>
      <dgm:spPr/>
    </dgm:pt>
    <dgm:pt modelId="{B24BDB19-CF78-4511-85AC-5C45BEB9E1A0}" type="pres">
      <dgm:prSet presAssocID="{047AB87E-1161-4071-9C36-7A14620B4AF5}" presName="childNode" presStyleLbl="node1" presStyleIdx="2" presStyleCnt="6" custScaleY="64164">
        <dgm:presLayoutVars>
          <dgm:bulletEnabled val="1"/>
        </dgm:presLayoutVars>
      </dgm:prSet>
      <dgm:spPr/>
    </dgm:pt>
    <dgm:pt modelId="{35B11C83-0038-4F15-BA02-883EA085C37C}" type="pres">
      <dgm:prSet presAssocID="{047AB87E-1161-4071-9C36-7A14620B4AF5}" presName="aSpace2" presStyleCnt="0"/>
      <dgm:spPr/>
    </dgm:pt>
    <dgm:pt modelId="{8BC7BD23-AE80-476F-990F-9E8CEEAE0848}" type="pres">
      <dgm:prSet presAssocID="{46B2A22A-9B33-4AC1-882A-38B2D43B56A9}" presName="childNode" presStyleLbl="node1" presStyleIdx="3" presStyleCnt="6">
        <dgm:presLayoutVars>
          <dgm:bulletEnabled val="1"/>
        </dgm:presLayoutVars>
      </dgm:prSet>
      <dgm:spPr/>
    </dgm:pt>
    <dgm:pt modelId="{AA57B1FD-3505-4988-B56E-F122480D135C}" type="pres">
      <dgm:prSet presAssocID="{33D8E999-E854-41EA-9681-58E19A34FD57}" presName="aSpace" presStyleCnt="0"/>
      <dgm:spPr/>
    </dgm:pt>
    <dgm:pt modelId="{67D96387-26B5-4A20-9274-8CC6FF5DF407}" type="pres">
      <dgm:prSet presAssocID="{8678A328-E399-4549-B7AC-7977C1485DE7}" presName="compNode" presStyleCnt="0"/>
      <dgm:spPr/>
    </dgm:pt>
    <dgm:pt modelId="{2F7C9BDB-D0B4-4E21-8F8F-33B5F627AF63}" type="pres">
      <dgm:prSet presAssocID="{8678A328-E399-4549-B7AC-7977C1485DE7}" presName="aNode" presStyleLbl="bgShp" presStyleIdx="2" presStyleCnt="3"/>
      <dgm:spPr/>
    </dgm:pt>
    <dgm:pt modelId="{55212911-18E0-4D61-90A0-63C152E11FBC}" type="pres">
      <dgm:prSet presAssocID="{8678A328-E399-4549-B7AC-7977C1485DE7}" presName="textNode" presStyleLbl="bgShp" presStyleIdx="2" presStyleCnt="3"/>
      <dgm:spPr/>
    </dgm:pt>
    <dgm:pt modelId="{1299D37D-9A2A-4AB4-B69F-4FBE3F6BB025}" type="pres">
      <dgm:prSet presAssocID="{8678A328-E399-4549-B7AC-7977C1485DE7}" presName="compChildNode" presStyleCnt="0"/>
      <dgm:spPr/>
    </dgm:pt>
    <dgm:pt modelId="{53AA6146-693E-451B-8D89-D104720E7061}" type="pres">
      <dgm:prSet presAssocID="{8678A328-E399-4549-B7AC-7977C1485DE7}" presName="theInnerList" presStyleCnt="0"/>
      <dgm:spPr/>
    </dgm:pt>
    <dgm:pt modelId="{9B2B6495-D309-40D8-BE6F-203E2AA1513C}" type="pres">
      <dgm:prSet presAssocID="{E499B8A4-6C69-4BD4-97F9-EA58E5C25B66}" presName="childNode" presStyleLbl="node1" presStyleIdx="4" presStyleCnt="6" custScaleY="64164">
        <dgm:presLayoutVars>
          <dgm:bulletEnabled val="1"/>
        </dgm:presLayoutVars>
      </dgm:prSet>
      <dgm:spPr/>
    </dgm:pt>
    <dgm:pt modelId="{23C4957C-6906-4734-A64A-B5EF523C11B5}" type="pres">
      <dgm:prSet presAssocID="{E499B8A4-6C69-4BD4-97F9-EA58E5C25B66}" presName="aSpace2" presStyleCnt="0"/>
      <dgm:spPr/>
    </dgm:pt>
    <dgm:pt modelId="{68DA4AF4-86EC-45B5-BF35-EE1024164A17}" type="pres">
      <dgm:prSet presAssocID="{287BB13F-0C3B-4E8B-9B39-523889D5C29B}" presName="childNode" presStyleLbl="node1" presStyleIdx="5" presStyleCnt="6">
        <dgm:presLayoutVars>
          <dgm:bulletEnabled val="1"/>
        </dgm:presLayoutVars>
      </dgm:prSet>
      <dgm:spPr/>
    </dgm:pt>
  </dgm:ptLst>
  <dgm:cxnLst>
    <dgm:cxn modelId="{4C55F200-05BA-4610-9E5C-88E71109F978}" type="presOf" srcId="{D09DF847-A895-4352-9BC6-D453CB99A6E6}" destId="{668B3774-7865-4435-8115-70E543A6AF25}" srcOrd="0" destOrd="0" presId="urn:microsoft.com/office/officeart/2005/8/layout/lProcess2"/>
    <dgm:cxn modelId="{1525A710-A96C-4031-951D-2E9929A0186C}" srcId="{DE863E1B-93A1-4BDA-9FF4-873F50FD3298}" destId="{33D8E999-E854-41EA-9681-58E19A34FD57}" srcOrd="1" destOrd="0" parTransId="{439F1349-9440-4651-8CF9-6C3227A33B33}" sibTransId="{A2C6D4F5-0FE5-4FFF-9D8B-DC9640008018}"/>
    <dgm:cxn modelId="{0D2FFD10-A405-41FD-833A-9A7BC8822177}" type="presOf" srcId="{46B2A22A-9B33-4AC1-882A-38B2D43B56A9}" destId="{8BC7BD23-AE80-476F-990F-9E8CEEAE0848}" srcOrd="0" destOrd="0" presId="urn:microsoft.com/office/officeart/2005/8/layout/lProcess2"/>
    <dgm:cxn modelId="{54016212-8197-4496-9CB9-A15382D1AF9D}" type="presOf" srcId="{33D8E999-E854-41EA-9681-58E19A34FD57}" destId="{1917752F-A864-4802-8DD4-5B35B772C178}" srcOrd="1" destOrd="0" presId="urn:microsoft.com/office/officeart/2005/8/layout/lProcess2"/>
    <dgm:cxn modelId="{89C65915-9EB6-4937-8990-670312D93235}" type="presOf" srcId="{8678A328-E399-4549-B7AC-7977C1485DE7}" destId="{55212911-18E0-4D61-90A0-63C152E11FBC}" srcOrd="1" destOrd="0" presId="urn:microsoft.com/office/officeart/2005/8/layout/lProcess2"/>
    <dgm:cxn modelId="{37785216-060C-4D9F-934A-619D92582224}" type="presOf" srcId="{6657AE5E-E6DC-49CF-979E-A1BAA06B56A3}" destId="{9B2B6495-D309-40D8-BE6F-203E2AA1513C}" srcOrd="0" destOrd="1" presId="urn:microsoft.com/office/officeart/2005/8/layout/lProcess2"/>
    <dgm:cxn modelId="{F856881B-91B2-4C9B-86EB-A3D2FFE50D3E}" srcId="{46B2A22A-9B33-4AC1-882A-38B2D43B56A9}" destId="{AAA5FCB8-640E-45C4-9348-E1EE677868C7}" srcOrd="2" destOrd="0" parTransId="{20D36117-8B7C-44C6-AEC4-8227168DFC32}" sibTransId="{28B875DD-4713-41A9-B454-E8F41BB045A7}"/>
    <dgm:cxn modelId="{C95D6B1C-131E-41DE-B610-02015713D7DA}" srcId="{DE863E1B-93A1-4BDA-9FF4-873F50FD3298}" destId="{8678A328-E399-4549-B7AC-7977C1485DE7}" srcOrd="2" destOrd="0" parTransId="{50149EDA-4168-4596-A3FC-1E2CD7FA11E1}" sibTransId="{AEF066B7-3316-4806-A90B-92BBD9440D65}"/>
    <dgm:cxn modelId="{D675951C-1BF6-4C92-B131-E1A59FF35071}" type="presOf" srcId="{33D8E999-E854-41EA-9681-58E19A34FD57}" destId="{8A540653-171D-4424-9621-66852915E78F}" srcOrd="0" destOrd="0" presId="urn:microsoft.com/office/officeart/2005/8/layout/lProcess2"/>
    <dgm:cxn modelId="{0191A821-A6EE-492B-9542-88F31050469E}" type="presOf" srcId="{AAA5FCB8-640E-45C4-9348-E1EE677868C7}" destId="{8BC7BD23-AE80-476F-990F-9E8CEEAE0848}" srcOrd="0" destOrd="3" presId="urn:microsoft.com/office/officeart/2005/8/layout/lProcess2"/>
    <dgm:cxn modelId="{D1EC3424-AC60-446A-B704-AFE563247FD3}" srcId="{E159A23A-44E1-4116-A394-C848BB8F9F8D}" destId="{C2FA090F-05D6-497C-80EA-7EA8769784B1}" srcOrd="0" destOrd="0" parTransId="{D9D85F1F-F066-4BB2-9962-BFD19664BB2F}" sibTransId="{87ABEE18-BD68-4446-9BEE-1CAD93D00054}"/>
    <dgm:cxn modelId="{4D200E27-FEBA-43BA-BC03-BE0671BC7C31}" srcId="{33D8E999-E854-41EA-9681-58E19A34FD57}" destId="{047AB87E-1161-4071-9C36-7A14620B4AF5}" srcOrd="0" destOrd="0" parTransId="{B3E60F02-A788-4422-B551-BAE2C53E5B5B}" sibTransId="{93BE74C8-4B19-4ECF-8C68-0366CBFD3150}"/>
    <dgm:cxn modelId="{4F1D2B2B-3E48-4B02-BD31-B991C6A54042}" srcId="{E499B8A4-6C69-4BD4-97F9-EA58E5C25B66}" destId="{6657AE5E-E6DC-49CF-979E-A1BAA06B56A3}" srcOrd="0" destOrd="0" parTransId="{B82A1FB0-5F1E-4266-8AA6-33859D38448C}" sibTransId="{40C720ED-E293-4D2B-85F3-924A6CB1415A}"/>
    <dgm:cxn modelId="{44CB942B-06BF-4047-9334-BDCB81A54D4E}" srcId="{46B2A22A-9B33-4AC1-882A-38B2D43B56A9}" destId="{4CF42BF8-0378-4A7C-90BA-D00EAA190B10}" srcOrd="3" destOrd="0" parTransId="{6E6C753B-463D-4E49-960B-9DEEE4F7B534}" sibTransId="{68A5A825-3698-404F-937E-A60245B015E4}"/>
    <dgm:cxn modelId="{DAFBD836-7A0E-4358-88FC-50D0FEF9D93E}" srcId="{46B2A22A-9B33-4AC1-882A-38B2D43B56A9}" destId="{923B12B1-AFBE-49E8-BBF6-8B9E27ED657B}" srcOrd="0" destOrd="0" parTransId="{EF73DCA3-DAE0-47B7-9036-8F546C78E5C0}" sibTransId="{42CD3C4D-E7AA-473A-AE85-2A285194C593}"/>
    <dgm:cxn modelId="{051A2337-A366-4B53-9017-006C72E1F64D}" type="presOf" srcId="{E499B8A4-6C69-4BD4-97F9-EA58E5C25B66}" destId="{9B2B6495-D309-40D8-BE6F-203E2AA1513C}" srcOrd="0" destOrd="0" presId="urn:microsoft.com/office/officeart/2005/8/layout/lProcess2"/>
    <dgm:cxn modelId="{9A7A763D-7D54-4A45-BC9A-D2BE1C3BB992}" type="presOf" srcId="{F1D41AF7-9AAE-42AB-897B-CFF6A5F53059}" destId="{8BC7BD23-AE80-476F-990F-9E8CEEAE0848}" srcOrd="0" destOrd="2" presId="urn:microsoft.com/office/officeart/2005/8/layout/lProcess2"/>
    <dgm:cxn modelId="{D484FC3E-0516-46FA-9BAA-6B85A5BCFD88}" type="presOf" srcId="{E3347914-1B7E-4886-93D5-46C75AD6AB78}" destId="{68DA4AF4-86EC-45B5-BF35-EE1024164A17}" srcOrd="0" destOrd="4" presId="urn:microsoft.com/office/officeart/2005/8/layout/lProcess2"/>
    <dgm:cxn modelId="{77AD195E-ED49-433F-BF95-BEAE24835896}" srcId="{287BB13F-0C3B-4E8B-9B39-523889D5C29B}" destId="{F63DAB58-23D6-4762-AAE5-1B3446AC01B7}" srcOrd="2" destOrd="0" parTransId="{805CDA3C-0433-419C-ADA6-F614D2E5C1D9}" sibTransId="{A33B7576-8739-44B3-AF69-236C7EFD69DA}"/>
    <dgm:cxn modelId="{91D79C60-22C2-4951-B134-2CCEDA786AF7}" type="presOf" srcId="{E159A23A-44E1-4116-A394-C848BB8F9F8D}" destId="{1ADEF7B0-D4B0-45D2-BAA8-9F5AD70F4A9F}" srcOrd="0" destOrd="0" presId="urn:microsoft.com/office/officeart/2005/8/layout/lProcess2"/>
    <dgm:cxn modelId="{8CFCFC60-2772-4750-9C82-9885985C422A}" type="presOf" srcId="{D1205DA9-EB03-492F-9D8E-9BED43BCA186}" destId="{68DA4AF4-86EC-45B5-BF35-EE1024164A17}" srcOrd="0" destOrd="1" presId="urn:microsoft.com/office/officeart/2005/8/layout/lProcess2"/>
    <dgm:cxn modelId="{EE683B65-AB2D-42D8-B469-3F4993B2DE21}" type="presOf" srcId="{4CF42BF8-0378-4A7C-90BA-D00EAA190B10}" destId="{8BC7BD23-AE80-476F-990F-9E8CEEAE0848}" srcOrd="0" destOrd="4" presId="urn:microsoft.com/office/officeart/2005/8/layout/lProcess2"/>
    <dgm:cxn modelId="{A5676B66-6E99-4CA8-B708-692B34EEB941}" srcId="{D09DF847-A895-4352-9BC6-D453CB99A6E6}" destId="{0109F3D5-9955-496F-A014-0551C91CD8AF}" srcOrd="0" destOrd="0" parTransId="{0C2063F5-8699-4809-8500-96651CF46DC0}" sibTransId="{1C5DD7B6-2A0B-41A4-8D1E-C70AA174ECB9}"/>
    <dgm:cxn modelId="{4D8D1572-91AA-4748-9E95-FA227B219708}" type="presOf" srcId="{47D07B62-13C7-439E-A2DF-89DDFCDFC90A}" destId="{668B3774-7865-4435-8115-70E543A6AF25}" srcOrd="0" destOrd="2" presId="urn:microsoft.com/office/officeart/2005/8/layout/lProcess2"/>
    <dgm:cxn modelId="{48A1A274-1326-4AE2-9101-8BE61D208991}" type="presOf" srcId="{C2FA090F-05D6-497C-80EA-7EA8769784B1}" destId="{1ADEF7B0-D4B0-45D2-BAA8-9F5AD70F4A9F}" srcOrd="0" destOrd="1" presId="urn:microsoft.com/office/officeart/2005/8/layout/lProcess2"/>
    <dgm:cxn modelId="{4D338E76-5696-4CB6-8CFA-0E94559CC955}" type="presOf" srcId="{287BB13F-0C3B-4E8B-9B39-523889D5C29B}" destId="{68DA4AF4-86EC-45B5-BF35-EE1024164A17}" srcOrd="0" destOrd="0" presId="urn:microsoft.com/office/officeart/2005/8/layout/lProcess2"/>
    <dgm:cxn modelId="{6C75BD59-6B80-4AF2-AEBF-0EF82645CDC9}" srcId="{8678A328-E399-4549-B7AC-7977C1485DE7}" destId="{287BB13F-0C3B-4E8B-9B39-523889D5C29B}" srcOrd="1" destOrd="0" parTransId="{BED21719-EB44-473C-A1D6-5C2348898ADD}" sibTransId="{EC4FB070-A612-4280-A3D8-170CF62E225E}"/>
    <dgm:cxn modelId="{112CFA79-92E8-45A5-AAC8-3F6F2BDB0AA9}" type="presOf" srcId="{8F0DD826-8C56-46EF-AC23-43C1D80816C7}" destId="{668B3774-7865-4435-8115-70E543A6AF25}" srcOrd="0" destOrd="3" presId="urn:microsoft.com/office/officeart/2005/8/layout/lProcess2"/>
    <dgm:cxn modelId="{AC5A1780-8733-4AF9-AD79-01C6B65D65CB}" srcId="{287BB13F-0C3B-4E8B-9B39-523889D5C29B}" destId="{E3347914-1B7E-4886-93D5-46C75AD6AB78}" srcOrd="3" destOrd="0" parTransId="{3420CA10-CFAC-48E4-9CF1-82FCB7317D0C}" sibTransId="{B27DBBB3-A35B-41E0-921E-E79816B321B6}"/>
    <dgm:cxn modelId="{9F65F483-BA73-47E5-AD28-00E7299A5FDB}" srcId="{8678A328-E399-4549-B7AC-7977C1485DE7}" destId="{E499B8A4-6C69-4BD4-97F9-EA58E5C25B66}" srcOrd="0" destOrd="0" parTransId="{2C784D14-FBBB-417D-981F-9C224D2D4B05}" sibTransId="{AEE17265-C65F-4146-8AA2-4BE8D853EE35}"/>
    <dgm:cxn modelId="{9C8C5C84-1592-4C34-8633-13F463974023}" type="presOf" srcId="{4CFE2905-E626-4185-865E-0089CFF8CE46}" destId="{68DA4AF4-86EC-45B5-BF35-EE1024164A17}" srcOrd="0" destOrd="2" presId="urn:microsoft.com/office/officeart/2005/8/layout/lProcess2"/>
    <dgm:cxn modelId="{30FFA794-36BA-4D29-A002-3AF0D9F08AB0}" srcId="{7D592D33-7E96-4079-96D8-B6B3B04A3449}" destId="{E159A23A-44E1-4116-A394-C848BB8F9F8D}" srcOrd="0" destOrd="0" parTransId="{5311C0F2-2AF7-4862-A159-261661CB2504}" sibTransId="{A7F4CF58-FA55-45B2-8EEB-7D35CEF78591}"/>
    <dgm:cxn modelId="{D39CA095-46D8-4DDB-9109-646DCFDF7388}" type="presOf" srcId="{8678A328-E399-4549-B7AC-7977C1485DE7}" destId="{2F7C9BDB-D0B4-4E21-8F8F-33B5F627AF63}" srcOrd="0" destOrd="0" presId="urn:microsoft.com/office/officeart/2005/8/layout/lProcess2"/>
    <dgm:cxn modelId="{C5C93896-748E-45E2-B242-F38C1F27F99A}" type="presOf" srcId="{7D592D33-7E96-4079-96D8-B6B3B04A3449}" destId="{AF3857B6-F68E-4F9D-9E5B-DB00D79003FF}" srcOrd="1" destOrd="0" presId="urn:microsoft.com/office/officeart/2005/8/layout/lProcess2"/>
    <dgm:cxn modelId="{0C2D1A9F-B4FD-4F75-820F-E1A8B8A001D5}" srcId="{287BB13F-0C3B-4E8B-9B39-523889D5C29B}" destId="{CEA3EF3C-E9C5-4822-982D-1A5E42FBEDD0}" srcOrd="4" destOrd="0" parTransId="{508038B9-EBD9-46B3-BC41-4D9844EBDBCC}" sibTransId="{05DDFDF3-489F-4254-8A63-0EE6C0697AED}"/>
    <dgm:cxn modelId="{ADDAA0A7-FD19-4C03-A605-A5F9BEEFDDFA}" type="presOf" srcId="{923B12B1-AFBE-49E8-BBF6-8B9E27ED657B}" destId="{8BC7BD23-AE80-476F-990F-9E8CEEAE0848}" srcOrd="0" destOrd="1" presId="urn:microsoft.com/office/officeart/2005/8/layout/lProcess2"/>
    <dgm:cxn modelId="{41F1ABAB-BDA4-4536-9C33-86E28B723B27}" type="presOf" srcId="{CEA3EF3C-E9C5-4822-982D-1A5E42FBEDD0}" destId="{68DA4AF4-86EC-45B5-BF35-EE1024164A17}" srcOrd="0" destOrd="5" presId="urn:microsoft.com/office/officeart/2005/8/layout/lProcess2"/>
    <dgm:cxn modelId="{51789BB0-E596-4368-A0A2-F63778E7B15A}" type="presOf" srcId="{DE863E1B-93A1-4BDA-9FF4-873F50FD3298}" destId="{FA74DF65-6A15-4A67-B296-B8535D7CC1BE}" srcOrd="0" destOrd="0" presId="urn:microsoft.com/office/officeart/2005/8/layout/lProcess2"/>
    <dgm:cxn modelId="{DB964CB5-A489-4446-ADDB-F36AEFDFC913}" type="presOf" srcId="{7D592D33-7E96-4079-96D8-B6B3B04A3449}" destId="{C5FFCFF1-18C9-4099-938A-FB158C4CF388}" srcOrd="0" destOrd="0" presId="urn:microsoft.com/office/officeart/2005/8/layout/lProcess2"/>
    <dgm:cxn modelId="{E8B06CB9-1BB8-40AC-9538-6085121ECE48}" type="presOf" srcId="{42F6E5C7-992D-41C2-926F-B1256FDEBBB6}" destId="{B24BDB19-CF78-4511-85AC-5C45BEB9E1A0}" srcOrd="0" destOrd="1" presId="urn:microsoft.com/office/officeart/2005/8/layout/lProcess2"/>
    <dgm:cxn modelId="{85F9A5BD-FD23-4F1A-96F6-B92C05CEE267}" srcId="{287BB13F-0C3B-4E8B-9B39-523889D5C29B}" destId="{4CFE2905-E626-4185-865E-0089CFF8CE46}" srcOrd="1" destOrd="0" parTransId="{6F848B3B-CDCC-4C6D-9357-27C53D1C890F}" sibTransId="{21E226F0-D671-4522-9AFF-F41D5DB0D80E}"/>
    <dgm:cxn modelId="{B2379AC4-36C0-45AA-ABF7-DB9B0BDD329E}" srcId="{46B2A22A-9B33-4AC1-882A-38B2D43B56A9}" destId="{F1D41AF7-9AAE-42AB-897B-CFF6A5F53059}" srcOrd="1" destOrd="0" parTransId="{1B15348B-038F-412F-8B76-9B02E9CA9366}" sibTransId="{BB0E6E89-52DA-415C-825D-CC00EDE8A5D4}"/>
    <dgm:cxn modelId="{2FDF02C5-EC1A-4C22-996A-AE46F35EB1DF}" srcId="{287BB13F-0C3B-4E8B-9B39-523889D5C29B}" destId="{D1205DA9-EB03-492F-9D8E-9BED43BCA186}" srcOrd="0" destOrd="0" parTransId="{34B30220-9EC2-474A-AB28-F103A9AFA3D0}" sibTransId="{8FF9A438-09CA-473A-89A9-B9D95B51C7C0}"/>
    <dgm:cxn modelId="{2CA997C9-EB01-4591-B332-A96E75D6D1E3}" type="presOf" srcId="{047AB87E-1161-4071-9C36-7A14620B4AF5}" destId="{B24BDB19-CF78-4511-85AC-5C45BEB9E1A0}" srcOrd="0" destOrd="0" presId="urn:microsoft.com/office/officeart/2005/8/layout/lProcess2"/>
    <dgm:cxn modelId="{550B68CC-9E3A-4B82-A9BE-8A56A43666EE}" srcId="{7D592D33-7E96-4079-96D8-B6B3B04A3449}" destId="{D09DF847-A895-4352-9BC6-D453CB99A6E6}" srcOrd="1" destOrd="0" parTransId="{487FFB89-6DBB-4759-824B-13D593C18F94}" sibTransId="{F4E46408-B988-4DE7-982E-E8DF89C98161}"/>
    <dgm:cxn modelId="{BB1AD0CE-F99A-4A7A-9974-333A1B31E146}" srcId="{D09DF847-A895-4352-9BC6-D453CB99A6E6}" destId="{47D07B62-13C7-439E-A2DF-89DDFCDFC90A}" srcOrd="1" destOrd="0" parTransId="{423655C3-8DA1-4891-AB20-1B3A12F02F09}" sibTransId="{CA4AAC0B-0638-4CEA-8262-199DAF4B3FDD}"/>
    <dgm:cxn modelId="{CB5A26D0-7D05-411D-9012-9DDE92147313}" type="presOf" srcId="{0109F3D5-9955-496F-A014-0551C91CD8AF}" destId="{668B3774-7865-4435-8115-70E543A6AF25}" srcOrd="0" destOrd="1" presId="urn:microsoft.com/office/officeart/2005/8/layout/lProcess2"/>
    <dgm:cxn modelId="{F145B1E3-F2F8-4C69-A910-BA9936F7F0F6}" type="presOf" srcId="{F63DAB58-23D6-4762-AAE5-1B3446AC01B7}" destId="{68DA4AF4-86EC-45B5-BF35-EE1024164A17}" srcOrd="0" destOrd="3" presId="urn:microsoft.com/office/officeart/2005/8/layout/lProcess2"/>
    <dgm:cxn modelId="{3FC815E4-FDB8-4317-BB4D-3DF9116CACF4}" srcId="{33D8E999-E854-41EA-9681-58E19A34FD57}" destId="{46B2A22A-9B33-4AC1-882A-38B2D43B56A9}" srcOrd="1" destOrd="0" parTransId="{43417ED7-9015-491B-ACBD-BEA26D9F9CAB}" sibTransId="{1ECD47B5-2A09-49D7-B885-57B90B755CA2}"/>
    <dgm:cxn modelId="{0DE5BBEE-BD34-4BE8-9B92-7EA5F9B19587}" srcId="{DE863E1B-93A1-4BDA-9FF4-873F50FD3298}" destId="{7D592D33-7E96-4079-96D8-B6B3B04A3449}" srcOrd="0" destOrd="0" parTransId="{D69CE5A2-FA6E-4187-BCB7-321B4C5B3647}" sibTransId="{78F9A471-6A1F-42A8-A403-4CFFCA29B52F}"/>
    <dgm:cxn modelId="{6BC500F5-56A3-4852-A44C-F8DBE3520BBE}" srcId="{047AB87E-1161-4071-9C36-7A14620B4AF5}" destId="{42F6E5C7-992D-41C2-926F-B1256FDEBBB6}" srcOrd="0" destOrd="0" parTransId="{E6752468-DFCF-49A3-AE18-D6AD685A201F}" sibTransId="{4976E66D-B2AD-40CB-9710-169E9658E5AA}"/>
    <dgm:cxn modelId="{E42338FE-FF09-4B2F-99C2-DF197BC18EFC}" srcId="{D09DF847-A895-4352-9BC6-D453CB99A6E6}" destId="{8F0DD826-8C56-46EF-AC23-43C1D80816C7}" srcOrd="2" destOrd="0" parTransId="{711BEE8B-23D3-4FCB-B63A-54255C6E5856}" sibTransId="{9772119A-238A-4851-8210-C8C1178A474B}"/>
    <dgm:cxn modelId="{480E7DC0-7EDD-41EE-BAF7-5C557694CB62}" type="presParOf" srcId="{FA74DF65-6A15-4A67-B296-B8535D7CC1BE}" destId="{029E92EA-66C3-4A13-AC57-2A495AA0A299}" srcOrd="0" destOrd="0" presId="urn:microsoft.com/office/officeart/2005/8/layout/lProcess2"/>
    <dgm:cxn modelId="{91430D3F-9714-4093-AFF5-ADE913817790}" type="presParOf" srcId="{029E92EA-66C3-4A13-AC57-2A495AA0A299}" destId="{C5FFCFF1-18C9-4099-938A-FB158C4CF388}" srcOrd="0" destOrd="0" presId="urn:microsoft.com/office/officeart/2005/8/layout/lProcess2"/>
    <dgm:cxn modelId="{E0C71376-DDE8-4B0E-8F5B-0782A7467A3C}" type="presParOf" srcId="{029E92EA-66C3-4A13-AC57-2A495AA0A299}" destId="{AF3857B6-F68E-4F9D-9E5B-DB00D79003FF}" srcOrd="1" destOrd="0" presId="urn:microsoft.com/office/officeart/2005/8/layout/lProcess2"/>
    <dgm:cxn modelId="{6D8C11A9-5264-4039-ABE3-799A5F2ABFA4}" type="presParOf" srcId="{029E92EA-66C3-4A13-AC57-2A495AA0A299}" destId="{82DB9906-CFF5-4289-A287-B5940A4A4643}" srcOrd="2" destOrd="0" presId="urn:microsoft.com/office/officeart/2005/8/layout/lProcess2"/>
    <dgm:cxn modelId="{7C2A2672-B27D-4762-BE51-41D5EA286B02}" type="presParOf" srcId="{82DB9906-CFF5-4289-A287-B5940A4A4643}" destId="{50DF1A10-2C60-4E84-BC93-31EB700F7A1F}" srcOrd="0" destOrd="0" presId="urn:microsoft.com/office/officeart/2005/8/layout/lProcess2"/>
    <dgm:cxn modelId="{D3F98A41-4A77-4089-869B-55DB7EC66D6A}" type="presParOf" srcId="{50DF1A10-2C60-4E84-BC93-31EB700F7A1F}" destId="{1ADEF7B0-D4B0-45D2-BAA8-9F5AD70F4A9F}" srcOrd="0" destOrd="0" presId="urn:microsoft.com/office/officeart/2005/8/layout/lProcess2"/>
    <dgm:cxn modelId="{0B7729F8-7080-4693-B63F-34D215BCC24D}" type="presParOf" srcId="{50DF1A10-2C60-4E84-BC93-31EB700F7A1F}" destId="{96EC5DD7-DDCF-43EE-B173-A03A75EEAEAB}" srcOrd="1" destOrd="0" presId="urn:microsoft.com/office/officeart/2005/8/layout/lProcess2"/>
    <dgm:cxn modelId="{454F9F13-318B-400D-A792-3A059AB4A435}" type="presParOf" srcId="{50DF1A10-2C60-4E84-BC93-31EB700F7A1F}" destId="{668B3774-7865-4435-8115-70E543A6AF25}" srcOrd="2" destOrd="0" presId="urn:microsoft.com/office/officeart/2005/8/layout/lProcess2"/>
    <dgm:cxn modelId="{B64C26EA-B567-4609-B343-7CD55FA37EEE}" type="presParOf" srcId="{FA74DF65-6A15-4A67-B296-B8535D7CC1BE}" destId="{61BEE742-8025-4710-BAAB-83BFD9C85B43}" srcOrd="1" destOrd="0" presId="urn:microsoft.com/office/officeart/2005/8/layout/lProcess2"/>
    <dgm:cxn modelId="{18981D26-9A3F-4E78-9964-576E07D5EE3E}" type="presParOf" srcId="{FA74DF65-6A15-4A67-B296-B8535D7CC1BE}" destId="{D268D940-BB52-4CF6-81AE-A06FD9B03CB9}" srcOrd="2" destOrd="0" presId="urn:microsoft.com/office/officeart/2005/8/layout/lProcess2"/>
    <dgm:cxn modelId="{43924A1A-9F00-4155-BBF5-6B68D46BB0F9}" type="presParOf" srcId="{D268D940-BB52-4CF6-81AE-A06FD9B03CB9}" destId="{8A540653-171D-4424-9621-66852915E78F}" srcOrd="0" destOrd="0" presId="urn:microsoft.com/office/officeart/2005/8/layout/lProcess2"/>
    <dgm:cxn modelId="{6C2BE5AF-1117-45E4-924C-90B0671DD0B3}" type="presParOf" srcId="{D268D940-BB52-4CF6-81AE-A06FD9B03CB9}" destId="{1917752F-A864-4802-8DD4-5B35B772C178}" srcOrd="1" destOrd="0" presId="urn:microsoft.com/office/officeart/2005/8/layout/lProcess2"/>
    <dgm:cxn modelId="{2F954513-78BB-4C88-B92E-6D16908023BE}" type="presParOf" srcId="{D268D940-BB52-4CF6-81AE-A06FD9B03CB9}" destId="{9744BC1D-40CE-4A33-981A-15DF0CEEFD66}" srcOrd="2" destOrd="0" presId="urn:microsoft.com/office/officeart/2005/8/layout/lProcess2"/>
    <dgm:cxn modelId="{2A3BD956-DDAE-470F-B768-3712B61D4507}" type="presParOf" srcId="{9744BC1D-40CE-4A33-981A-15DF0CEEFD66}" destId="{77CC3F36-967F-40F9-B539-1902742DA688}" srcOrd="0" destOrd="0" presId="urn:microsoft.com/office/officeart/2005/8/layout/lProcess2"/>
    <dgm:cxn modelId="{92E4C723-EFF1-4078-9456-CE2E20671C08}" type="presParOf" srcId="{77CC3F36-967F-40F9-B539-1902742DA688}" destId="{B24BDB19-CF78-4511-85AC-5C45BEB9E1A0}" srcOrd="0" destOrd="0" presId="urn:microsoft.com/office/officeart/2005/8/layout/lProcess2"/>
    <dgm:cxn modelId="{A98E2729-55C5-48A7-8CCE-CA9648A4A7A8}" type="presParOf" srcId="{77CC3F36-967F-40F9-B539-1902742DA688}" destId="{35B11C83-0038-4F15-BA02-883EA085C37C}" srcOrd="1" destOrd="0" presId="urn:microsoft.com/office/officeart/2005/8/layout/lProcess2"/>
    <dgm:cxn modelId="{A3164FBD-815D-4C54-B3B0-9A27AB92E64B}" type="presParOf" srcId="{77CC3F36-967F-40F9-B539-1902742DA688}" destId="{8BC7BD23-AE80-476F-990F-9E8CEEAE0848}" srcOrd="2" destOrd="0" presId="urn:microsoft.com/office/officeart/2005/8/layout/lProcess2"/>
    <dgm:cxn modelId="{B7444E76-89E7-433F-B97B-A6352020ECE7}" type="presParOf" srcId="{FA74DF65-6A15-4A67-B296-B8535D7CC1BE}" destId="{AA57B1FD-3505-4988-B56E-F122480D135C}" srcOrd="3" destOrd="0" presId="urn:microsoft.com/office/officeart/2005/8/layout/lProcess2"/>
    <dgm:cxn modelId="{9FE9C5AA-0093-4D06-B5D8-7E7F0BCC1D73}" type="presParOf" srcId="{FA74DF65-6A15-4A67-B296-B8535D7CC1BE}" destId="{67D96387-26B5-4A20-9274-8CC6FF5DF407}" srcOrd="4" destOrd="0" presId="urn:microsoft.com/office/officeart/2005/8/layout/lProcess2"/>
    <dgm:cxn modelId="{0E4B510B-EF6B-4AAC-A1F5-46320E7E2CC5}" type="presParOf" srcId="{67D96387-26B5-4A20-9274-8CC6FF5DF407}" destId="{2F7C9BDB-D0B4-4E21-8F8F-33B5F627AF63}" srcOrd="0" destOrd="0" presId="urn:microsoft.com/office/officeart/2005/8/layout/lProcess2"/>
    <dgm:cxn modelId="{B5EB83A3-F59B-4555-805F-67CB490BE8F8}" type="presParOf" srcId="{67D96387-26B5-4A20-9274-8CC6FF5DF407}" destId="{55212911-18E0-4D61-90A0-63C152E11FBC}" srcOrd="1" destOrd="0" presId="urn:microsoft.com/office/officeart/2005/8/layout/lProcess2"/>
    <dgm:cxn modelId="{C89A600A-A706-4221-8C4B-999B138A0363}" type="presParOf" srcId="{67D96387-26B5-4A20-9274-8CC6FF5DF407}" destId="{1299D37D-9A2A-4AB4-B69F-4FBE3F6BB025}" srcOrd="2" destOrd="0" presId="urn:microsoft.com/office/officeart/2005/8/layout/lProcess2"/>
    <dgm:cxn modelId="{8602C01B-319A-4514-85AC-88FDA42ECE09}" type="presParOf" srcId="{1299D37D-9A2A-4AB4-B69F-4FBE3F6BB025}" destId="{53AA6146-693E-451B-8D89-D104720E7061}" srcOrd="0" destOrd="0" presId="urn:microsoft.com/office/officeart/2005/8/layout/lProcess2"/>
    <dgm:cxn modelId="{031B3D56-D035-4093-8887-1E10332D467B}" type="presParOf" srcId="{53AA6146-693E-451B-8D89-D104720E7061}" destId="{9B2B6495-D309-40D8-BE6F-203E2AA1513C}" srcOrd="0" destOrd="0" presId="urn:microsoft.com/office/officeart/2005/8/layout/lProcess2"/>
    <dgm:cxn modelId="{7E2B8426-79FD-4D18-AE93-C061D9D8A6DB}" type="presParOf" srcId="{53AA6146-693E-451B-8D89-D104720E7061}" destId="{23C4957C-6906-4734-A64A-B5EF523C11B5}" srcOrd="1" destOrd="0" presId="urn:microsoft.com/office/officeart/2005/8/layout/lProcess2"/>
    <dgm:cxn modelId="{26263F9B-2CA7-4C6F-96C3-A58D84FFB326}" type="presParOf" srcId="{53AA6146-693E-451B-8D89-D104720E7061}" destId="{68DA4AF4-86EC-45B5-BF35-EE1024164A17}"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FFCFF1-18C9-4099-938A-FB158C4CF388}">
      <dsp:nvSpPr>
        <dsp:cNvPr id="0" name=""/>
        <dsp:cNvSpPr/>
      </dsp:nvSpPr>
      <dsp:spPr>
        <a:xfrm>
          <a:off x="1004" y="0"/>
          <a:ext cx="2611933" cy="35448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Market Analysis</a:t>
          </a:r>
        </a:p>
      </dsp:txBody>
      <dsp:txXfrm>
        <a:off x="1004" y="0"/>
        <a:ext cx="2611933" cy="1063466"/>
      </dsp:txXfrm>
    </dsp:sp>
    <dsp:sp modelId="{1ADEF7B0-D4B0-45D2-BAA8-9F5AD70F4A9F}">
      <dsp:nvSpPr>
        <dsp:cNvPr id="0" name=""/>
        <dsp:cNvSpPr/>
      </dsp:nvSpPr>
      <dsp:spPr>
        <a:xfrm>
          <a:off x="262197" y="1064110"/>
          <a:ext cx="2089546" cy="822966"/>
        </a:xfrm>
        <a:prstGeom prst="roundRect">
          <a:avLst>
            <a:gd name="adj" fmla="val 10000"/>
          </a:avLst>
        </a:prstGeom>
        <a:solidFill>
          <a:srgbClr val="0078A6"/>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Current</a:t>
          </a:r>
        </a:p>
        <a:p>
          <a:pPr marL="57150" lvl="1" indent="-57150" algn="l" defTabSz="400050">
            <a:lnSpc>
              <a:spcPct val="90000"/>
            </a:lnSpc>
            <a:spcBef>
              <a:spcPct val="0"/>
            </a:spcBef>
            <a:spcAft>
              <a:spcPct val="15000"/>
            </a:spcAft>
            <a:buChar char="•"/>
          </a:pPr>
          <a:r>
            <a:rPr lang="en-US" sz="900" kern="1200" dirty="0"/>
            <a:t> Reqs per Recruiter Benchmark</a:t>
          </a:r>
        </a:p>
      </dsp:txBody>
      <dsp:txXfrm>
        <a:off x="286301" y="1088214"/>
        <a:ext cx="2041338" cy="774758"/>
      </dsp:txXfrm>
    </dsp:sp>
    <dsp:sp modelId="{668B3774-7865-4435-8115-70E543A6AF25}">
      <dsp:nvSpPr>
        <dsp:cNvPr id="0" name=""/>
        <dsp:cNvSpPr/>
      </dsp:nvSpPr>
      <dsp:spPr>
        <a:xfrm>
          <a:off x="262197" y="2084399"/>
          <a:ext cx="2089546" cy="1282598"/>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Desired</a:t>
          </a:r>
        </a:p>
        <a:p>
          <a:pPr marL="57150" lvl="1" indent="-57150" algn="l" defTabSz="400050">
            <a:lnSpc>
              <a:spcPct val="90000"/>
            </a:lnSpc>
            <a:spcBef>
              <a:spcPct val="0"/>
            </a:spcBef>
            <a:spcAft>
              <a:spcPct val="15000"/>
            </a:spcAft>
            <a:buChar char="•"/>
          </a:pPr>
          <a:r>
            <a:rPr lang="en-US" sz="900" kern="1200" dirty="0"/>
            <a:t> Investment per Hire across industries</a:t>
          </a:r>
        </a:p>
        <a:p>
          <a:pPr marL="57150" lvl="1" indent="-57150" algn="l" defTabSz="400050">
            <a:lnSpc>
              <a:spcPct val="90000"/>
            </a:lnSpc>
            <a:spcBef>
              <a:spcPct val="0"/>
            </a:spcBef>
            <a:spcAft>
              <a:spcPct val="15000"/>
            </a:spcAft>
            <a:buChar char="•"/>
          </a:pPr>
          <a:r>
            <a:rPr lang="en-US" sz="900" kern="1200" dirty="0"/>
            <a:t> OPTIMUM number of Reqs per      Recruiter </a:t>
          </a:r>
        </a:p>
        <a:p>
          <a:pPr marL="57150" lvl="1" indent="-57150" algn="l" defTabSz="400050">
            <a:lnSpc>
              <a:spcPct val="90000"/>
            </a:lnSpc>
            <a:spcBef>
              <a:spcPct val="0"/>
            </a:spcBef>
            <a:spcAft>
              <a:spcPct val="15000"/>
            </a:spcAft>
            <a:buChar char="•"/>
          </a:pPr>
          <a:r>
            <a:rPr lang="en-US" sz="900" kern="1200" dirty="0"/>
            <a:t> Competitive landscape</a:t>
          </a:r>
        </a:p>
      </dsp:txBody>
      <dsp:txXfrm>
        <a:off x="299763" y="2121965"/>
        <a:ext cx="2014414" cy="1207466"/>
      </dsp:txXfrm>
    </dsp:sp>
    <dsp:sp modelId="{8A540653-171D-4424-9621-66852915E78F}">
      <dsp:nvSpPr>
        <dsp:cNvPr id="0" name=""/>
        <dsp:cNvSpPr/>
      </dsp:nvSpPr>
      <dsp:spPr>
        <a:xfrm>
          <a:off x="2808833" y="0"/>
          <a:ext cx="2611933" cy="35448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Staffing Optimization Analysis</a:t>
          </a:r>
        </a:p>
      </dsp:txBody>
      <dsp:txXfrm>
        <a:off x="2808833" y="0"/>
        <a:ext cx="2611933" cy="1063466"/>
      </dsp:txXfrm>
    </dsp:sp>
    <dsp:sp modelId="{B24BDB19-CF78-4511-85AC-5C45BEB9E1A0}">
      <dsp:nvSpPr>
        <dsp:cNvPr id="0" name=""/>
        <dsp:cNvSpPr/>
      </dsp:nvSpPr>
      <dsp:spPr>
        <a:xfrm>
          <a:off x="3070026" y="1064110"/>
          <a:ext cx="2089546" cy="822966"/>
        </a:xfrm>
        <a:prstGeom prst="roundRect">
          <a:avLst>
            <a:gd name="adj" fmla="val 10000"/>
          </a:avLst>
        </a:prstGeom>
        <a:solidFill>
          <a:srgbClr val="0078A6"/>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Current</a:t>
          </a:r>
        </a:p>
        <a:p>
          <a:pPr marL="57150" lvl="1" indent="-57150" algn="l" defTabSz="400050">
            <a:lnSpc>
              <a:spcPct val="90000"/>
            </a:lnSpc>
            <a:spcBef>
              <a:spcPct val="0"/>
            </a:spcBef>
            <a:spcAft>
              <a:spcPct val="15000"/>
            </a:spcAft>
            <a:buChar char="•"/>
          </a:pPr>
          <a:r>
            <a:rPr lang="en-US" sz="900" kern="1200" dirty="0"/>
            <a:t> Balancing of Openings per recruiter</a:t>
          </a:r>
        </a:p>
      </dsp:txBody>
      <dsp:txXfrm>
        <a:off x="3094130" y="1088214"/>
        <a:ext cx="2041338" cy="774758"/>
      </dsp:txXfrm>
    </dsp:sp>
    <dsp:sp modelId="{8BC7BD23-AE80-476F-990F-9E8CEEAE0848}">
      <dsp:nvSpPr>
        <dsp:cNvPr id="0" name=""/>
        <dsp:cNvSpPr/>
      </dsp:nvSpPr>
      <dsp:spPr>
        <a:xfrm>
          <a:off x="3070026" y="2084399"/>
          <a:ext cx="2089546" cy="1282598"/>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Desired</a:t>
          </a:r>
        </a:p>
        <a:p>
          <a:pPr marL="57150" lvl="1" indent="-57150" algn="l" defTabSz="400050">
            <a:lnSpc>
              <a:spcPct val="90000"/>
            </a:lnSpc>
            <a:spcBef>
              <a:spcPct val="0"/>
            </a:spcBef>
            <a:spcAft>
              <a:spcPct val="15000"/>
            </a:spcAft>
            <a:buChar char="•"/>
          </a:pPr>
          <a:r>
            <a:rPr lang="en-US" sz="900" kern="1200" dirty="0"/>
            <a:t> Hiring Demand by job family</a:t>
          </a:r>
        </a:p>
        <a:p>
          <a:pPr marL="57150" lvl="1" indent="-57150" algn="l" defTabSz="400050">
            <a:lnSpc>
              <a:spcPct val="90000"/>
            </a:lnSpc>
            <a:spcBef>
              <a:spcPct val="0"/>
            </a:spcBef>
            <a:spcAft>
              <a:spcPct val="15000"/>
            </a:spcAft>
            <a:buChar char="•"/>
          </a:pPr>
          <a:r>
            <a:rPr lang="en-US" sz="900" kern="1200" dirty="0"/>
            <a:t> Sourcing / Pre-Screen  by job family time study</a:t>
          </a:r>
        </a:p>
        <a:p>
          <a:pPr marL="57150" lvl="1" indent="-57150" algn="l" defTabSz="400050">
            <a:lnSpc>
              <a:spcPct val="90000"/>
            </a:lnSpc>
            <a:spcBef>
              <a:spcPct val="0"/>
            </a:spcBef>
            <a:spcAft>
              <a:spcPct val="15000"/>
            </a:spcAft>
            <a:buChar char="•"/>
          </a:pPr>
          <a:r>
            <a:rPr lang="en-US" sz="900" kern="1200" dirty="0"/>
            <a:t> Basic workforce planning analysis</a:t>
          </a:r>
        </a:p>
        <a:p>
          <a:pPr marL="57150" lvl="1" indent="-57150" algn="l" defTabSz="400050">
            <a:lnSpc>
              <a:spcPct val="90000"/>
            </a:lnSpc>
            <a:spcBef>
              <a:spcPct val="0"/>
            </a:spcBef>
            <a:spcAft>
              <a:spcPct val="15000"/>
            </a:spcAft>
            <a:buChar char="•"/>
          </a:pPr>
          <a:r>
            <a:rPr lang="en-US" sz="900" kern="1200" dirty="0"/>
            <a:t> Productivity Industry Benchmarks</a:t>
          </a:r>
        </a:p>
      </dsp:txBody>
      <dsp:txXfrm>
        <a:off x="3107592" y="2121965"/>
        <a:ext cx="2014414" cy="1207466"/>
      </dsp:txXfrm>
    </dsp:sp>
    <dsp:sp modelId="{2F7C9BDB-D0B4-4E21-8F8F-33B5F627AF63}">
      <dsp:nvSpPr>
        <dsp:cNvPr id="0" name=""/>
        <dsp:cNvSpPr/>
      </dsp:nvSpPr>
      <dsp:spPr>
        <a:xfrm>
          <a:off x="5616661" y="0"/>
          <a:ext cx="2611933" cy="3544887"/>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ROI of Funding Request</a:t>
          </a:r>
        </a:p>
      </dsp:txBody>
      <dsp:txXfrm>
        <a:off x="5616661" y="0"/>
        <a:ext cx="2611933" cy="1063466"/>
      </dsp:txXfrm>
    </dsp:sp>
    <dsp:sp modelId="{9B2B6495-D309-40D8-BE6F-203E2AA1513C}">
      <dsp:nvSpPr>
        <dsp:cNvPr id="0" name=""/>
        <dsp:cNvSpPr/>
      </dsp:nvSpPr>
      <dsp:spPr>
        <a:xfrm>
          <a:off x="5877855" y="1064110"/>
          <a:ext cx="2089546" cy="822966"/>
        </a:xfrm>
        <a:prstGeom prst="roundRect">
          <a:avLst>
            <a:gd name="adj" fmla="val 10000"/>
          </a:avLst>
        </a:prstGeom>
        <a:solidFill>
          <a:srgbClr val="0078A6"/>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Current</a:t>
          </a:r>
        </a:p>
        <a:p>
          <a:pPr marL="57150" lvl="1" indent="-57150" algn="l" defTabSz="400050">
            <a:lnSpc>
              <a:spcPct val="90000"/>
            </a:lnSpc>
            <a:spcBef>
              <a:spcPct val="0"/>
            </a:spcBef>
            <a:spcAft>
              <a:spcPct val="15000"/>
            </a:spcAft>
            <a:buChar char="•"/>
          </a:pPr>
          <a:r>
            <a:rPr lang="en-US" sz="900" kern="1200" dirty="0"/>
            <a:t> Understand conceptually but lack the tools and data to build data driven analysis</a:t>
          </a:r>
        </a:p>
      </dsp:txBody>
      <dsp:txXfrm>
        <a:off x="5901959" y="1088214"/>
        <a:ext cx="2041338" cy="774758"/>
      </dsp:txXfrm>
    </dsp:sp>
    <dsp:sp modelId="{68DA4AF4-86EC-45B5-BF35-EE1024164A17}">
      <dsp:nvSpPr>
        <dsp:cNvPr id="0" name=""/>
        <dsp:cNvSpPr/>
      </dsp:nvSpPr>
      <dsp:spPr>
        <a:xfrm>
          <a:off x="5877855" y="2084399"/>
          <a:ext cx="2089546" cy="1282598"/>
        </a:xfrm>
        <a:prstGeom prst="roundRect">
          <a:avLst>
            <a:gd name="adj" fmla="val 10000"/>
          </a:avLst>
        </a:prstGeom>
        <a:solidFill>
          <a:schemeClr val="dk2">
            <a:hueOff val="0"/>
            <a:satOff val="0"/>
            <a:lumOff val="0"/>
            <a:alphaOff val="0"/>
          </a:schemeClr>
        </a:solidFill>
        <a:ln w="2642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t" anchorCtr="0">
          <a:noAutofit/>
        </a:bodyPr>
        <a:lstStyle/>
        <a:p>
          <a:pPr marL="0" lvl="0" indent="0" algn="ctr" defTabSz="533400">
            <a:lnSpc>
              <a:spcPct val="90000"/>
            </a:lnSpc>
            <a:spcBef>
              <a:spcPct val="0"/>
            </a:spcBef>
            <a:spcAft>
              <a:spcPct val="35000"/>
            </a:spcAft>
            <a:buNone/>
          </a:pPr>
          <a:r>
            <a:rPr lang="en-US" sz="1200" kern="1200" dirty="0"/>
            <a:t>Desired</a:t>
          </a:r>
        </a:p>
        <a:p>
          <a:pPr marL="57150" lvl="1" indent="-57150" algn="l" defTabSz="400050">
            <a:lnSpc>
              <a:spcPct val="90000"/>
            </a:lnSpc>
            <a:spcBef>
              <a:spcPct val="0"/>
            </a:spcBef>
            <a:spcAft>
              <a:spcPct val="15000"/>
            </a:spcAft>
            <a:buChar char="•"/>
          </a:pPr>
          <a:r>
            <a:rPr lang="en-US" sz="900" kern="1200" dirty="0"/>
            <a:t> Cost Savings of just one sourcer </a:t>
          </a:r>
        </a:p>
        <a:p>
          <a:pPr marL="57150" lvl="1" indent="-57150" algn="l" defTabSz="400050">
            <a:lnSpc>
              <a:spcPct val="90000"/>
            </a:lnSpc>
            <a:spcBef>
              <a:spcPct val="0"/>
            </a:spcBef>
            <a:spcAft>
              <a:spcPct val="15000"/>
            </a:spcAft>
            <a:buChar char="•"/>
          </a:pPr>
          <a:r>
            <a:rPr lang="en-US" sz="900" kern="1200" dirty="0"/>
            <a:t> Cost of Vacancy</a:t>
          </a:r>
        </a:p>
        <a:p>
          <a:pPr marL="57150" lvl="1" indent="-57150" algn="l" defTabSz="400050">
            <a:lnSpc>
              <a:spcPct val="90000"/>
            </a:lnSpc>
            <a:spcBef>
              <a:spcPct val="0"/>
            </a:spcBef>
            <a:spcAft>
              <a:spcPct val="15000"/>
            </a:spcAft>
            <a:buChar char="•"/>
          </a:pPr>
          <a:r>
            <a:rPr lang="en-US" sz="900" kern="1200" dirty="0"/>
            <a:t> Cost of Turnover</a:t>
          </a:r>
        </a:p>
        <a:p>
          <a:pPr marL="57150" lvl="1" indent="-57150" algn="l" defTabSz="400050">
            <a:lnSpc>
              <a:spcPct val="90000"/>
            </a:lnSpc>
            <a:spcBef>
              <a:spcPct val="0"/>
            </a:spcBef>
            <a:spcAft>
              <a:spcPct val="15000"/>
            </a:spcAft>
            <a:buChar char="•"/>
          </a:pPr>
          <a:r>
            <a:rPr lang="en-US" sz="900" kern="1200" dirty="0"/>
            <a:t> Customer Satisfaction</a:t>
          </a:r>
        </a:p>
        <a:p>
          <a:pPr marL="57150" lvl="1" indent="-57150" algn="l" defTabSz="400050">
            <a:lnSpc>
              <a:spcPct val="90000"/>
            </a:lnSpc>
            <a:spcBef>
              <a:spcPct val="0"/>
            </a:spcBef>
            <a:spcAft>
              <a:spcPct val="15000"/>
            </a:spcAft>
            <a:buChar char="•"/>
          </a:pPr>
          <a:r>
            <a:rPr lang="en-US" sz="900" kern="1200" dirty="0"/>
            <a:t> Candidate Experience</a:t>
          </a:r>
        </a:p>
      </dsp:txBody>
      <dsp:txXfrm>
        <a:off x="5915421" y="2121965"/>
        <a:ext cx="2014414" cy="12074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983"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685983" eaLnBrk="1" fontAlgn="auto" hangingPunct="1">
              <a:spcBef>
                <a:spcPts val="0"/>
              </a:spcBef>
              <a:spcAft>
                <a:spcPts val="0"/>
              </a:spcAft>
              <a:defRPr sz="1200" smtClean="0">
                <a:latin typeface="+mn-lt"/>
              </a:defRPr>
            </a:lvl1pPr>
          </a:lstStyle>
          <a:p>
            <a:pPr>
              <a:defRPr/>
            </a:pPr>
            <a:fld id="{D2433344-3009-D240-BD38-A9C85322A743}" type="datetimeFigureOut">
              <a:rPr lang="en-US"/>
              <a:pPr>
                <a:defRPr/>
              </a:pPr>
              <a:t>7/12/2018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685983" eaLnBrk="1" fontAlgn="auto" hangingPunct="1">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685983" eaLnBrk="1" fontAlgn="auto" hangingPunct="1">
              <a:spcBef>
                <a:spcPts val="0"/>
              </a:spcBef>
              <a:spcAft>
                <a:spcPts val="0"/>
              </a:spcAft>
              <a:defRPr sz="1200" smtClean="0">
                <a:latin typeface="+mn-lt"/>
              </a:defRPr>
            </a:lvl1pPr>
          </a:lstStyle>
          <a:p>
            <a:pPr>
              <a:defRPr/>
            </a:pPr>
            <a:fld id="{E222145E-18CB-4F49-B934-11BB7D99524A}"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685983"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685983" eaLnBrk="1" fontAlgn="auto" hangingPunct="1">
              <a:spcBef>
                <a:spcPts val="0"/>
              </a:spcBef>
              <a:spcAft>
                <a:spcPts val="0"/>
              </a:spcAft>
              <a:defRPr sz="1200" smtClean="0">
                <a:latin typeface="+mn-lt"/>
              </a:defRPr>
            </a:lvl1pPr>
          </a:lstStyle>
          <a:p>
            <a:pPr>
              <a:defRPr/>
            </a:pPr>
            <a:fld id="{A4B52748-1FD5-C54B-8BD1-13B85FD76CF0}" type="datetimeFigureOut">
              <a:rPr lang="en-US"/>
              <a:pPr>
                <a:defRPr/>
              </a:pPr>
              <a:t>7/12/2018</a:t>
            </a:fld>
            <a:endParaRPr lang="en-US" dirty="0"/>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685983"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685983" eaLnBrk="1" fontAlgn="auto" hangingPunct="1">
              <a:spcBef>
                <a:spcPts val="0"/>
              </a:spcBef>
              <a:spcAft>
                <a:spcPts val="0"/>
              </a:spcAft>
              <a:defRPr sz="1200" smtClean="0">
                <a:latin typeface="+mn-lt"/>
              </a:defRPr>
            </a:lvl1pPr>
          </a:lstStyle>
          <a:p>
            <a:pPr>
              <a:defRPr/>
            </a:pPr>
            <a:fld id="{8FDF098A-A1AF-A84B-8060-F77CB3FFF93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mn-lt"/>
        <a:ea typeface="+mn-ea"/>
        <a:cs typeface="+mn-cs"/>
      </a:defRPr>
    </a:lvl1pPr>
    <a:lvl2pPr marL="342900" algn="l" defTabSz="685800" rtl="0" fontAlgn="base">
      <a:spcBef>
        <a:spcPct val="30000"/>
      </a:spcBef>
      <a:spcAft>
        <a:spcPct val="0"/>
      </a:spcAft>
      <a:defRPr sz="900" kern="1200">
        <a:solidFill>
          <a:schemeClr val="tx1"/>
        </a:solidFill>
        <a:latin typeface="+mn-lt"/>
        <a:ea typeface="+mn-ea"/>
        <a:cs typeface="+mn-cs"/>
      </a:defRPr>
    </a:lvl2pPr>
    <a:lvl3pPr marL="685800" algn="l" defTabSz="685800" rtl="0" fontAlgn="base">
      <a:spcBef>
        <a:spcPct val="30000"/>
      </a:spcBef>
      <a:spcAft>
        <a:spcPct val="0"/>
      </a:spcAft>
      <a:defRPr sz="900" kern="1200">
        <a:solidFill>
          <a:schemeClr val="tx1"/>
        </a:solidFill>
        <a:latin typeface="+mn-lt"/>
        <a:ea typeface="+mn-ea"/>
        <a:cs typeface="+mn-cs"/>
      </a:defRPr>
    </a:lvl3pPr>
    <a:lvl4pPr marL="1028700" algn="l" defTabSz="685800" rtl="0" fontAlgn="base">
      <a:spcBef>
        <a:spcPct val="30000"/>
      </a:spcBef>
      <a:spcAft>
        <a:spcPct val="0"/>
      </a:spcAft>
      <a:defRPr sz="900" kern="1200">
        <a:solidFill>
          <a:schemeClr val="tx1"/>
        </a:solidFill>
        <a:latin typeface="+mn-lt"/>
        <a:ea typeface="+mn-ea"/>
        <a:cs typeface="+mn-cs"/>
      </a:defRPr>
    </a:lvl4pPr>
    <a:lvl5pPr marL="1371600" algn="l" defTabSz="685800" rtl="0" fontAlgn="base">
      <a:spcBef>
        <a:spcPct val="30000"/>
      </a:spcBef>
      <a:spcAft>
        <a:spcPct val="0"/>
      </a:spcAft>
      <a:defRPr sz="900" kern="1200">
        <a:solidFill>
          <a:schemeClr val="tx1"/>
        </a:solidFill>
        <a:latin typeface="+mn-lt"/>
        <a:ea typeface="+mn-ea"/>
        <a:cs typeface="+mn-cs"/>
      </a:defRPr>
    </a:lvl5pPr>
    <a:lvl6pPr marL="1714957" algn="l" defTabSz="685983" rtl="0" eaLnBrk="1" latinLnBrk="0" hangingPunct="1">
      <a:defRPr sz="900" kern="1200">
        <a:solidFill>
          <a:schemeClr val="tx1"/>
        </a:solidFill>
        <a:latin typeface="+mn-lt"/>
        <a:ea typeface="+mn-ea"/>
        <a:cs typeface="+mn-cs"/>
      </a:defRPr>
    </a:lvl6pPr>
    <a:lvl7pPr marL="2057949" algn="l" defTabSz="685983" rtl="0" eaLnBrk="1" latinLnBrk="0" hangingPunct="1">
      <a:defRPr sz="900" kern="1200">
        <a:solidFill>
          <a:schemeClr val="tx1"/>
        </a:solidFill>
        <a:latin typeface="+mn-lt"/>
        <a:ea typeface="+mn-ea"/>
        <a:cs typeface="+mn-cs"/>
      </a:defRPr>
    </a:lvl7pPr>
    <a:lvl8pPr marL="2400940" algn="l" defTabSz="685983" rtl="0" eaLnBrk="1" latinLnBrk="0" hangingPunct="1">
      <a:defRPr sz="900" kern="1200">
        <a:solidFill>
          <a:schemeClr val="tx1"/>
        </a:solidFill>
        <a:latin typeface="+mn-lt"/>
        <a:ea typeface="+mn-ea"/>
        <a:cs typeface="+mn-cs"/>
      </a:defRPr>
    </a:lvl8pPr>
    <a:lvl9pPr marL="2743932" algn="l" defTabSz="6859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sinursingsolutions.com/Files/assets/library/retention-institute/NationalHealthcareRNRetentionReport2016.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image" Target="../media/image48.emf"/><Relationship Id="rId4" Type="http://schemas.openxmlformats.org/officeDocument/2006/relationships/image" Target="../media/image47.emf"/></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a:t>
            </a:r>
            <a:r>
              <a:rPr lang="en-US" baseline="0" dirty="0"/>
              <a:t> and welcome everyone! And thanks for taking time out of your very busy day to join us today.</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tx1"/>
              </a:solidFill>
              <a:effectLst/>
              <a:latin typeface="+mn-lt"/>
              <a:ea typeface="+mn-ea"/>
              <a:cs typeface="+mn-cs"/>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8FDF098A-A1AF-A84B-8060-F77CB3FFF936}" type="slidenum">
              <a:rPr lang="en-US" smtClean="0"/>
              <a:pPr>
                <a:defRPr/>
              </a:pPr>
              <a:t>0</a:t>
            </a:fld>
            <a:endParaRPr lang="en-US" dirty="0"/>
          </a:p>
        </p:txBody>
      </p:sp>
    </p:spTree>
    <p:extLst>
      <p:ext uri="{BB962C8B-B14F-4D97-AF65-F5344CB8AC3E}">
        <p14:creationId xmlns:p14="http://schemas.microsoft.com/office/powerpoint/2010/main" val="378080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big picture here is pretty bleak</a:t>
            </a:r>
            <a:r>
              <a:rPr lang="en-US" baseline="0" dirty="0"/>
              <a:t>.  First, the talent gaps we’re seeing are trending worse.  In this chart you can see monthly healthcare hires vs. openings as reported by the bureau of labor statistics.  As you can see hiring is relatively flat while openings are exploding. If we color code raw openings against raw hires, you can see how big the gap is.  Anything grey didn’t get filled.  As you can see, it’s trending in the wrong direction.  We’re at a point where the number of openings each month are almost double the number of hires. </a:t>
            </a:r>
          </a:p>
          <a:p>
            <a:endParaRPr lang="en-US" baseline="0" dirty="0"/>
          </a:p>
          <a:p>
            <a:r>
              <a:rPr lang="en-US" baseline="0" dirty="0"/>
              <a:t>Sources:</a:t>
            </a:r>
          </a:p>
          <a:p>
            <a:pPr lvl="0"/>
            <a:r>
              <a:rPr lang="en-US" sz="1100" kern="1200" dirty="0">
                <a:solidFill>
                  <a:schemeClr val="tx1"/>
                </a:solidFill>
                <a:effectLst/>
                <a:latin typeface="+mn-lt"/>
                <a:ea typeface="+mn-ea"/>
                <a:cs typeface="+mn-cs"/>
              </a:rPr>
              <a:t>Vacancy</a:t>
            </a:r>
            <a:r>
              <a:rPr lang="en-US" sz="1100" kern="1200" baseline="0" dirty="0">
                <a:solidFill>
                  <a:schemeClr val="tx1"/>
                </a:solidFill>
                <a:effectLst/>
                <a:latin typeface="+mn-lt"/>
                <a:ea typeface="+mn-ea"/>
                <a:cs typeface="+mn-cs"/>
              </a:rPr>
              <a:t> rate data is from here: </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http://www.nsinursingsolutions.com/Files/assets/library/retention-institute/NationalHealthcareRNRetentionReport2016.pdf</a:t>
            </a:r>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And</a:t>
            </a:r>
            <a:r>
              <a:rPr lang="en-US" sz="1200" kern="1200" baseline="0" dirty="0">
                <a:solidFill>
                  <a:schemeClr val="tx1"/>
                </a:solidFill>
                <a:effectLst/>
                <a:latin typeface="+mn-lt"/>
                <a:ea typeface="+mn-ea"/>
                <a:cs typeface="+mn-cs"/>
              </a:rPr>
              <a:t> this same source is where I derived the overall turnover and bedside nursing numbers.  Our LHC numbers are lower than this, but that’s a good thing because it’s because we’re helping them – so I didn’t use our own data in this case because it’s a biased population.</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Avg recruiter workload and time to fill over 60 days is from LHC.</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All graphs come from BLS data:</a:t>
            </a:r>
          </a:p>
          <a:p>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Openings vs. Hires are derived</a:t>
            </a:r>
            <a:r>
              <a:rPr lang="en-US" sz="1200" kern="1200" baseline="0" dirty="0">
                <a:solidFill>
                  <a:schemeClr val="tx1"/>
                </a:solidFill>
                <a:effectLst/>
                <a:latin typeface="+mn-lt"/>
                <a:ea typeface="+mn-ea"/>
                <a:cs typeface="+mn-cs"/>
              </a:rPr>
              <a:t> from these two data sets: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JTS62000000JOL for Openings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JTS62000000HIL for</a:t>
            </a:r>
            <a:r>
              <a:rPr lang="en-US" sz="1200" kern="1200" baseline="0" dirty="0">
                <a:solidFill>
                  <a:schemeClr val="tx1"/>
                </a:solidFill>
                <a:effectLst/>
                <a:latin typeface="+mn-lt"/>
                <a:ea typeface="+mn-ea"/>
                <a:cs typeface="+mn-cs"/>
              </a:rPr>
              <a:t> Hires</a:t>
            </a:r>
          </a:p>
          <a:p>
            <a:pPr marL="171450" lvl="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I added coloring to first graph – screen shot and then pulled into Paint.net but that was the only change, data is straight from the BLS download. </a:t>
            </a:r>
          </a:p>
          <a:p>
            <a:pPr marL="0" lvl="0" indent="0">
              <a:buFont typeface="Arial" panose="020B0604020202020204" pitchFamily="34" charset="0"/>
              <a:buNone/>
            </a:pPr>
            <a:r>
              <a:rPr lang="en-US" sz="1200" kern="1200" baseline="0" dirty="0">
                <a:solidFill>
                  <a:schemeClr val="tx1"/>
                </a:solidFill>
                <a:effectLst/>
                <a:latin typeface="+mn-lt"/>
                <a:ea typeface="+mn-ea"/>
                <a:cs typeface="+mn-cs"/>
              </a:rPr>
              <a:t>On the second graph, this is the just the delta between Openings and Hires – effectively Unfilled Positions each month.</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Quits numbers are derived from these two data sets:  </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LNU04034239 for Unemployment</a:t>
            </a:r>
            <a:endParaRPr lang="en-US"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JTU62000000QUL for Quits</a:t>
            </a:r>
          </a:p>
          <a:p>
            <a:pPr lvl="0"/>
            <a:endParaRPr lang="en-US" sz="1200" kern="1200" baseline="0" dirty="0">
              <a:solidFill>
                <a:schemeClr val="tx1"/>
              </a:solidFill>
              <a:effectLst/>
              <a:latin typeface="+mn-lt"/>
              <a:ea typeface="+mn-ea"/>
              <a:cs typeface="+mn-cs"/>
            </a:endParaRPr>
          </a:p>
          <a:p>
            <a:pPr lvl="0"/>
            <a:endParaRPr lang="en-US" sz="1200" kern="1200" baseline="0" dirty="0">
              <a:solidFill>
                <a:schemeClr val="tx1"/>
              </a:solidFill>
              <a:effectLst/>
              <a:latin typeface="+mn-lt"/>
              <a:ea typeface="+mn-ea"/>
              <a:cs typeface="+mn-cs"/>
            </a:endParaRPr>
          </a:p>
          <a:p>
            <a:pPr lvl="0"/>
            <a:endParaRPr lang="en-US" sz="1100" kern="1200" dirty="0">
              <a:solidFill>
                <a:schemeClr val="tx1"/>
              </a:solidFill>
              <a:effectLst/>
              <a:latin typeface="+mn-lt"/>
              <a:ea typeface="+mn-ea"/>
              <a:cs typeface="+mn-cs"/>
            </a:endParaRPr>
          </a:p>
          <a:p>
            <a:r>
              <a:rPr lang="en-US" sz="800"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 an additional data point, Robert Wood Johnson Foundation at pegs</a:t>
            </a:r>
            <a:r>
              <a:rPr lang="en-US" sz="1200" kern="1200" baseline="0" dirty="0">
                <a:solidFill>
                  <a:schemeClr val="tx1"/>
                </a:solidFill>
                <a:effectLst/>
                <a:latin typeface="+mn-lt"/>
                <a:ea typeface="+mn-ea"/>
                <a:cs typeface="+mn-cs"/>
              </a:rPr>
              <a:t> first year, first job turnover for new nursing grads at </a:t>
            </a:r>
            <a:r>
              <a:rPr lang="en-US" sz="1200" kern="1200" dirty="0">
                <a:solidFill>
                  <a:schemeClr val="tx1"/>
                </a:solidFill>
                <a:effectLst/>
                <a:latin typeface="+mn-lt"/>
                <a:ea typeface="+mn-ea"/>
                <a:cs typeface="+mn-cs"/>
              </a:rPr>
              <a:t>17.5% and at two years it’s 33.5%!</a:t>
            </a:r>
            <a:endParaRPr lang="en-US" sz="110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pPr marL="0" marR="0" lvl="0" indent="0" algn="r" defTabSz="685983" rtl="0" eaLnBrk="1" fontAlgn="auto" latinLnBrk="0" hangingPunct="1">
              <a:lnSpc>
                <a:spcPct val="100000"/>
              </a:lnSpc>
              <a:spcBef>
                <a:spcPts val="0"/>
              </a:spcBef>
              <a:spcAft>
                <a:spcPts val="0"/>
              </a:spcAft>
              <a:buClrTx/>
              <a:buSzTx/>
              <a:buFontTx/>
              <a:buNone/>
              <a:tabLst/>
              <a:defRPr/>
            </a:pPr>
            <a:fld id="{3A07AF68-8D26-9948-ABA9-606F714A36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983"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853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722F43-5884-9A45-8120-5723AF0CCEC1}" type="slidenum">
              <a:rPr lang="en-US" smtClean="0"/>
              <a:t>4</a:t>
            </a:fld>
            <a:endParaRPr lang="en-US" dirty="0"/>
          </a:p>
        </p:txBody>
      </p:sp>
    </p:spTree>
    <p:extLst>
      <p:ext uri="{BB962C8B-B14F-4D97-AF65-F5344CB8AC3E}">
        <p14:creationId xmlns:p14="http://schemas.microsoft.com/office/powerpoint/2010/main" val="84286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31FC30-E11E-499A-B8F2-131435225D9F}"/>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LEAN HUMAN CAPITAL  •  HEALTHCARESOURCE © 2018</a:t>
            </a:r>
          </a:p>
        </p:txBody>
      </p:sp>
    </p:spTree>
    <p:extLst>
      <p:ext uri="{BB962C8B-B14F-4D97-AF65-F5344CB8AC3E}">
        <p14:creationId xmlns:p14="http://schemas.microsoft.com/office/powerpoint/2010/main" val="4025447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43EA83-E7B6-DB4B-AA28-1B4DAA700E77}" type="slidenum">
              <a:rPr kumimoji="0" lang="en-US" sz="1800" b="0" i="0" u="none" strike="noStrike" kern="0" cap="none" spc="0" normalizeH="0" baseline="0" noProof="0" smtClean="0">
                <a:ln>
                  <a:noFill/>
                </a:ln>
                <a:solidFill>
                  <a:sysClr val="windowText" lastClr="000000"/>
                </a:solidFill>
                <a:effectLst/>
                <a:uLnTx/>
                <a:uFillTx/>
                <a:latin typeface="Arial" charset="0"/>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latin typeface="Arial" charset="0"/>
              <a:ea typeface="ＭＳ Ｐゴシック" charset="0"/>
              <a:cs typeface="+mn-cs"/>
            </a:endParaRPr>
          </a:p>
        </p:txBody>
      </p:sp>
      <p:pic>
        <p:nvPicPr>
          <p:cNvPr id="6" name="Picture 5"/>
          <p:cNvPicPr>
            <a:picLocks noChangeAspect="1"/>
          </p:cNvPicPr>
          <p:nvPr/>
        </p:nvPicPr>
        <p:blipFill>
          <a:blip r:embed="rId3"/>
          <a:stretch>
            <a:fillRect/>
          </a:stretch>
        </p:blipFill>
        <p:spPr>
          <a:xfrm>
            <a:off x="701676" y="6354395"/>
            <a:ext cx="1717434" cy="1403600"/>
          </a:xfrm>
          <a:prstGeom prst="rect">
            <a:avLst/>
          </a:prstGeom>
        </p:spPr>
      </p:pic>
      <p:pic>
        <p:nvPicPr>
          <p:cNvPr id="7" name="Picture 6"/>
          <p:cNvPicPr>
            <a:picLocks noChangeAspect="1"/>
          </p:cNvPicPr>
          <p:nvPr/>
        </p:nvPicPr>
        <p:blipFill>
          <a:blip r:embed="rId4"/>
          <a:stretch>
            <a:fillRect/>
          </a:stretch>
        </p:blipFill>
        <p:spPr>
          <a:xfrm>
            <a:off x="2670734" y="6354395"/>
            <a:ext cx="1450075" cy="1125200"/>
          </a:xfrm>
          <a:prstGeom prst="rect">
            <a:avLst/>
          </a:prstGeom>
        </p:spPr>
      </p:pic>
      <p:pic>
        <p:nvPicPr>
          <p:cNvPr id="8" name="Picture 7"/>
          <p:cNvPicPr>
            <a:picLocks noChangeAspect="1"/>
          </p:cNvPicPr>
          <p:nvPr/>
        </p:nvPicPr>
        <p:blipFill>
          <a:blip r:embed="rId5"/>
          <a:stretch>
            <a:fillRect/>
          </a:stretch>
        </p:blipFill>
        <p:spPr>
          <a:xfrm>
            <a:off x="4701872" y="6354395"/>
            <a:ext cx="1144128" cy="2556996"/>
          </a:xfrm>
          <a:prstGeom prst="rect">
            <a:avLst/>
          </a:prstGeom>
        </p:spPr>
      </p:pic>
    </p:spTree>
    <p:extLst>
      <p:ext uri="{BB962C8B-B14F-4D97-AF65-F5344CB8AC3E}">
        <p14:creationId xmlns:p14="http://schemas.microsoft.com/office/powerpoint/2010/main" val="1557776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0D7B63-C9CF-4758-9A5C-2F9376AB1A8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DD6D5F9-6275-4F8D-AC4B-43BEB5DECA91}"/>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LEAN HUMAN CAPITAL  •  HEALTHCARESOURCE © 2018</a:t>
            </a:r>
          </a:p>
        </p:txBody>
      </p:sp>
    </p:spTree>
    <p:extLst>
      <p:ext uri="{BB962C8B-B14F-4D97-AF65-F5344CB8AC3E}">
        <p14:creationId xmlns:p14="http://schemas.microsoft.com/office/powerpoint/2010/main" val="3898058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73163"/>
            <a:ext cx="5629275" cy="3168650"/>
          </a:xfrm>
        </p:spPr>
      </p:sp>
      <p:sp>
        <p:nvSpPr>
          <p:cNvPr id="3" name="Notes Placeholder 2"/>
          <p:cNvSpPr>
            <a:spLocks noGrp="1"/>
          </p:cNvSpPr>
          <p:nvPr>
            <p:ph type="body" idx="1"/>
          </p:nvPr>
        </p:nvSpPr>
        <p:spPr/>
        <p:txBody>
          <a:bodyPr>
            <a:normAutofit/>
          </a:bodyPr>
          <a:lstStyle/>
          <a:p>
            <a:r>
              <a:rPr lang="en-US" b="1" dirty="0"/>
              <a:t>NOTES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03433B-E0EE-4452-9744-54475CB06F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B2090438-D89F-4125-AB04-C5410E8D656E}"/>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LEAN HUMAN CAPITAL  •  HEALTHCARESOURCE © 2018</a:t>
            </a:r>
          </a:p>
        </p:txBody>
      </p:sp>
    </p:spTree>
    <p:extLst>
      <p:ext uri="{BB962C8B-B14F-4D97-AF65-F5344CB8AC3E}">
        <p14:creationId xmlns:p14="http://schemas.microsoft.com/office/powerpoint/2010/main" val="286807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AA6712B-ECC7-432A-AC4B-1D45814EE66B}"/>
              </a:ext>
            </a:extLst>
          </p:cNvPr>
          <p:cNvSpPr>
            <a:spLocks noGrp="1"/>
          </p:cNvSpPr>
          <p:nvPr>
            <p:ph type="ftr" sz="quarter" idx="10"/>
          </p:nvPr>
        </p:nvSpPr>
        <p:spPr/>
        <p:txBody>
          <a:bodyPr/>
          <a:lstStyle/>
          <a:p>
            <a:r>
              <a:rPr lang="en-US" dirty="0"/>
              <a:t>LEAN HUMAN CAPITAL  •  HEALTHCARESOURCE © 2018</a:t>
            </a:r>
          </a:p>
        </p:txBody>
      </p:sp>
    </p:spTree>
    <p:extLst>
      <p:ext uri="{BB962C8B-B14F-4D97-AF65-F5344CB8AC3E}">
        <p14:creationId xmlns:p14="http://schemas.microsoft.com/office/powerpoint/2010/main" val="834588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736600" y="1173163"/>
            <a:ext cx="5629275" cy="31686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NOTES</a:t>
            </a:r>
            <a:endParaRPr lang="en-US" alt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5610" indent="-294465">
              <a:defRPr>
                <a:solidFill>
                  <a:schemeClr val="tx1"/>
                </a:solidFill>
                <a:latin typeface="Arial" panose="020B0604020202020204" pitchFamily="34" charset="0"/>
                <a:cs typeface="Arial" panose="020B0604020202020204" pitchFamily="34" charset="0"/>
              </a:defRPr>
            </a:lvl2pPr>
            <a:lvl3pPr marL="1177862" indent="-235572">
              <a:defRPr>
                <a:solidFill>
                  <a:schemeClr val="tx1"/>
                </a:solidFill>
                <a:latin typeface="Arial" panose="020B0604020202020204" pitchFamily="34" charset="0"/>
                <a:cs typeface="Arial" panose="020B0604020202020204" pitchFamily="34" charset="0"/>
              </a:defRPr>
            </a:lvl3pPr>
            <a:lvl4pPr marL="1649006" indent="-235572">
              <a:defRPr>
                <a:solidFill>
                  <a:schemeClr val="tx1"/>
                </a:solidFill>
                <a:latin typeface="Arial" panose="020B0604020202020204" pitchFamily="34" charset="0"/>
                <a:cs typeface="Arial" panose="020B0604020202020204" pitchFamily="34" charset="0"/>
              </a:defRPr>
            </a:lvl4pPr>
            <a:lvl5pPr marL="2120151" indent="-235572">
              <a:defRPr>
                <a:solidFill>
                  <a:schemeClr val="tx1"/>
                </a:solidFill>
                <a:latin typeface="Arial" panose="020B0604020202020204" pitchFamily="34" charset="0"/>
                <a:cs typeface="Arial" panose="020B0604020202020204" pitchFamily="34" charset="0"/>
              </a:defRPr>
            </a:lvl5pPr>
            <a:lvl6pPr marL="259129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2440"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3585"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4729" indent="-2355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904D937-EBC9-4AC4-B27E-DB36B9D0BC3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601046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bg1">
                    <a:alpha val="75000"/>
                  </a:schemeClr>
                </a:solidFill>
              </a:defRPr>
            </a:lvl1pPr>
          </a:lstStyle>
          <a:p>
            <a:r>
              <a:rPr lang="en-US" dirty="0">
                <a:solidFill>
                  <a:srgbClr val="FFFFFF">
                    <a:alpha val="75000"/>
                  </a:srgbClr>
                </a:solidFill>
              </a:rPr>
              <a:t>© 2018 LEAN HUMAN CAPITAL BY HEALTHCARESOURCE. ALL RIGHTS RESERVED</a:t>
            </a:r>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userDrawn="1"/>
        </p:nvCxnSpPr>
        <p:spPr>
          <a:xfrm>
            <a:off x="4572000" y="3895120"/>
            <a:ext cx="0" cy="1298921"/>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57" name="Rectangle 56"/>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4"/>
          <p:cNvGrpSpPr>
            <a:grpSpLocks noChangeAspect="1"/>
          </p:cNvGrpSpPr>
          <p:nvPr userDrawn="1"/>
        </p:nvGrpSpPr>
        <p:grpSpPr bwMode="auto">
          <a:xfrm>
            <a:off x="1693450" y="2044700"/>
            <a:ext cx="5421317" cy="1058863"/>
            <a:chOff x="1659" y="1431"/>
            <a:chExt cx="3415" cy="667"/>
          </a:xfrm>
        </p:grpSpPr>
        <p:sp>
          <p:nvSpPr>
            <p:cNvPr id="106" name="Freeform 5"/>
            <p:cNvSpPr>
              <a:spLocks/>
            </p:cNvSpPr>
            <p:nvPr userDrawn="1"/>
          </p:nvSpPr>
          <p:spPr bwMode="auto">
            <a:xfrm>
              <a:off x="1661" y="1604"/>
              <a:ext cx="197" cy="252"/>
            </a:xfrm>
            <a:custGeom>
              <a:avLst/>
              <a:gdLst>
                <a:gd name="T0" fmla="*/ 267 w 304"/>
                <a:gd name="T1" fmla="*/ 0 h 387"/>
                <a:gd name="T2" fmla="*/ 267 w 304"/>
                <a:gd name="T3" fmla="*/ 0 h 387"/>
                <a:gd name="T4" fmla="*/ 267 w 304"/>
                <a:gd name="T5" fmla="*/ 168 h 387"/>
                <a:gd name="T6" fmla="*/ 37 w 304"/>
                <a:gd name="T7" fmla="*/ 168 h 387"/>
                <a:gd name="T8" fmla="*/ 37 w 304"/>
                <a:gd name="T9" fmla="*/ 0 h 387"/>
                <a:gd name="T10" fmla="*/ 0 w 304"/>
                <a:gd name="T11" fmla="*/ 0 h 387"/>
                <a:gd name="T12" fmla="*/ 0 w 304"/>
                <a:gd name="T13" fmla="*/ 387 h 387"/>
                <a:gd name="T14" fmla="*/ 37 w 304"/>
                <a:gd name="T15" fmla="*/ 387 h 387"/>
                <a:gd name="T16" fmla="*/ 37 w 304"/>
                <a:gd name="T17" fmla="*/ 200 h 387"/>
                <a:gd name="T18" fmla="*/ 267 w 304"/>
                <a:gd name="T19" fmla="*/ 200 h 387"/>
                <a:gd name="T20" fmla="*/ 267 w 304"/>
                <a:gd name="T21" fmla="*/ 387 h 387"/>
                <a:gd name="T22" fmla="*/ 304 w 304"/>
                <a:gd name="T23" fmla="*/ 387 h 387"/>
                <a:gd name="T24" fmla="*/ 304 w 304"/>
                <a:gd name="T25" fmla="*/ 0 h 387"/>
                <a:gd name="T26" fmla="*/ 267 w 304"/>
                <a:gd name="T2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87">
                  <a:moveTo>
                    <a:pt x="267" y="0"/>
                  </a:moveTo>
                  <a:lnTo>
                    <a:pt x="267" y="0"/>
                  </a:lnTo>
                  <a:lnTo>
                    <a:pt x="267" y="168"/>
                  </a:lnTo>
                  <a:lnTo>
                    <a:pt x="37" y="168"/>
                  </a:lnTo>
                  <a:lnTo>
                    <a:pt x="37" y="0"/>
                  </a:lnTo>
                  <a:lnTo>
                    <a:pt x="0" y="0"/>
                  </a:lnTo>
                  <a:lnTo>
                    <a:pt x="0" y="387"/>
                  </a:lnTo>
                  <a:lnTo>
                    <a:pt x="37" y="387"/>
                  </a:lnTo>
                  <a:lnTo>
                    <a:pt x="37" y="200"/>
                  </a:lnTo>
                  <a:lnTo>
                    <a:pt x="267" y="200"/>
                  </a:lnTo>
                  <a:lnTo>
                    <a:pt x="267" y="387"/>
                  </a:lnTo>
                  <a:lnTo>
                    <a:pt x="304" y="387"/>
                  </a:lnTo>
                  <a:lnTo>
                    <a:pt x="304" y="0"/>
                  </a:lnTo>
                  <a:lnTo>
                    <a:pt x="267"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6"/>
            <p:cNvSpPr>
              <a:spLocks noEditPoints="1"/>
            </p:cNvSpPr>
            <p:nvPr userDrawn="1"/>
          </p:nvSpPr>
          <p:spPr bwMode="auto">
            <a:xfrm>
              <a:off x="1887"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3" y="77"/>
                    <a:pt x="181" y="28"/>
                    <a:pt x="126" y="28"/>
                  </a:cubicBezTo>
                  <a:cubicBezTo>
                    <a:pt x="70" y="28"/>
                    <a:pt x="39" y="77"/>
                    <a:pt x="34" y="128"/>
                  </a:cubicBezTo>
                  <a:lnTo>
                    <a:pt x="215" y="128"/>
                  </a:lnTo>
                  <a:close/>
                  <a:moveTo>
                    <a:pt x="34" y="157"/>
                  </a:moveTo>
                  <a:lnTo>
                    <a:pt x="34" y="157"/>
                  </a:lnTo>
                  <a:cubicBezTo>
                    <a:pt x="34" y="207"/>
                    <a:pt x="60" y="267"/>
                    <a:pt x="126" y="267"/>
                  </a:cubicBezTo>
                  <a:cubicBezTo>
                    <a:pt x="176" y="267"/>
                    <a:pt x="203" y="238"/>
                    <a:pt x="214" y="195"/>
                  </a:cubicBezTo>
                  <a:lnTo>
                    <a:pt x="248" y="195"/>
                  </a:lnTo>
                  <a:cubicBezTo>
                    <a:pt x="233" y="259"/>
                    <a:pt x="196"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7"/>
            <p:cNvSpPr>
              <a:spLocks noEditPoints="1"/>
            </p:cNvSpPr>
            <p:nvPr userDrawn="1"/>
          </p:nvSpPr>
          <p:spPr bwMode="auto">
            <a:xfrm>
              <a:off x="2060" y="1669"/>
              <a:ext cx="168" cy="193"/>
            </a:xfrm>
            <a:custGeom>
              <a:avLst/>
              <a:gdLst>
                <a:gd name="T0" fmla="*/ 194 w 259"/>
                <a:gd name="T1" fmla="*/ 135 h 296"/>
                <a:gd name="T2" fmla="*/ 194 w 259"/>
                <a:gd name="T3" fmla="*/ 135 h 296"/>
                <a:gd name="T4" fmla="*/ 193 w 259"/>
                <a:gd name="T5" fmla="*/ 135 h 296"/>
                <a:gd name="T6" fmla="*/ 165 w 259"/>
                <a:gd name="T7" fmla="*/ 147 h 296"/>
                <a:gd name="T8" fmla="*/ 35 w 259"/>
                <a:gd name="T9" fmla="*/ 212 h 296"/>
                <a:gd name="T10" fmla="*/ 97 w 259"/>
                <a:gd name="T11" fmla="*/ 267 h 296"/>
                <a:gd name="T12" fmla="*/ 194 w 259"/>
                <a:gd name="T13" fmla="*/ 179 h 296"/>
                <a:gd name="T14" fmla="*/ 194 w 259"/>
                <a:gd name="T15" fmla="*/ 135 h 296"/>
                <a:gd name="T16" fmla="*/ 12 w 259"/>
                <a:gd name="T17" fmla="*/ 93 h 296"/>
                <a:gd name="T18" fmla="*/ 12 w 259"/>
                <a:gd name="T19" fmla="*/ 93 h 296"/>
                <a:gd name="T20" fmla="*/ 126 w 259"/>
                <a:gd name="T21" fmla="*/ 0 h 296"/>
                <a:gd name="T22" fmla="*/ 229 w 259"/>
                <a:gd name="T23" fmla="*/ 90 h 296"/>
                <a:gd name="T24" fmla="*/ 229 w 259"/>
                <a:gd name="T25" fmla="*/ 238 h 296"/>
                <a:gd name="T26" fmla="*/ 249 w 259"/>
                <a:gd name="T27" fmla="*/ 259 h 296"/>
                <a:gd name="T28" fmla="*/ 259 w 259"/>
                <a:gd name="T29" fmla="*/ 257 h 296"/>
                <a:gd name="T30" fmla="*/ 259 w 259"/>
                <a:gd name="T31" fmla="*/ 285 h 296"/>
                <a:gd name="T32" fmla="*/ 237 w 259"/>
                <a:gd name="T33" fmla="*/ 287 h 296"/>
                <a:gd name="T34" fmla="*/ 197 w 259"/>
                <a:gd name="T35" fmla="*/ 239 h 296"/>
                <a:gd name="T36" fmla="*/ 196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9" y="143"/>
                    <a:pt x="174" y="145"/>
                    <a:pt x="165" y="147"/>
                  </a:cubicBezTo>
                  <a:cubicBezTo>
                    <a:pt x="107" y="157"/>
                    <a:pt x="35" y="157"/>
                    <a:pt x="35" y="212"/>
                  </a:cubicBezTo>
                  <a:cubicBezTo>
                    <a:pt x="35" y="246"/>
                    <a:pt x="65" y="267"/>
                    <a:pt x="97" y="267"/>
                  </a:cubicBezTo>
                  <a:cubicBezTo>
                    <a:pt x="149" y="267"/>
                    <a:pt x="195" y="234"/>
                    <a:pt x="194" y="179"/>
                  </a:cubicBezTo>
                  <a:lnTo>
                    <a:pt x="194" y="135"/>
                  </a:lnTo>
                  <a:close/>
                  <a:moveTo>
                    <a:pt x="12" y="93"/>
                  </a:moveTo>
                  <a:lnTo>
                    <a:pt x="12" y="93"/>
                  </a:lnTo>
                  <a:cubicBezTo>
                    <a:pt x="16" y="28"/>
                    <a:pt x="62" y="0"/>
                    <a:pt x="126" y="0"/>
                  </a:cubicBezTo>
                  <a:cubicBezTo>
                    <a:pt x="175" y="0"/>
                    <a:pt x="229" y="15"/>
                    <a:pt x="229" y="90"/>
                  </a:cubicBezTo>
                  <a:lnTo>
                    <a:pt x="229" y="238"/>
                  </a:lnTo>
                  <a:cubicBezTo>
                    <a:pt x="229" y="251"/>
                    <a:pt x="235" y="259"/>
                    <a:pt x="249" y="259"/>
                  </a:cubicBezTo>
                  <a:cubicBezTo>
                    <a:pt x="252" y="259"/>
                    <a:pt x="257" y="258"/>
                    <a:pt x="259" y="257"/>
                  </a:cubicBezTo>
                  <a:lnTo>
                    <a:pt x="259" y="285"/>
                  </a:lnTo>
                  <a:cubicBezTo>
                    <a:pt x="252" y="287"/>
                    <a:pt x="246" y="287"/>
                    <a:pt x="237" y="287"/>
                  </a:cubicBezTo>
                  <a:cubicBezTo>
                    <a:pt x="203" y="287"/>
                    <a:pt x="197" y="268"/>
                    <a:pt x="197" y="239"/>
                  </a:cubicBezTo>
                  <a:lnTo>
                    <a:pt x="196" y="239"/>
                  </a:lnTo>
                  <a:cubicBezTo>
                    <a:pt x="172" y="275"/>
                    <a:pt x="148" y="296"/>
                    <a:pt x="94" y="296"/>
                  </a:cubicBezTo>
                  <a:cubicBezTo>
                    <a:pt x="43" y="296"/>
                    <a:pt x="0" y="270"/>
                    <a:pt x="0" y="214"/>
                  </a:cubicBezTo>
                  <a:cubicBezTo>
                    <a:pt x="0" y="135"/>
                    <a:pt x="77" y="132"/>
                    <a:pt x="150" y="124"/>
                  </a:cubicBezTo>
                  <a:cubicBezTo>
                    <a:pt x="179" y="121"/>
                    <a:pt x="194" y="117"/>
                    <a:pt x="194" y="86"/>
                  </a:cubicBezTo>
                  <a:cubicBezTo>
                    <a:pt x="194" y="40"/>
                    <a:pt x="161" y="28"/>
                    <a:pt x="121" y="28"/>
                  </a:cubicBezTo>
                  <a:cubicBezTo>
                    <a:pt x="79" y="28"/>
                    <a:pt x="48"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
            <p:cNvSpPr>
              <a:spLocks/>
            </p:cNvSpPr>
            <p:nvPr userDrawn="1"/>
          </p:nvSpPr>
          <p:spPr bwMode="auto">
            <a:xfrm>
              <a:off x="2244" y="1604"/>
              <a:ext cx="22" cy="252"/>
            </a:xfrm>
            <a:custGeom>
              <a:avLst/>
              <a:gdLst>
                <a:gd name="T0" fmla="*/ 0 w 34"/>
                <a:gd name="T1" fmla="*/ 0 h 387"/>
                <a:gd name="T2" fmla="*/ 0 w 34"/>
                <a:gd name="T3" fmla="*/ 0 h 387"/>
                <a:gd name="T4" fmla="*/ 34 w 34"/>
                <a:gd name="T5" fmla="*/ 0 h 387"/>
                <a:gd name="T6" fmla="*/ 34 w 34"/>
                <a:gd name="T7" fmla="*/ 387 h 387"/>
                <a:gd name="T8" fmla="*/ 0 w 34"/>
                <a:gd name="T9" fmla="*/ 387 h 387"/>
                <a:gd name="T10" fmla="*/ 0 w 34"/>
                <a:gd name="T11" fmla="*/ 0 h 387"/>
              </a:gdLst>
              <a:ahLst/>
              <a:cxnLst>
                <a:cxn ang="0">
                  <a:pos x="T0" y="T1"/>
                </a:cxn>
                <a:cxn ang="0">
                  <a:pos x="T2" y="T3"/>
                </a:cxn>
                <a:cxn ang="0">
                  <a:pos x="T4" y="T5"/>
                </a:cxn>
                <a:cxn ang="0">
                  <a:pos x="T6" y="T7"/>
                </a:cxn>
                <a:cxn ang="0">
                  <a:pos x="T8" y="T9"/>
                </a:cxn>
                <a:cxn ang="0">
                  <a:pos x="T10" y="T11"/>
                </a:cxn>
              </a:cxnLst>
              <a:rect l="0" t="0" r="r" b="b"/>
              <a:pathLst>
                <a:path w="34" h="387">
                  <a:moveTo>
                    <a:pt x="0" y="0"/>
                  </a:moveTo>
                  <a:lnTo>
                    <a:pt x="0" y="0"/>
                  </a:lnTo>
                  <a:lnTo>
                    <a:pt x="34" y="0"/>
                  </a:ln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9"/>
            <p:cNvSpPr>
              <a:spLocks/>
            </p:cNvSpPr>
            <p:nvPr userDrawn="1"/>
          </p:nvSpPr>
          <p:spPr bwMode="auto">
            <a:xfrm>
              <a:off x="2281" y="1619"/>
              <a:ext cx="91" cy="240"/>
            </a:xfrm>
            <a:custGeom>
              <a:avLst/>
              <a:gdLst>
                <a:gd name="T0" fmla="*/ 83 w 140"/>
                <a:gd name="T1" fmla="*/ 84 h 367"/>
                <a:gd name="T2" fmla="*/ 83 w 140"/>
                <a:gd name="T3" fmla="*/ 84 h 367"/>
                <a:gd name="T4" fmla="*/ 140 w 140"/>
                <a:gd name="T5" fmla="*/ 84 h 367"/>
                <a:gd name="T6" fmla="*/ 140 w 140"/>
                <a:gd name="T7" fmla="*/ 112 h 367"/>
                <a:gd name="T8" fmla="*/ 83 w 140"/>
                <a:gd name="T9" fmla="*/ 112 h 367"/>
                <a:gd name="T10" fmla="*/ 83 w 140"/>
                <a:gd name="T11" fmla="*/ 301 h 367"/>
                <a:gd name="T12" fmla="*/ 111 w 140"/>
                <a:gd name="T13" fmla="*/ 338 h 367"/>
                <a:gd name="T14" fmla="*/ 140 w 140"/>
                <a:gd name="T15" fmla="*/ 336 h 367"/>
                <a:gd name="T16" fmla="*/ 140 w 140"/>
                <a:gd name="T17" fmla="*/ 366 h 367"/>
                <a:gd name="T18" fmla="*/ 110 w 140"/>
                <a:gd name="T19" fmla="*/ 367 h 367"/>
                <a:gd name="T20" fmla="*/ 49 w 140"/>
                <a:gd name="T21" fmla="*/ 304 h 367"/>
                <a:gd name="T22" fmla="*/ 49 w 140"/>
                <a:gd name="T23" fmla="*/ 112 h 367"/>
                <a:gd name="T24" fmla="*/ 0 w 140"/>
                <a:gd name="T25" fmla="*/ 112 h 367"/>
                <a:gd name="T26" fmla="*/ 0 w 140"/>
                <a:gd name="T27" fmla="*/ 84 h 367"/>
                <a:gd name="T28" fmla="*/ 49 w 140"/>
                <a:gd name="T29" fmla="*/ 84 h 367"/>
                <a:gd name="T30" fmla="*/ 49 w 140"/>
                <a:gd name="T31" fmla="*/ 0 h 367"/>
                <a:gd name="T32" fmla="*/ 83 w 140"/>
                <a:gd name="T33" fmla="*/ 0 h 367"/>
                <a:gd name="T34" fmla="*/ 83 w 140"/>
                <a:gd name="T35" fmla="*/ 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67">
                  <a:moveTo>
                    <a:pt x="83" y="84"/>
                  </a:moveTo>
                  <a:lnTo>
                    <a:pt x="83" y="84"/>
                  </a:lnTo>
                  <a:lnTo>
                    <a:pt x="140" y="84"/>
                  </a:lnTo>
                  <a:lnTo>
                    <a:pt x="140" y="112"/>
                  </a:lnTo>
                  <a:lnTo>
                    <a:pt x="83" y="112"/>
                  </a:lnTo>
                  <a:lnTo>
                    <a:pt x="83" y="301"/>
                  </a:lnTo>
                  <a:cubicBezTo>
                    <a:pt x="83" y="323"/>
                    <a:pt x="86" y="336"/>
                    <a:pt x="111" y="338"/>
                  </a:cubicBezTo>
                  <a:cubicBezTo>
                    <a:pt x="121" y="338"/>
                    <a:pt x="130" y="337"/>
                    <a:pt x="140" y="336"/>
                  </a:cubicBezTo>
                  <a:lnTo>
                    <a:pt x="140" y="366"/>
                  </a:lnTo>
                  <a:cubicBezTo>
                    <a:pt x="130" y="366"/>
                    <a:pt x="120" y="367"/>
                    <a:pt x="110" y="367"/>
                  </a:cubicBezTo>
                  <a:cubicBezTo>
                    <a:pt x="64" y="367"/>
                    <a:pt x="48" y="351"/>
                    <a:pt x="49" y="304"/>
                  </a:cubicBezTo>
                  <a:lnTo>
                    <a:pt x="49" y="112"/>
                  </a:lnTo>
                  <a:lnTo>
                    <a:pt x="0" y="112"/>
                  </a:lnTo>
                  <a:lnTo>
                    <a:pt x="0" y="84"/>
                  </a:lnTo>
                  <a:lnTo>
                    <a:pt x="49" y="84"/>
                  </a:lnTo>
                  <a:lnTo>
                    <a:pt x="49" y="0"/>
                  </a:lnTo>
                  <a:lnTo>
                    <a:pt x="83" y="0"/>
                  </a:lnTo>
                  <a:lnTo>
                    <a:pt x="83" y="8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
            <p:cNvSpPr>
              <a:spLocks/>
            </p:cNvSpPr>
            <p:nvPr userDrawn="1"/>
          </p:nvSpPr>
          <p:spPr bwMode="auto">
            <a:xfrm>
              <a:off x="2395" y="1604"/>
              <a:ext cx="147" cy="252"/>
            </a:xfrm>
            <a:custGeom>
              <a:avLst/>
              <a:gdLst>
                <a:gd name="T0" fmla="*/ 0 w 227"/>
                <a:gd name="T1" fmla="*/ 0 h 387"/>
                <a:gd name="T2" fmla="*/ 0 w 227"/>
                <a:gd name="T3" fmla="*/ 0 h 387"/>
                <a:gd name="T4" fmla="*/ 34 w 227"/>
                <a:gd name="T5" fmla="*/ 0 h 387"/>
                <a:gd name="T6" fmla="*/ 34 w 227"/>
                <a:gd name="T7" fmla="*/ 156 h 387"/>
                <a:gd name="T8" fmla="*/ 36 w 227"/>
                <a:gd name="T9" fmla="*/ 156 h 387"/>
                <a:gd name="T10" fmla="*/ 125 w 227"/>
                <a:gd name="T11" fmla="*/ 100 h 387"/>
                <a:gd name="T12" fmla="*/ 227 w 227"/>
                <a:gd name="T13" fmla="*/ 208 h 387"/>
                <a:gd name="T14" fmla="*/ 227 w 227"/>
                <a:gd name="T15" fmla="*/ 387 h 387"/>
                <a:gd name="T16" fmla="*/ 193 w 227"/>
                <a:gd name="T17" fmla="*/ 387 h 387"/>
                <a:gd name="T18" fmla="*/ 193 w 227"/>
                <a:gd name="T19" fmla="*/ 213 h 387"/>
                <a:gd name="T20" fmla="*/ 122 w 227"/>
                <a:gd name="T21" fmla="*/ 128 h 387"/>
                <a:gd name="T22" fmla="*/ 34 w 227"/>
                <a:gd name="T23" fmla="*/ 224 h 387"/>
                <a:gd name="T24" fmla="*/ 34 w 227"/>
                <a:gd name="T25" fmla="*/ 387 h 387"/>
                <a:gd name="T26" fmla="*/ 0 w 227"/>
                <a:gd name="T27" fmla="*/ 387 h 387"/>
                <a:gd name="T28" fmla="*/ 0 w 227"/>
                <a:gd name="T2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387">
                  <a:moveTo>
                    <a:pt x="0" y="0"/>
                  </a:moveTo>
                  <a:lnTo>
                    <a:pt x="0" y="0"/>
                  </a:lnTo>
                  <a:lnTo>
                    <a:pt x="34" y="0"/>
                  </a:lnTo>
                  <a:lnTo>
                    <a:pt x="34" y="156"/>
                  </a:lnTo>
                  <a:lnTo>
                    <a:pt x="36" y="156"/>
                  </a:lnTo>
                  <a:cubicBezTo>
                    <a:pt x="48" y="122"/>
                    <a:pt x="85" y="100"/>
                    <a:pt x="125" y="100"/>
                  </a:cubicBezTo>
                  <a:cubicBezTo>
                    <a:pt x="204" y="100"/>
                    <a:pt x="227" y="141"/>
                    <a:pt x="227" y="208"/>
                  </a:cubicBezTo>
                  <a:lnTo>
                    <a:pt x="227" y="387"/>
                  </a:lnTo>
                  <a:lnTo>
                    <a:pt x="193" y="387"/>
                  </a:lnTo>
                  <a:lnTo>
                    <a:pt x="193" y="213"/>
                  </a:lnTo>
                  <a:cubicBezTo>
                    <a:pt x="193" y="165"/>
                    <a:pt x="178" y="128"/>
                    <a:pt x="122" y="128"/>
                  </a:cubicBezTo>
                  <a:cubicBezTo>
                    <a:pt x="68" y="128"/>
                    <a:pt x="36" y="170"/>
                    <a:pt x="34" y="224"/>
                  </a:cubicBez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1"/>
            <p:cNvSpPr>
              <a:spLocks/>
            </p:cNvSpPr>
            <p:nvPr userDrawn="1"/>
          </p:nvSpPr>
          <p:spPr bwMode="auto">
            <a:xfrm>
              <a:off x="2566" y="1669"/>
              <a:ext cx="161" cy="193"/>
            </a:xfrm>
            <a:custGeom>
              <a:avLst/>
              <a:gdLst>
                <a:gd name="T0" fmla="*/ 212 w 248"/>
                <a:gd name="T1" fmla="*/ 96 h 296"/>
                <a:gd name="T2" fmla="*/ 212 w 248"/>
                <a:gd name="T3" fmla="*/ 96 h 296"/>
                <a:gd name="T4" fmla="*/ 132 w 248"/>
                <a:gd name="T5" fmla="*/ 28 h 296"/>
                <a:gd name="T6" fmla="*/ 34 w 248"/>
                <a:gd name="T7" fmla="*/ 148 h 296"/>
                <a:gd name="T8" fmla="*/ 132 w 248"/>
                <a:gd name="T9" fmla="*/ 267 h 296"/>
                <a:gd name="T10" fmla="*/ 214 w 248"/>
                <a:gd name="T11" fmla="*/ 187 h 296"/>
                <a:gd name="T12" fmla="*/ 248 w 248"/>
                <a:gd name="T13" fmla="*/ 187 h 296"/>
                <a:gd name="T14" fmla="*/ 132 w 248"/>
                <a:gd name="T15" fmla="*/ 296 h 296"/>
                <a:gd name="T16" fmla="*/ 0 w 248"/>
                <a:gd name="T17" fmla="*/ 148 h 296"/>
                <a:gd name="T18" fmla="*/ 132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2" y="54"/>
                    <a:pt x="177" y="28"/>
                    <a:pt x="132" y="28"/>
                  </a:cubicBezTo>
                  <a:cubicBezTo>
                    <a:pt x="67" y="28"/>
                    <a:pt x="34" y="88"/>
                    <a:pt x="34" y="148"/>
                  </a:cubicBezTo>
                  <a:cubicBezTo>
                    <a:pt x="34" y="207"/>
                    <a:pt x="67" y="267"/>
                    <a:pt x="132" y="267"/>
                  </a:cubicBezTo>
                  <a:cubicBezTo>
                    <a:pt x="175" y="267"/>
                    <a:pt x="209" y="234"/>
                    <a:pt x="214" y="187"/>
                  </a:cubicBezTo>
                  <a:lnTo>
                    <a:pt x="248" y="187"/>
                  </a:lnTo>
                  <a:cubicBezTo>
                    <a:pt x="239" y="254"/>
                    <a:pt x="195" y="296"/>
                    <a:pt x="132" y="296"/>
                  </a:cubicBezTo>
                  <a:cubicBezTo>
                    <a:pt x="47" y="296"/>
                    <a:pt x="0" y="228"/>
                    <a:pt x="0" y="148"/>
                  </a:cubicBezTo>
                  <a:cubicBezTo>
                    <a:pt x="0" y="67"/>
                    <a:pt x="47" y="0"/>
                    <a:pt x="132"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2"/>
            <p:cNvSpPr>
              <a:spLocks noEditPoints="1"/>
            </p:cNvSpPr>
            <p:nvPr userDrawn="1"/>
          </p:nvSpPr>
          <p:spPr bwMode="auto">
            <a:xfrm>
              <a:off x="2739" y="1669"/>
              <a:ext cx="168" cy="193"/>
            </a:xfrm>
            <a:custGeom>
              <a:avLst/>
              <a:gdLst>
                <a:gd name="T0" fmla="*/ 194 w 259"/>
                <a:gd name="T1" fmla="*/ 135 h 296"/>
                <a:gd name="T2" fmla="*/ 194 w 259"/>
                <a:gd name="T3" fmla="*/ 135 h 296"/>
                <a:gd name="T4" fmla="*/ 193 w 259"/>
                <a:gd name="T5" fmla="*/ 135 h 296"/>
                <a:gd name="T6" fmla="*/ 164 w 259"/>
                <a:gd name="T7" fmla="*/ 147 h 296"/>
                <a:gd name="T8" fmla="*/ 34 w 259"/>
                <a:gd name="T9" fmla="*/ 212 h 296"/>
                <a:gd name="T10" fmla="*/ 96 w 259"/>
                <a:gd name="T11" fmla="*/ 267 h 296"/>
                <a:gd name="T12" fmla="*/ 194 w 259"/>
                <a:gd name="T13" fmla="*/ 179 h 296"/>
                <a:gd name="T14" fmla="*/ 194 w 259"/>
                <a:gd name="T15" fmla="*/ 135 h 296"/>
                <a:gd name="T16" fmla="*/ 12 w 259"/>
                <a:gd name="T17" fmla="*/ 93 h 296"/>
                <a:gd name="T18" fmla="*/ 12 w 259"/>
                <a:gd name="T19" fmla="*/ 93 h 296"/>
                <a:gd name="T20" fmla="*/ 125 w 259"/>
                <a:gd name="T21" fmla="*/ 0 h 296"/>
                <a:gd name="T22" fmla="*/ 228 w 259"/>
                <a:gd name="T23" fmla="*/ 90 h 296"/>
                <a:gd name="T24" fmla="*/ 228 w 259"/>
                <a:gd name="T25" fmla="*/ 238 h 296"/>
                <a:gd name="T26" fmla="*/ 248 w 259"/>
                <a:gd name="T27" fmla="*/ 259 h 296"/>
                <a:gd name="T28" fmla="*/ 259 w 259"/>
                <a:gd name="T29" fmla="*/ 257 h 296"/>
                <a:gd name="T30" fmla="*/ 259 w 259"/>
                <a:gd name="T31" fmla="*/ 285 h 296"/>
                <a:gd name="T32" fmla="*/ 237 w 259"/>
                <a:gd name="T33" fmla="*/ 287 h 296"/>
                <a:gd name="T34" fmla="*/ 197 w 259"/>
                <a:gd name="T35" fmla="*/ 239 h 296"/>
                <a:gd name="T36" fmla="*/ 195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8" y="143"/>
                    <a:pt x="173" y="145"/>
                    <a:pt x="164" y="147"/>
                  </a:cubicBezTo>
                  <a:cubicBezTo>
                    <a:pt x="106" y="157"/>
                    <a:pt x="34" y="157"/>
                    <a:pt x="34" y="212"/>
                  </a:cubicBezTo>
                  <a:cubicBezTo>
                    <a:pt x="34" y="246"/>
                    <a:pt x="64" y="267"/>
                    <a:pt x="96" y="267"/>
                  </a:cubicBezTo>
                  <a:cubicBezTo>
                    <a:pt x="148" y="267"/>
                    <a:pt x="194" y="234"/>
                    <a:pt x="194" y="179"/>
                  </a:cubicBezTo>
                  <a:lnTo>
                    <a:pt x="194" y="135"/>
                  </a:lnTo>
                  <a:close/>
                  <a:moveTo>
                    <a:pt x="12" y="93"/>
                  </a:moveTo>
                  <a:lnTo>
                    <a:pt x="12" y="93"/>
                  </a:lnTo>
                  <a:cubicBezTo>
                    <a:pt x="15" y="28"/>
                    <a:pt x="61" y="0"/>
                    <a:pt x="125" y="0"/>
                  </a:cubicBezTo>
                  <a:cubicBezTo>
                    <a:pt x="174" y="0"/>
                    <a:pt x="228" y="15"/>
                    <a:pt x="228" y="90"/>
                  </a:cubicBezTo>
                  <a:lnTo>
                    <a:pt x="228" y="238"/>
                  </a:lnTo>
                  <a:cubicBezTo>
                    <a:pt x="228" y="251"/>
                    <a:pt x="235" y="259"/>
                    <a:pt x="248" y="259"/>
                  </a:cubicBezTo>
                  <a:cubicBezTo>
                    <a:pt x="252" y="259"/>
                    <a:pt x="256" y="258"/>
                    <a:pt x="259" y="257"/>
                  </a:cubicBezTo>
                  <a:lnTo>
                    <a:pt x="259" y="285"/>
                  </a:lnTo>
                  <a:cubicBezTo>
                    <a:pt x="251" y="287"/>
                    <a:pt x="246" y="287"/>
                    <a:pt x="237" y="287"/>
                  </a:cubicBezTo>
                  <a:cubicBezTo>
                    <a:pt x="202" y="287"/>
                    <a:pt x="197" y="268"/>
                    <a:pt x="197" y="239"/>
                  </a:cubicBezTo>
                  <a:lnTo>
                    <a:pt x="195" y="239"/>
                  </a:lnTo>
                  <a:cubicBezTo>
                    <a:pt x="172" y="275"/>
                    <a:pt x="147" y="296"/>
                    <a:pt x="94" y="296"/>
                  </a:cubicBezTo>
                  <a:cubicBezTo>
                    <a:pt x="42" y="296"/>
                    <a:pt x="0" y="270"/>
                    <a:pt x="0" y="214"/>
                  </a:cubicBezTo>
                  <a:cubicBezTo>
                    <a:pt x="0" y="135"/>
                    <a:pt x="76" y="132"/>
                    <a:pt x="150" y="124"/>
                  </a:cubicBezTo>
                  <a:cubicBezTo>
                    <a:pt x="178" y="121"/>
                    <a:pt x="194" y="117"/>
                    <a:pt x="194" y="86"/>
                  </a:cubicBezTo>
                  <a:cubicBezTo>
                    <a:pt x="194" y="40"/>
                    <a:pt x="161" y="28"/>
                    <a:pt x="121" y="28"/>
                  </a:cubicBezTo>
                  <a:cubicBezTo>
                    <a:pt x="78" y="28"/>
                    <a:pt x="47"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3"/>
            <p:cNvSpPr>
              <a:spLocks/>
            </p:cNvSpPr>
            <p:nvPr userDrawn="1"/>
          </p:nvSpPr>
          <p:spPr bwMode="auto">
            <a:xfrm>
              <a:off x="2923" y="1670"/>
              <a:ext cx="90" cy="186"/>
            </a:xfrm>
            <a:custGeom>
              <a:avLst/>
              <a:gdLst>
                <a:gd name="T0" fmla="*/ 0 w 138"/>
                <a:gd name="T1" fmla="*/ 6 h 285"/>
                <a:gd name="T2" fmla="*/ 0 w 138"/>
                <a:gd name="T3" fmla="*/ 6 h 285"/>
                <a:gd name="T4" fmla="*/ 31 w 138"/>
                <a:gd name="T5" fmla="*/ 6 h 285"/>
                <a:gd name="T6" fmla="*/ 31 w 138"/>
                <a:gd name="T7" fmla="*/ 71 h 285"/>
                <a:gd name="T8" fmla="*/ 32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1" y="6"/>
                  </a:lnTo>
                  <a:lnTo>
                    <a:pt x="31" y="71"/>
                  </a:lnTo>
                  <a:lnTo>
                    <a:pt x="32"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4"/>
            <p:cNvSpPr>
              <a:spLocks noEditPoints="1"/>
            </p:cNvSpPr>
            <p:nvPr userDrawn="1"/>
          </p:nvSpPr>
          <p:spPr bwMode="auto">
            <a:xfrm>
              <a:off x="3009" y="1669"/>
              <a:ext cx="164"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5"/>
            <p:cNvSpPr>
              <a:spLocks/>
            </p:cNvSpPr>
            <p:nvPr userDrawn="1"/>
          </p:nvSpPr>
          <p:spPr bwMode="auto">
            <a:xfrm>
              <a:off x="3181" y="1598"/>
              <a:ext cx="199" cy="264"/>
            </a:xfrm>
            <a:custGeom>
              <a:avLst/>
              <a:gdLst>
                <a:gd name="T0" fmla="*/ 41 w 306"/>
                <a:gd name="T1" fmla="*/ 268 h 404"/>
                <a:gd name="T2" fmla="*/ 41 w 306"/>
                <a:gd name="T3" fmla="*/ 268 h 404"/>
                <a:gd name="T4" fmla="*/ 167 w 306"/>
                <a:gd name="T5" fmla="*/ 372 h 404"/>
                <a:gd name="T6" fmla="*/ 270 w 306"/>
                <a:gd name="T7" fmla="*/ 294 h 404"/>
                <a:gd name="T8" fmla="*/ 190 w 306"/>
                <a:gd name="T9" fmla="*/ 224 h 404"/>
                <a:gd name="T10" fmla="*/ 104 w 306"/>
                <a:gd name="T11" fmla="*/ 203 h 404"/>
                <a:gd name="T12" fmla="*/ 16 w 306"/>
                <a:gd name="T13" fmla="*/ 109 h 404"/>
                <a:gd name="T14" fmla="*/ 150 w 306"/>
                <a:gd name="T15" fmla="*/ 0 h 404"/>
                <a:gd name="T16" fmla="*/ 293 w 306"/>
                <a:gd name="T17" fmla="*/ 121 h 404"/>
                <a:gd name="T18" fmla="*/ 256 w 306"/>
                <a:gd name="T19" fmla="*/ 121 h 404"/>
                <a:gd name="T20" fmla="*/ 150 w 306"/>
                <a:gd name="T21" fmla="*/ 32 h 404"/>
                <a:gd name="T22" fmla="*/ 53 w 306"/>
                <a:gd name="T23" fmla="*/ 109 h 404"/>
                <a:gd name="T24" fmla="*/ 112 w 306"/>
                <a:gd name="T25" fmla="*/ 168 h 404"/>
                <a:gd name="T26" fmla="*/ 206 w 306"/>
                <a:gd name="T27" fmla="*/ 191 h 404"/>
                <a:gd name="T28" fmla="*/ 306 w 306"/>
                <a:gd name="T29" fmla="*/ 293 h 404"/>
                <a:gd name="T30" fmla="*/ 158 w 306"/>
                <a:gd name="T31" fmla="*/ 404 h 404"/>
                <a:gd name="T32" fmla="*/ 4 w 306"/>
                <a:gd name="T33" fmla="*/ 268 h 404"/>
                <a:gd name="T34" fmla="*/ 41 w 306"/>
                <a:gd name="T35" fmla="*/ 2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404">
                  <a:moveTo>
                    <a:pt x="41" y="268"/>
                  </a:moveTo>
                  <a:lnTo>
                    <a:pt x="41" y="268"/>
                  </a:lnTo>
                  <a:cubicBezTo>
                    <a:pt x="39" y="348"/>
                    <a:pt x="97" y="372"/>
                    <a:pt x="167" y="372"/>
                  </a:cubicBezTo>
                  <a:cubicBezTo>
                    <a:pt x="208" y="372"/>
                    <a:pt x="270" y="350"/>
                    <a:pt x="270" y="294"/>
                  </a:cubicBezTo>
                  <a:cubicBezTo>
                    <a:pt x="270" y="250"/>
                    <a:pt x="226" y="232"/>
                    <a:pt x="190" y="224"/>
                  </a:cubicBezTo>
                  <a:lnTo>
                    <a:pt x="104" y="203"/>
                  </a:lnTo>
                  <a:cubicBezTo>
                    <a:pt x="58" y="191"/>
                    <a:pt x="16" y="169"/>
                    <a:pt x="16" y="109"/>
                  </a:cubicBezTo>
                  <a:cubicBezTo>
                    <a:pt x="16" y="71"/>
                    <a:pt x="41" y="0"/>
                    <a:pt x="150" y="0"/>
                  </a:cubicBezTo>
                  <a:cubicBezTo>
                    <a:pt x="226" y="0"/>
                    <a:pt x="293" y="42"/>
                    <a:pt x="293" y="121"/>
                  </a:cubicBezTo>
                  <a:lnTo>
                    <a:pt x="256" y="121"/>
                  </a:lnTo>
                  <a:cubicBezTo>
                    <a:pt x="254" y="62"/>
                    <a:pt x="205" y="32"/>
                    <a:pt x="150" y="32"/>
                  </a:cubicBezTo>
                  <a:cubicBezTo>
                    <a:pt x="100" y="32"/>
                    <a:pt x="53" y="51"/>
                    <a:pt x="53" y="109"/>
                  </a:cubicBezTo>
                  <a:cubicBezTo>
                    <a:pt x="53" y="145"/>
                    <a:pt x="80" y="160"/>
                    <a:pt x="112" y="168"/>
                  </a:cubicBezTo>
                  <a:lnTo>
                    <a:pt x="206" y="191"/>
                  </a:lnTo>
                  <a:cubicBezTo>
                    <a:pt x="261" y="206"/>
                    <a:pt x="306" y="230"/>
                    <a:pt x="306" y="293"/>
                  </a:cubicBezTo>
                  <a:cubicBezTo>
                    <a:pt x="306" y="320"/>
                    <a:pt x="296" y="404"/>
                    <a:pt x="158" y="404"/>
                  </a:cubicBezTo>
                  <a:cubicBezTo>
                    <a:pt x="67" y="404"/>
                    <a:pt x="0" y="362"/>
                    <a:pt x="4" y="268"/>
                  </a:cubicBezTo>
                  <a:lnTo>
                    <a:pt x="41" y="2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6"/>
            <p:cNvSpPr>
              <a:spLocks noEditPoints="1"/>
            </p:cNvSpPr>
            <p:nvPr userDrawn="1"/>
          </p:nvSpPr>
          <p:spPr bwMode="auto">
            <a:xfrm>
              <a:off x="3396" y="1669"/>
              <a:ext cx="172" cy="193"/>
            </a:xfrm>
            <a:custGeom>
              <a:avLst/>
              <a:gdLst>
                <a:gd name="T0" fmla="*/ 34 w 264"/>
                <a:gd name="T1" fmla="*/ 148 h 296"/>
                <a:gd name="T2" fmla="*/ 34 w 264"/>
                <a:gd name="T3" fmla="*/ 148 h 296"/>
                <a:gd name="T4" fmla="*/ 132 w 264"/>
                <a:gd name="T5" fmla="*/ 267 h 296"/>
                <a:gd name="T6" fmla="*/ 230 w 264"/>
                <a:gd name="T7" fmla="*/ 148 h 296"/>
                <a:gd name="T8" fmla="*/ 132 w 264"/>
                <a:gd name="T9" fmla="*/ 28 h 296"/>
                <a:gd name="T10" fmla="*/ 34 w 264"/>
                <a:gd name="T11" fmla="*/ 148 h 296"/>
                <a:gd name="T12" fmla="*/ 264 w 264"/>
                <a:gd name="T13" fmla="*/ 148 h 296"/>
                <a:gd name="T14" fmla="*/ 264 w 264"/>
                <a:gd name="T15" fmla="*/ 148 h 296"/>
                <a:gd name="T16" fmla="*/ 132 w 264"/>
                <a:gd name="T17" fmla="*/ 296 h 296"/>
                <a:gd name="T18" fmla="*/ 0 w 264"/>
                <a:gd name="T19" fmla="*/ 148 h 296"/>
                <a:gd name="T20" fmla="*/ 132 w 264"/>
                <a:gd name="T21" fmla="*/ 0 h 296"/>
                <a:gd name="T22" fmla="*/ 264 w 264"/>
                <a:gd name="T2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6">
                  <a:moveTo>
                    <a:pt x="34" y="148"/>
                  </a:moveTo>
                  <a:lnTo>
                    <a:pt x="34" y="148"/>
                  </a:lnTo>
                  <a:cubicBezTo>
                    <a:pt x="34" y="207"/>
                    <a:pt x="66" y="267"/>
                    <a:pt x="132" y="267"/>
                  </a:cubicBezTo>
                  <a:cubicBezTo>
                    <a:pt x="198" y="267"/>
                    <a:pt x="230" y="207"/>
                    <a:pt x="230" y="148"/>
                  </a:cubicBezTo>
                  <a:cubicBezTo>
                    <a:pt x="230" y="88"/>
                    <a:pt x="198" y="28"/>
                    <a:pt x="132" y="28"/>
                  </a:cubicBezTo>
                  <a:cubicBezTo>
                    <a:pt x="66" y="28"/>
                    <a:pt x="34" y="88"/>
                    <a:pt x="34" y="148"/>
                  </a:cubicBezTo>
                  <a:close/>
                  <a:moveTo>
                    <a:pt x="264" y="148"/>
                  </a:moveTo>
                  <a:lnTo>
                    <a:pt x="264" y="148"/>
                  </a:lnTo>
                  <a:cubicBezTo>
                    <a:pt x="264" y="228"/>
                    <a:pt x="218" y="296"/>
                    <a:pt x="132" y="296"/>
                  </a:cubicBezTo>
                  <a:cubicBezTo>
                    <a:pt x="46" y="296"/>
                    <a:pt x="0" y="228"/>
                    <a:pt x="0" y="148"/>
                  </a:cubicBezTo>
                  <a:cubicBezTo>
                    <a:pt x="0" y="67"/>
                    <a:pt x="46" y="0"/>
                    <a:pt x="132" y="0"/>
                  </a:cubicBezTo>
                  <a:cubicBezTo>
                    <a:pt x="218" y="0"/>
                    <a:pt x="264" y="67"/>
                    <a:pt x="264" y="14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7"/>
            <p:cNvSpPr>
              <a:spLocks/>
            </p:cNvSpPr>
            <p:nvPr userDrawn="1"/>
          </p:nvSpPr>
          <p:spPr bwMode="auto">
            <a:xfrm>
              <a:off x="3592" y="1674"/>
              <a:ext cx="147" cy="188"/>
            </a:xfrm>
            <a:custGeom>
              <a:avLst/>
              <a:gdLst>
                <a:gd name="T0" fmla="*/ 227 w 227"/>
                <a:gd name="T1" fmla="*/ 279 h 288"/>
                <a:gd name="T2" fmla="*/ 227 w 227"/>
                <a:gd name="T3" fmla="*/ 279 h 288"/>
                <a:gd name="T4" fmla="*/ 196 w 227"/>
                <a:gd name="T5" fmla="*/ 279 h 288"/>
                <a:gd name="T6" fmla="*/ 196 w 227"/>
                <a:gd name="T7" fmla="*/ 229 h 288"/>
                <a:gd name="T8" fmla="*/ 195 w 227"/>
                <a:gd name="T9" fmla="*/ 229 h 288"/>
                <a:gd name="T10" fmla="*/ 98 w 227"/>
                <a:gd name="T11" fmla="*/ 288 h 288"/>
                <a:gd name="T12" fmla="*/ 0 w 227"/>
                <a:gd name="T13" fmla="*/ 181 h 288"/>
                <a:gd name="T14" fmla="*/ 0 w 227"/>
                <a:gd name="T15" fmla="*/ 0 h 288"/>
                <a:gd name="T16" fmla="*/ 34 w 227"/>
                <a:gd name="T17" fmla="*/ 0 h 288"/>
                <a:gd name="T18" fmla="*/ 34 w 227"/>
                <a:gd name="T19" fmla="*/ 182 h 288"/>
                <a:gd name="T20" fmla="*/ 109 w 227"/>
                <a:gd name="T21" fmla="*/ 259 h 288"/>
                <a:gd name="T22" fmla="*/ 193 w 227"/>
                <a:gd name="T23" fmla="*/ 147 h 288"/>
                <a:gd name="T24" fmla="*/ 193 w 227"/>
                <a:gd name="T25" fmla="*/ 0 h 288"/>
                <a:gd name="T26" fmla="*/ 227 w 227"/>
                <a:gd name="T27" fmla="*/ 0 h 288"/>
                <a:gd name="T28" fmla="*/ 227 w 227"/>
                <a:gd name="T29" fmla="*/ 27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88">
                  <a:moveTo>
                    <a:pt x="227" y="279"/>
                  </a:moveTo>
                  <a:lnTo>
                    <a:pt x="227" y="279"/>
                  </a:lnTo>
                  <a:lnTo>
                    <a:pt x="196" y="279"/>
                  </a:lnTo>
                  <a:lnTo>
                    <a:pt x="196" y="229"/>
                  </a:lnTo>
                  <a:lnTo>
                    <a:pt x="195" y="229"/>
                  </a:lnTo>
                  <a:cubicBezTo>
                    <a:pt x="177" y="266"/>
                    <a:pt x="140" y="288"/>
                    <a:pt x="98" y="288"/>
                  </a:cubicBezTo>
                  <a:cubicBezTo>
                    <a:pt x="28" y="288"/>
                    <a:pt x="0" y="246"/>
                    <a:pt x="0" y="181"/>
                  </a:cubicBezTo>
                  <a:lnTo>
                    <a:pt x="0" y="0"/>
                  </a:lnTo>
                  <a:lnTo>
                    <a:pt x="34" y="0"/>
                  </a:lnTo>
                  <a:lnTo>
                    <a:pt x="34" y="182"/>
                  </a:lnTo>
                  <a:cubicBezTo>
                    <a:pt x="36" y="232"/>
                    <a:pt x="55" y="259"/>
                    <a:pt x="109" y="259"/>
                  </a:cubicBezTo>
                  <a:cubicBezTo>
                    <a:pt x="168" y="259"/>
                    <a:pt x="193" y="204"/>
                    <a:pt x="193" y="147"/>
                  </a:cubicBezTo>
                  <a:lnTo>
                    <a:pt x="193" y="0"/>
                  </a:lnTo>
                  <a:lnTo>
                    <a:pt x="227" y="0"/>
                  </a:lnTo>
                  <a:lnTo>
                    <a:pt x="227" y="27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8"/>
            <p:cNvSpPr>
              <a:spLocks/>
            </p:cNvSpPr>
            <p:nvPr userDrawn="1"/>
          </p:nvSpPr>
          <p:spPr bwMode="auto">
            <a:xfrm>
              <a:off x="3772" y="1670"/>
              <a:ext cx="90" cy="186"/>
            </a:xfrm>
            <a:custGeom>
              <a:avLst/>
              <a:gdLst>
                <a:gd name="T0" fmla="*/ 0 w 138"/>
                <a:gd name="T1" fmla="*/ 6 h 285"/>
                <a:gd name="T2" fmla="*/ 0 w 138"/>
                <a:gd name="T3" fmla="*/ 6 h 285"/>
                <a:gd name="T4" fmla="*/ 32 w 138"/>
                <a:gd name="T5" fmla="*/ 6 h 285"/>
                <a:gd name="T6" fmla="*/ 32 w 138"/>
                <a:gd name="T7" fmla="*/ 71 h 285"/>
                <a:gd name="T8" fmla="*/ 33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2" y="6"/>
                  </a:lnTo>
                  <a:lnTo>
                    <a:pt x="32" y="71"/>
                  </a:lnTo>
                  <a:lnTo>
                    <a:pt x="33"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9"/>
            <p:cNvSpPr>
              <a:spLocks/>
            </p:cNvSpPr>
            <p:nvPr userDrawn="1"/>
          </p:nvSpPr>
          <p:spPr bwMode="auto">
            <a:xfrm>
              <a:off x="3859" y="1669"/>
              <a:ext cx="161" cy="193"/>
            </a:xfrm>
            <a:custGeom>
              <a:avLst/>
              <a:gdLst>
                <a:gd name="T0" fmla="*/ 212 w 248"/>
                <a:gd name="T1" fmla="*/ 96 h 296"/>
                <a:gd name="T2" fmla="*/ 212 w 248"/>
                <a:gd name="T3" fmla="*/ 96 h 296"/>
                <a:gd name="T4" fmla="*/ 133 w 248"/>
                <a:gd name="T5" fmla="*/ 28 h 296"/>
                <a:gd name="T6" fmla="*/ 35 w 248"/>
                <a:gd name="T7" fmla="*/ 148 h 296"/>
                <a:gd name="T8" fmla="*/ 133 w 248"/>
                <a:gd name="T9" fmla="*/ 267 h 296"/>
                <a:gd name="T10" fmla="*/ 214 w 248"/>
                <a:gd name="T11" fmla="*/ 187 h 296"/>
                <a:gd name="T12" fmla="*/ 248 w 248"/>
                <a:gd name="T13" fmla="*/ 187 h 296"/>
                <a:gd name="T14" fmla="*/ 133 w 248"/>
                <a:gd name="T15" fmla="*/ 296 h 296"/>
                <a:gd name="T16" fmla="*/ 0 w 248"/>
                <a:gd name="T17" fmla="*/ 148 h 296"/>
                <a:gd name="T18" fmla="*/ 133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3" y="54"/>
                    <a:pt x="177" y="28"/>
                    <a:pt x="133" y="28"/>
                  </a:cubicBezTo>
                  <a:cubicBezTo>
                    <a:pt x="67" y="28"/>
                    <a:pt x="35" y="88"/>
                    <a:pt x="35" y="148"/>
                  </a:cubicBezTo>
                  <a:cubicBezTo>
                    <a:pt x="35" y="207"/>
                    <a:pt x="67" y="267"/>
                    <a:pt x="133" y="267"/>
                  </a:cubicBezTo>
                  <a:cubicBezTo>
                    <a:pt x="175" y="267"/>
                    <a:pt x="210" y="234"/>
                    <a:pt x="214" y="187"/>
                  </a:cubicBezTo>
                  <a:lnTo>
                    <a:pt x="248" y="187"/>
                  </a:lnTo>
                  <a:cubicBezTo>
                    <a:pt x="239" y="254"/>
                    <a:pt x="195" y="296"/>
                    <a:pt x="133" y="296"/>
                  </a:cubicBezTo>
                  <a:cubicBezTo>
                    <a:pt x="47" y="296"/>
                    <a:pt x="0" y="228"/>
                    <a:pt x="0" y="148"/>
                  </a:cubicBezTo>
                  <a:cubicBezTo>
                    <a:pt x="0" y="67"/>
                    <a:pt x="47" y="0"/>
                    <a:pt x="133"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20"/>
            <p:cNvSpPr>
              <a:spLocks noEditPoints="1"/>
            </p:cNvSpPr>
            <p:nvPr userDrawn="1"/>
          </p:nvSpPr>
          <p:spPr bwMode="auto">
            <a:xfrm>
              <a:off x="4033"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50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8" y="296"/>
                    <a:pt x="0" y="227"/>
                    <a:pt x="0" y="148"/>
                  </a:cubicBezTo>
                  <a:cubicBezTo>
                    <a:pt x="0" y="74"/>
                    <a:pt x="38" y="0"/>
                    <a:pt x="126" y="0"/>
                  </a:cubicBezTo>
                  <a:cubicBezTo>
                    <a:pt x="216" y="0"/>
                    <a:pt x="252" y="78"/>
                    <a:pt x="250"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21"/>
            <p:cNvSpPr>
              <a:spLocks noEditPoints="1"/>
            </p:cNvSpPr>
            <p:nvPr userDrawn="1"/>
          </p:nvSpPr>
          <p:spPr bwMode="auto">
            <a:xfrm>
              <a:off x="4197" y="1660"/>
              <a:ext cx="60" cy="61"/>
            </a:xfrm>
            <a:custGeom>
              <a:avLst/>
              <a:gdLst>
                <a:gd name="T0" fmla="*/ 45 w 93"/>
                <a:gd name="T1" fmla="*/ 44 h 94"/>
                <a:gd name="T2" fmla="*/ 45 w 93"/>
                <a:gd name="T3" fmla="*/ 44 h 94"/>
                <a:gd name="T4" fmla="*/ 61 w 93"/>
                <a:gd name="T5" fmla="*/ 35 h 94"/>
                <a:gd name="T6" fmla="*/ 49 w 93"/>
                <a:gd name="T7" fmla="*/ 25 h 94"/>
                <a:gd name="T8" fmla="*/ 36 w 93"/>
                <a:gd name="T9" fmla="*/ 25 h 94"/>
                <a:gd name="T10" fmla="*/ 36 w 93"/>
                <a:gd name="T11" fmla="*/ 44 h 94"/>
                <a:gd name="T12" fmla="*/ 45 w 93"/>
                <a:gd name="T13" fmla="*/ 44 h 94"/>
                <a:gd name="T14" fmla="*/ 36 w 93"/>
                <a:gd name="T15" fmla="*/ 74 h 94"/>
                <a:gd name="T16" fmla="*/ 36 w 93"/>
                <a:gd name="T17" fmla="*/ 74 h 94"/>
                <a:gd name="T18" fmla="*/ 30 w 93"/>
                <a:gd name="T19" fmla="*/ 74 h 94"/>
                <a:gd name="T20" fmla="*/ 30 w 93"/>
                <a:gd name="T21" fmla="*/ 20 h 94"/>
                <a:gd name="T22" fmla="*/ 50 w 93"/>
                <a:gd name="T23" fmla="*/ 20 h 94"/>
                <a:gd name="T24" fmla="*/ 68 w 93"/>
                <a:gd name="T25" fmla="*/ 35 h 94"/>
                <a:gd name="T26" fmla="*/ 54 w 93"/>
                <a:gd name="T27" fmla="*/ 50 h 94"/>
                <a:gd name="T28" fmla="*/ 70 w 93"/>
                <a:gd name="T29" fmla="*/ 74 h 94"/>
                <a:gd name="T30" fmla="*/ 63 w 93"/>
                <a:gd name="T31" fmla="*/ 74 h 94"/>
                <a:gd name="T32" fmla="*/ 48 w 93"/>
                <a:gd name="T33" fmla="*/ 50 h 94"/>
                <a:gd name="T34" fmla="*/ 36 w 93"/>
                <a:gd name="T35" fmla="*/ 50 h 94"/>
                <a:gd name="T36" fmla="*/ 36 w 93"/>
                <a:gd name="T37" fmla="*/ 74 h 94"/>
                <a:gd name="T38" fmla="*/ 7 w 93"/>
                <a:gd name="T39" fmla="*/ 47 h 94"/>
                <a:gd name="T40" fmla="*/ 7 w 93"/>
                <a:gd name="T41" fmla="*/ 47 h 94"/>
                <a:gd name="T42" fmla="*/ 47 w 93"/>
                <a:gd name="T43" fmla="*/ 87 h 94"/>
                <a:gd name="T44" fmla="*/ 86 w 93"/>
                <a:gd name="T45" fmla="*/ 47 h 94"/>
                <a:gd name="T46" fmla="*/ 47 w 93"/>
                <a:gd name="T47" fmla="*/ 7 h 94"/>
                <a:gd name="T48" fmla="*/ 7 w 93"/>
                <a:gd name="T49" fmla="*/ 47 h 94"/>
                <a:gd name="T50" fmla="*/ 93 w 93"/>
                <a:gd name="T51" fmla="*/ 47 h 94"/>
                <a:gd name="T52" fmla="*/ 93 w 93"/>
                <a:gd name="T53" fmla="*/ 47 h 94"/>
                <a:gd name="T54" fmla="*/ 47 w 93"/>
                <a:gd name="T55" fmla="*/ 94 h 94"/>
                <a:gd name="T56" fmla="*/ 0 w 93"/>
                <a:gd name="T57" fmla="*/ 47 h 94"/>
                <a:gd name="T58" fmla="*/ 47 w 93"/>
                <a:gd name="T59" fmla="*/ 0 h 94"/>
                <a:gd name="T60" fmla="*/ 93 w 93"/>
                <a:gd name="T6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94">
                  <a:moveTo>
                    <a:pt x="45" y="44"/>
                  </a:moveTo>
                  <a:lnTo>
                    <a:pt x="45" y="44"/>
                  </a:lnTo>
                  <a:cubicBezTo>
                    <a:pt x="53" y="44"/>
                    <a:pt x="61" y="44"/>
                    <a:pt x="61" y="35"/>
                  </a:cubicBezTo>
                  <a:cubicBezTo>
                    <a:pt x="61" y="27"/>
                    <a:pt x="55" y="25"/>
                    <a:pt x="49" y="25"/>
                  </a:cubicBezTo>
                  <a:lnTo>
                    <a:pt x="36" y="25"/>
                  </a:lnTo>
                  <a:lnTo>
                    <a:pt x="36" y="44"/>
                  </a:lnTo>
                  <a:lnTo>
                    <a:pt x="45" y="44"/>
                  </a:lnTo>
                  <a:close/>
                  <a:moveTo>
                    <a:pt x="36" y="74"/>
                  </a:moveTo>
                  <a:lnTo>
                    <a:pt x="36" y="74"/>
                  </a:lnTo>
                  <a:lnTo>
                    <a:pt x="30" y="74"/>
                  </a:lnTo>
                  <a:lnTo>
                    <a:pt x="30" y="20"/>
                  </a:lnTo>
                  <a:lnTo>
                    <a:pt x="50" y="20"/>
                  </a:lnTo>
                  <a:cubicBezTo>
                    <a:pt x="63" y="20"/>
                    <a:pt x="68" y="25"/>
                    <a:pt x="68" y="35"/>
                  </a:cubicBezTo>
                  <a:cubicBezTo>
                    <a:pt x="68" y="44"/>
                    <a:pt x="62" y="49"/>
                    <a:pt x="54" y="50"/>
                  </a:cubicBezTo>
                  <a:lnTo>
                    <a:pt x="70" y="74"/>
                  </a:lnTo>
                  <a:lnTo>
                    <a:pt x="63" y="74"/>
                  </a:lnTo>
                  <a:lnTo>
                    <a:pt x="48" y="50"/>
                  </a:lnTo>
                  <a:lnTo>
                    <a:pt x="36" y="50"/>
                  </a:lnTo>
                  <a:lnTo>
                    <a:pt x="36" y="74"/>
                  </a:lnTo>
                  <a:close/>
                  <a:moveTo>
                    <a:pt x="7" y="47"/>
                  </a:moveTo>
                  <a:lnTo>
                    <a:pt x="7" y="47"/>
                  </a:lnTo>
                  <a:cubicBezTo>
                    <a:pt x="7" y="69"/>
                    <a:pt x="24" y="87"/>
                    <a:pt x="47" y="87"/>
                  </a:cubicBezTo>
                  <a:cubicBezTo>
                    <a:pt x="69" y="87"/>
                    <a:pt x="86" y="69"/>
                    <a:pt x="86" y="47"/>
                  </a:cubicBezTo>
                  <a:cubicBezTo>
                    <a:pt x="86" y="25"/>
                    <a:pt x="69" y="7"/>
                    <a:pt x="47" y="7"/>
                  </a:cubicBezTo>
                  <a:cubicBezTo>
                    <a:pt x="24" y="7"/>
                    <a:pt x="7" y="25"/>
                    <a:pt x="7" y="47"/>
                  </a:cubicBezTo>
                  <a:close/>
                  <a:moveTo>
                    <a:pt x="93" y="47"/>
                  </a:moveTo>
                  <a:lnTo>
                    <a:pt x="93" y="47"/>
                  </a:lnTo>
                  <a:cubicBezTo>
                    <a:pt x="93" y="73"/>
                    <a:pt x="73" y="94"/>
                    <a:pt x="47" y="94"/>
                  </a:cubicBezTo>
                  <a:cubicBezTo>
                    <a:pt x="20" y="94"/>
                    <a:pt x="0" y="73"/>
                    <a:pt x="0" y="47"/>
                  </a:cubicBezTo>
                  <a:cubicBezTo>
                    <a:pt x="0" y="21"/>
                    <a:pt x="20" y="0"/>
                    <a:pt x="47" y="0"/>
                  </a:cubicBezTo>
                  <a:cubicBezTo>
                    <a:pt x="73" y="0"/>
                    <a:pt x="93" y="21"/>
                    <a:pt x="93" y="4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2"/>
            <p:cNvSpPr>
              <a:spLocks/>
            </p:cNvSpPr>
            <p:nvPr userDrawn="1"/>
          </p:nvSpPr>
          <p:spPr bwMode="auto">
            <a:xfrm>
              <a:off x="4337" y="1487"/>
              <a:ext cx="238" cy="366"/>
            </a:xfrm>
            <a:custGeom>
              <a:avLst/>
              <a:gdLst>
                <a:gd name="T0" fmla="*/ 317 w 366"/>
                <a:gd name="T1" fmla="*/ 206 h 560"/>
                <a:gd name="T2" fmla="*/ 317 w 366"/>
                <a:gd name="T3" fmla="*/ 206 h 560"/>
                <a:gd name="T4" fmla="*/ 366 w 366"/>
                <a:gd name="T5" fmla="*/ 113 h 560"/>
                <a:gd name="T6" fmla="*/ 252 w 366"/>
                <a:gd name="T7" fmla="*/ 0 h 560"/>
                <a:gd name="T8" fmla="*/ 139 w 366"/>
                <a:gd name="T9" fmla="*/ 113 h 560"/>
                <a:gd name="T10" fmla="*/ 188 w 366"/>
                <a:gd name="T11" fmla="*/ 206 h 560"/>
                <a:gd name="T12" fmla="*/ 101 w 366"/>
                <a:gd name="T13" fmla="*/ 206 h 560"/>
                <a:gd name="T14" fmla="*/ 0 w 366"/>
                <a:gd name="T15" fmla="*/ 306 h 560"/>
                <a:gd name="T16" fmla="*/ 43 w 366"/>
                <a:gd name="T17" fmla="*/ 560 h 560"/>
                <a:gd name="T18" fmla="*/ 226 w 366"/>
                <a:gd name="T19"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60">
                  <a:moveTo>
                    <a:pt x="317" y="206"/>
                  </a:moveTo>
                  <a:lnTo>
                    <a:pt x="317" y="206"/>
                  </a:lnTo>
                  <a:cubicBezTo>
                    <a:pt x="346" y="185"/>
                    <a:pt x="366" y="151"/>
                    <a:pt x="366" y="113"/>
                  </a:cubicBezTo>
                  <a:cubicBezTo>
                    <a:pt x="366" y="50"/>
                    <a:pt x="315" y="0"/>
                    <a:pt x="252" y="0"/>
                  </a:cubicBezTo>
                  <a:cubicBezTo>
                    <a:pt x="190" y="0"/>
                    <a:pt x="139" y="50"/>
                    <a:pt x="139" y="113"/>
                  </a:cubicBezTo>
                  <a:cubicBezTo>
                    <a:pt x="139" y="151"/>
                    <a:pt x="158" y="185"/>
                    <a:pt x="188" y="206"/>
                  </a:cubicBezTo>
                  <a:lnTo>
                    <a:pt x="101" y="206"/>
                  </a:lnTo>
                  <a:cubicBezTo>
                    <a:pt x="45" y="206"/>
                    <a:pt x="0" y="251"/>
                    <a:pt x="0" y="306"/>
                  </a:cubicBezTo>
                  <a:lnTo>
                    <a:pt x="43" y="560"/>
                  </a:lnTo>
                  <a:lnTo>
                    <a:pt x="226" y="560"/>
                  </a:ln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23"/>
            <p:cNvSpPr>
              <a:spLocks/>
            </p:cNvSpPr>
            <p:nvPr userDrawn="1"/>
          </p:nvSpPr>
          <p:spPr bwMode="auto">
            <a:xfrm>
              <a:off x="4840" y="1487"/>
              <a:ext cx="234" cy="366"/>
            </a:xfrm>
            <a:custGeom>
              <a:avLst/>
              <a:gdLst>
                <a:gd name="T0" fmla="*/ 142 w 360"/>
                <a:gd name="T1" fmla="*/ 560 h 560"/>
                <a:gd name="T2" fmla="*/ 142 w 360"/>
                <a:gd name="T3" fmla="*/ 560 h 560"/>
                <a:gd name="T4" fmla="*/ 317 w 360"/>
                <a:gd name="T5" fmla="*/ 560 h 560"/>
                <a:gd name="T6" fmla="*/ 360 w 360"/>
                <a:gd name="T7" fmla="*/ 306 h 560"/>
                <a:gd name="T8" fmla="*/ 259 w 360"/>
                <a:gd name="T9" fmla="*/ 206 h 560"/>
                <a:gd name="T10" fmla="*/ 178 w 360"/>
                <a:gd name="T11" fmla="*/ 206 h 560"/>
                <a:gd name="T12" fmla="*/ 227 w 360"/>
                <a:gd name="T13" fmla="*/ 113 h 560"/>
                <a:gd name="T14" fmla="*/ 114 w 360"/>
                <a:gd name="T15" fmla="*/ 0 h 560"/>
                <a:gd name="T16" fmla="*/ 0 w 360"/>
                <a:gd name="T17" fmla="*/ 113 h 560"/>
                <a:gd name="T18" fmla="*/ 49 w 360"/>
                <a:gd name="T19" fmla="*/ 20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60">
                  <a:moveTo>
                    <a:pt x="142" y="560"/>
                  </a:moveTo>
                  <a:lnTo>
                    <a:pt x="142" y="560"/>
                  </a:lnTo>
                  <a:lnTo>
                    <a:pt x="317" y="560"/>
                  </a:lnTo>
                  <a:lnTo>
                    <a:pt x="360" y="306"/>
                  </a:lnTo>
                  <a:cubicBezTo>
                    <a:pt x="360" y="251"/>
                    <a:pt x="315" y="206"/>
                    <a:pt x="259" y="206"/>
                  </a:cubicBezTo>
                  <a:lnTo>
                    <a:pt x="178" y="206"/>
                  </a:lnTo>
                  <a:cubicBezTo>
                    <a:pt x="207" y="185"/>
                    <a:pt x="227" y="151"/>
                    <a:pt x="227" y="113"/>
                  </a:cubicBezTo>
                  <a:cubicBezTo>
                    <a:pt x="227" y="50"/>
                    <a:pt x="176" y="0"/>
                    <a:pt x="114" y="0"/>
                  </a:cubicBezTo>
                  <a:cubicBezTo>
                    <a:pt x="51" y="0"/>
                    <a:pt x="0" y="50"/>
                    <a:pt x="0" y="113"/>
                  </a:cubicBezTo>
                  <a:cubicBezTo>
                    <a:pt x="0" y="151"/>
                    <a:pt x="20" y="185"/>
                    <a:pt x="49" y="206"/>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24"/>
            <p:cNvSpPr>
              <a:spLocks/>
            </p:cNvSpPr>
            <p:nvPr userDrawn="1"/>
          </p:nvSpPr>
          <p:spPr bwMode="auto">
            <a:xfrm>
              <a:off x="4485" y="1431"/>
              <a:ext cx="446" cy="504"/>
            </a:xfrm>
            <a:custGeom>
              <a:avLst/>
              <a:gdLst>
                <a:gd name="T0" fmla="*/ 688 w 688"/>
                <a:gd name="T1" fmla="*/ 773 h 773"/>
                <a:gd name="T2" fmla="*/ 688 w 688"/>
                <a:gd name="T3" fmla="*/ 773 h 773"/>
                <a:gd name="T4" fmla="*/ 688 w 688"/>
                <a:gd name="T5" fmla="*/ 423 h 773"/>
                <a:gd name="T6" fmla="*/ 550 w 688"/>
                <a:gd name="T7" fmla="*/ 284 h 773"/>
                <a:gd name="T8" fmla="*/ 437 w 688"/>
                <a:gd name="T9" fmla="*/ 284 h 773"/>
                <a:gd name="T10" fmla="*/ 505 w 688"/>
                <a:gd name="T11" fmla="*/ 156 h 773"/>
                <a:gd name="T12" fmla="*/ 348 w 688"/>
                <a:gd name="T13" fmla="*/ 0 h 773"/>
                <a:gd name="T14" fmla="*/ 192 w 688"/>
                <a:gd name="T15" fmla="*/ 156 h 773"/>
                <a:gd name="T16" fmla="*/ 259 w 688"/>
                <a:gd name="T17" fmla="*/ 284 h 773"/>
                <a:gd name="T18" fmla="*/ 138 w 688"/>
                <a:gd name="T19" fmla="*/ 284 h 773"/>
                <a:gd name="T20" fmla="*/ 0 w 688"/>
                <a:gd name="T21" fmla="*/ 423 h 773"/>
                <a:gd name="T22" fmla="*/ 0 w 688"/>
                <a:gd name="T23" fmla="*/ 773 h 773"/>
                <a:gd name="T24" fmla="*/ 131 w 688"/>
                <a:gd name="T25" fmla="*/ 773 h 773"/>
                <a:gd name="T26" fmla="*/ 160 w 688"/>
                <a:gd name="T27" fmla="*/ 529 h 773"/>
                <a:gd name="T28" fmla="*/ 203 w 688"/>
                <a:gd name="T29" fmla="*/ 773 h 773"/>
                <a:gd name="T30" fmla="*/ 484 w 688"/>
                <a:gd name="T31" fmla="*/ 773 h 773"/>
                <a:gd name="T32" fmla="*/ 527 w 688"/>
                <a:gd name="T33" fmla="*/ 529 h 773"/>
                <a:gd name="T34" fmla="*/ 557 w 688"/>
                <a:gd name="T35" fmla="*/ 773 h 773"/>
                <a:gd name="T36" fmla="*/ 688 w 688"/>
                <a:gd name="T3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8" h="773">
                  <a:moveTo>
                    <a:pt x="688" y="773"/>
                  </a:moveTo>
                  <a:lnTo>
                    <a:pt x="688" y="773"/>
                  </a:lnTo>
                  <a:lnTo>
                    <a:pt x="688" y="423"/>
                  </a:lnTo>
                  <a:cubicBezTo>
                    <a:pt x="688" y="346"/>
                    <a:pt x="626" y="284"/>
                    <a:pt x="550" y="284"/>
                  </a:cubicBezTo>
                  <a:lnTo>
                    <a:pt x="437" y="284"/>
                  </a:lnTo>
                  <a:cubicBezTo>
                    <a:pt x="478" y="256"/>
                    <a:pt x="505" y="209"/>
                    <a:pt x="505" y="156"/>
                  </a:cubicBezTo>
                  <a:cubicBezTo>
                    <a:pt x="505" y="69"/>
                    <a:pt x="434" y="0"/>
                    <a:pt x="348" y="0"/>
                  </a:cubicBezTo>
                  <a:cubicBezTo>
                    <a:pt x="262" y="0"/>
                    <a:pt x="192" y="69"/>
                    <a:pt x="192" y="156"/>
                  </a:cubicBezTo>
                  <a:cubicBezTo>
                    <a:pt x="192" y="209"/>
                    <a:pt x="218" y="256"/>
                    <a:pt x="259" y="284"/>
                  </a:cubicBezTo>
                  <a:lnTo>
                    <a:pt x="138" y="284"/>
                  </a:lnTo>
                  <a:cubicBezTo>
                    <a:pt x="62" y="284"/>
                    <a:pt x="0" y="346"/>
                    <a:pt x="0" y="423"/>
                  </a:cubicBezTo>
                  <a:lnTo>
                    <a:pt x="0" y="773"/>
                  </a:lnTo>
                  <a:lnTo>
                    <a:pt x="131" y="773"/>
                  </a:lnTo>
                  <a:lnTo>
                    <a:pt x="160" y="529"/>
                  </a:lnTo>
                  <a:lnTo>
                    <a:pt x="203" y="773"/>
                  </a:lnTo>
                  <a:lnTo>
                    <a:pt x="484" y="773"/>
                  </a:lnTo>
                  <a:lnTo>
                    <a:pt x="527" y="529"/>
                  </a:lnTo>
                  <a:lnTo>
                    <a:pt x="557" y="773"/>
                  </a:lnTo>
                  <a:lnTo>
                    <a:pt x="688" y="77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126" name="Freeform 25"/>
            <p:cNvSpPr>
              <a:spLocks noEditPoints="1"/>
            </p:cNvSpPr>
            <p:nvPr userDrawn="1"/>
          </p:nvSpPr>
          <p:spPr bwMode="auto">
            <a:xfrm>
              <a:off x="1659" y="1958"/>
              <a:ext cx="112" cy="127"/>
            </a:xfrm>
            <a:custGeom>
              <a:avLst/>
              <a:gdLst>
                <a:gd name="T0" fmla="*/ 20 w 173"/>
                <a:gd name="T1" fmla="*/ 80 h 196"/>
                <a:gd name="T2" fmla="*/ 20 w 173"/>
                <a:gd name="T3" fmla="*/ 80 h 196"/>
                <a:gd name="T4" fmla="*/ 72 w 173"/>
                <a:gd name="T5" fmla="*/ 145 h 196"/>
                <a:gd name="T6" fmla="*/ 125 w 173"/>
                <a:gd name="T7" fmla="*/ 80 h 196"/>
                <a:gd name="T8" fmla="*/ 72 w 173"/>
                <a:gd name="T9" fmla="*/ 15 h 196"/>
                <a:gd name="T10" fmla="*/ 20 w 173"/>
                <a:gd name="T11" fmla="*/ 80 h 196"/>
                <a:gd name="T12" fmla="*/ 172 w 173"/>
                <a:gd name="T13" fmla="*/ 194 h 196"/>
                <a:gd name="T14" fmla="*/ 172 w 173"/>
                <a:gd name="T15" fmla="*/ 194 h 196"/>
                <a:gd name="T16" fmla="*/ 159 w 173"/>
                <a:gd name="T17" fmla="*/ 196 h 196"/>
                <a:gd name="T18" fmla="*/ 90 w 173"/>
                <a:gd name="T19" fmla="*/ 171 h 196"/>
                <a:gd name="T20" fmla="*/ 66 w 173"/>
                <a:gd name="T21" fmla="*/ 160 h 196"/>
                <a:gd name="T22" fmla="*/ 0 w 173"/>
                <a:gd name="T23" fmla="*/ 83 h 196"/>
                <a:gd name="T24" fmla="*/ 72 w 173"/>
                <a:gd name="T25" fmla="*/ 0 h 196"/>
                <a:gd name="T26" fmla="*/ 145 w 173"/>
                <a:gd name="T27" fmla="*/ 78 h 196"/>
                <a:gd name="T28" fmla="*/ 96 w 173"/>
                <a:gd name="T29" fmla="*/ 157 h 196"/>
                <a:gd name="T30" fmla="*/ 96 w 173"/>
                <a:gd name="T31" fmla="*/ 157 h 196"/>
                <a:gd name="T32" fmla="*/ 130 w 173"/>
                <a:gd name="T33" fmla="*/ 172 h 196"/>
                <a:gd name="T34" fmla="*/ 162 w 173"/>
                <a:gd name="T35" fmla="*/ 181 h 196"/>
                <a:gd name="T36" fmla="*/ 173 w 173"/>
                <a:gd name="T37" fmla="*/ 180 h 196"/>
                <a:gd name="T38" fmla="*/ 172 w 173"/>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196">
                  <a:moveTo>
                    <a:pt x="20" y="80"/>
                  </a:moveTo>
                  <a:lnTo>
                    <a:pt x="20" y="80"/>
                  </a:lnTo>
                  <a:cubicBezTo>
                    <a:pt x="20" y="114"/>
                    <a:pt x="35" y="145"/>
                    <a:pt x="72" y="145"/>
                  </a:cubicBezTo>
                  <a:cubicBezTo>
                    <a:pt x="110" y="145"/>
                    <a:pt x="125" y="114"/>
                    <a:pt x="125" y="80"/>
                  </a:cubicBezTo>
                  <a:cubicBezTo>
                    <a:pt x="125" y="46"/>
                    <a:pt x="110" y="15"/>
                    <a:pt x="72" y="15"/>
                  </a:cubicBezTo>
                  <a:cubicBezTo>
                    <a:pt x="35" y="15"/>
                    <a:pt x="20" y="46"/>
                    <a:pt x="20" y="80"/>
                  </a:cubicBezTo>
                  <a:close/>
                  <a:moveTo>
                    <a:pt x="172" y="194"/>
                  </a:moveTo>
                  <a:lnTo>
                    <a:pt x="172" y="194"/>
                  </a:lnTo>
                  <a:cubicBezTo>
                    <a:pt x="170" y="195"/>
                    <a:pt x="166" y="196"/>
                    <a:pt x="159" y="196"/>
                  </a:cubicBezTo>
                  <a:cubicBezTo>
                    <a:pt x="144" y="196"/>
                    <a:pt x="135" y="191"/>
                    <a:pt x="90" y="171"/>
                  </a:cubicBezTo>
                  <a:cubicBezTo>
                    <a:pt x="82" y="167"/>
                    <a:pt x="68" y="160"/>
                    <a:pt x="66" y="160"/>
                  </a:cubicBezTo>
                  <a:cubicBezTo>
                    <a:pt x="38" y="160"/>
                    <a:pt x="0" y="137"/>
                    <a:pt x="0" y="83"/>
                  </a:cubicBezTo>
                  <a:cubicBezTo>
                    <a:pt x="0" y="35"/>
                    <a:pt x="25" y="0"/>
                    <a:pt x="72" y="0"/>
                  </a:cubicBezTo>
                  <a:cubicBezTo>
                    <a:pt x="121" y="0"/>
                    <a:pt x="145" y="35"/>
                    <a:pt x="145" y="78"/>
                  </a:cubicBezTo>
                  <a:cubicBezTo>
                    <a:pt x="145" y="114"/>
                    <a:pt x="130" y="147"/>
                    <a:pt x="96" y="157"/>
                  </a:cubicBezTo>
                  <a:lnTo>
                    <a:pt x="96" y="157"/>
                  </a:lnTo>
                  <a:cubicBezTo>
                    <a:pt x="101" y="158"/>
                    <a:pt x="108" y="161"/>
                    <a:pt x="130" y="172"/>
                  </a:cubicBezTo>
                  <a:cubicBezTo>
                    <a:pt x="138" y="176"/>
                    <a:pt x="150" y="181"/>
                    <a:pt x="162" y="181"/>
                  </a:cubicBezTo>
                  <a:cubicBezTo>
                    <a:pt x="167" y="181"/>
                    <a:pt x="170" y="181"/>
                    <a:pt x="173" y="180"/>
                  </a:cubicBezTo>
                  <a:lnTo>
                    <a:pt x="172"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26"/>
            <p:cNvSpPr>
              <a:spLocks/>
            </p:cNvSpPr>
            <p:nvPr userDrawn="1"/>
          </p:nvSpPr>
          <p:spPr bwMode="auto">
            <a:xfrm>
              <a:off x="1760"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5 w 128"/>
                <a:gd name="T11" fmla="*/ 49 h 116"/>
                <a:gd name="T12" fmla="*/ 95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5" y="65"/>
                    <a:pt x="95" y="49"/>
                  </a:cubicBezTo>
                  <a:lnTo>
                    <a:pt x="95" y="13"/>
                  </a:lnTo>
                  <a:lnTo>
                    <a:pt x="77" y="13"/>
                  </a:lnTo>
                  <a:lnTo>
                    <a:pt x="77" y="0"/>
                  </a:lnTo>
                  <a:lnTo>
                    <a:pt x="113" y="0"/>
                  </a:lnTo>
                  <a:lnTo>
                    <a:pt x="112" y="100"/>
                  </a:lnTo>
                  <a:lnTo>
                    <a:pt x="128" y="100"/>
                  </a:lnTo>
                  <a:lnTo>
                    <a:pt x="128" y="113"/>
                  </a:lnTo>
                  <a:lnTo>
                    <a:pt x="94" y="113"/>
                  </a:lnTo>
                  <a:cubicBezTo>
                    <a:pt x="94" y="109"/>
                    <a:pt x="95"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27"/>
            <p:cNvSpPr>
              <a:spLocks noEditPoints="1"/>
            </p:cNvSpPr>
            <p:nvPr userDrawn="1"/>
          </p:nvSpPr>
          <p:spPr bwMode="auto">
            <a:xfrm>
              <a:off x="1854" y="1984"/>
              <a:ext cx="67"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8" y="105"/>
                    <a:pt x="39" y="105"/>
                  </a:cubicBezTo>
                  <a:cubicBezTo>
                    <a:pt x="52"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40"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28"/>
            <p:cNvSpPr>
              <a:spLocks/>
            </p:cNvSpPr>
            <p:nvPr userDrawn="1"/>
          </p:nvSpPr>
          <p:spPr bwMode="auto">
            <a:xfrm>
              <a:off x="1926" y="1950"/>
              <a:ext cx="37" cy="110"/>
            </a:xfrm>
            <a:custGeom>
              <a:avLst/>
              <a:gdLst>
                <a:gd name="T0" fmla="*/ 22 w 58"/>
                <a:gd name="T1" fmla="*/ 14 h 169"/>
                <a:gd name="T2" fmla="*/ 22 w 58"/>
                <a:gd name="T3" fmla="*/ 14 h 169"/>
                <a:gd name="T4" fmla="*/ 0 w 58"/>
                <a:gd name="T5" fmla="*/ 14 h 169"/>
                <a:gd name="T6" fmla="*/ 0 w 58"/>
                <a:gd name="T7" fmla="*/ 0 h 169"/>
                <a:gd name="T8" fmla="*/ 40 w 58"/>
                <a:gd name="T9" fmla="*/ 0 h 169"/>
                <a:gd name="T10" fmla="*/ 39 w 58"/>
                <a:gd name="T11" fmla="*/ 156 h 169"/>
                <a:gd name="T12" fmla="*/ 58 w 58"/>
                <a:gd name="T13" fmla="*/ 156 h 169"/>
                <a:gd name="T14" fmla="*/ 58 w 58"/>
                <a:gd name="T15" fmla="*/ 169 h 169"/>
                <a:gd name="T16" fmla="*/ 5 w 58"/>
                <a:gd name="T17" fmla="*/ 169 h 169"/>
                <a:gd name="T18" fmla="*/ 5 w 58"/>
                <a:gd name="T19" fmla="*/ 156 h 169"/>
                <a:gd name="T20" fmla="*/ 21 w 58"/>
                <a:gd name="T21" fmla="*/ 156 h 169"/>
                <a:gd name="T22" fmla="*/ 22 w 58"/>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69">
                  <a:moveTo>
                    <a:pt x="22" y="14"/>
                  </a:moveTo>
                  <a:lnTo>
                    <a:pt x="22" y="14"/>
                  </a:lnTo>
                  <a:lnTo>
                    <a:pt x="0" y="14"/>
                  </a:lnTo>
                  <a:lnTo>
                    <a:pt x="0" y="0"/>
                  </a:lnTo>
                  <a:lnTo>
                    <a:pt x="40" y="0"/>
                  </a:lnTo>
                  <a:lnTo>
                    <a:pt x="39" y="156"/>
                  </a:lnTo>
                  <a:lnTo>
                    <a:pt x="58" y="156"/>
                  </a:lnTo>
                  <a:lnTo>
                    <a:pt x="58"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9"/>
            <p:cNvSpPr>
              <a:spLocks noEditPoints="1"/>
            </p:cNvSpPr>
            <p:nvPr userDrawn="1"/>
          </p:nvSpPr>
          <p:spPr bwMode="auto">
            <a:xfrm>
              <a:off x="1967" y="1948"/>
              <a:ext cx="37"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30"/>
            <p:cNvSpPr>
              <a:spLocks/>
            </p:cNvSpPr>
            <p:nvPr userDrawn="1"/>
          </p:nvSpPr>
          <p:spPr bwMode="auto">
            <a:xfrm>
              <a:off x="2010" y="1967"/>
              <a:ext cx="48"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6 w 75"/>
                <a:gd name="T11" fmla="*/ 29 h 145"/>
                <a:gd name="T12" fmla="*/ 72 w 75"/>
                <a:gd name="T13" fmla="*/ 29 h 145"/>
                <a:gd name="T14" fmla="*/ 72 w 75"/>
                <a:gd name="T15" fmla="*/ 42 h 145"/>
                <a:gd name="T16" fmla="*/ 36 w 75"/>
                <a:gd name="T17" fmla="*/ 42 h 145"/>
                <a:gd name="T18" fmla="*/ 35 w 75"/>
                <a:gd name="T19" fmla="*/ 100 h 145"/>
                <a:gd name="T20" fmla="*/ 52 w 75"/>
                <a:gd name="T21" fmla="*/ 130 h 145"/>
                <a:gd name="T22" fmla="*/ 75 w 75"/>
                <a:gd name="T23" fmla="*/ 125 h 145"/>
                <a:gd name="T24" fmla="*/ 74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6" y="29"/>
                  </a:lnTo>
                  <a:lnTo>
                    <a:pt x="72" y="29"/>
                  </a:lnTo>
                  <a:lnTo>
                    <a:pt x="72" y="42"/>
                  </a:lnTo>
                  <a:lnTo>
                    <a:pt x="36" y="42"/>
                  </a:lnTo>
                  <a:cubicBezTo>
                    <a:pt x="35" y="61"/>
                    <a:pt x="35" y="81"/>
                    <a:pt x="35" y="100"/>
                  </a:cubicBezTo>
                  <a:cubicBezTo>
                    <a:pt x="35" y="116"/>
                    <a:pt x="35" y="130"/>
                    <a:pt x="52" y="130"/>
                  </a:cubicBezTo>
                  <a:cubicBezTo>
                    <a:pt x="62" y="130"/>
                    <a:pt x="70" y="127"/>
                    <a:pt x="75" y="125"/>
                  </a:cubicBezTo>
                  <a:lnTo>
                    <a:pt x="74" y="140"/>
                  </a:lnTo>
                  <a:cubicBezTo>
                    <a:pt x="68"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31"/>
            <p:cNvSpPr>
              <a:spLocks/>
            </p:cNvSpPr>
            <p:nvPr userDrawn="1"/>
          </p:nvSpPr>
          <p:spPr bwMode="auto">
            <a:xfrm>
              <a:off x="2057" y="1986"/>
              <a:ext cx="79" cy="112"/>
            </a:xfrm>
            <a:custGeom>
              <a:avLst/>
              <a:gdLst>
                <a:gd name="T0" fmla="*/ 0 w 122"/>
                <a:gd name="T1" fmla="*/ 0 h 171"/>
                <a:gd name="T2" fmla="*/ 0 w 122"/>
                <a:gd name="T3" fmla="*/ 0 h 171"/>
                <a:gd name="T4" fmla="*/ 48 w 122"/>
                <a:gd name="T5" fmla="*/ 0 h 171"/>
                <a:gd name="T6" fmla="*/ 48 w 122"/>
                <a:gd name="T7" fmla="*/ 13 h 171"/>
                <a:gd name="T8" fmla="*/ 33 w 122"/>
                <a:gd name="T9" fmla="*/ 13 h 171"/>
                <a:gd name="T10" fmla="*/ 61 w 122"/>
                <a:gd name="T11" fmla="*/ 84 h 171"/>
                <a:gd name="T12" fmla="*/ 64 w 122"/>
                <a:gd name="T13" fmla="*/ 96 h 171"/>
                <a:gd name="T14" fmla="*/ 64 w 122"/>
                <a:gd name="T15" fmla="*/ 96 h 171"/>
                <a:gd name="T16" fmla="*/ 67 w 122"/>
                <a:gd name="T17" fmla="*/ 84 h 171"/>
                <a:gd name="T18" fmla="*/ 93 w 122"/>
                <a:gd name="T19" fmla="*/ 13 h 171"/>
                <a:gd name="T20" fmla="*/ 76 w 122"/>
                <a:gd name="T21" fmla="*/ 13 h 171"/>
                <a:gd name="T22" fmla="*/ 76 w 122"/>
                <a:gd name="T23" fmla="*/ 0 h 171"/>
                <a:gd name="T24" fmla="*/ 122 w 122"/>
                <a:gd name="T25" fmla="*/ 0 h 171"/>
                <a:gd name="T26" fmla="*/ 122 w 122"/>
                <a:gd name="T27" fmla="*/ 13 h 171"/>
                <a:gd name="T28" fmla="*/ 109 w 122"/>
                <a:gd name="T29" fmla="*/ 13 h 171"/>
                <a:gd name="T30" fmla="*/ 74 w 122"/>
                <a:gd name="T31" fmla="*/ 110 h 171"/>
                <a:gd name="T32" fmla="*/ 17 w 122"/>
                <a:gd name="T33" fmla="*/ 171 h 171"/>
                <a:gd name="T34" fmla="*/ 3 w 122"/>
                <a:gd name="T35" fmla="*/ 170 h 171"/>
                <a:gd name="T36" fmla="*/ 3 w 122"/>
                <a:gd name="T37" fmla="*/ 155 h 171"/>
                <a:gd name="T38" fmla="*/ 16 w 122"/>
                <a:gd name="T39" fmla="*/ 156 h 171"/>
                <a:gd name="T40" fmla="*/ 51 w 122"/>
                <a:gd name="T41" fmla="*/ 128 h 171"/>
                <a:gd name="T42" fmla="*/ 55 w 122"/>
                <a:gd name="T43" fmla="*/ 119 h 171"/>
                <a:gd name="T44" fmla="*/ 13 w 122"/>
                <a:gd name="T45" fmla="*/ 13 h 171"/>
                <a:gd name="T46" fmla="*/ 0 w 122"/>
                <a:gd name="T47" fmla="*/ 13 h 171"/>
                <a:gd name="T48" fmla="*/ 0 w 122"/>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71">
                  <a:moveTo>
                    <a:pt x="0" y="0"/>
                  </a:moveTo>
                  <a:lnTo>
                    <a:pt x="0" y="0"/>
                  </a:lnTo>
                  <a:lnTo>
                    <a:pt x="48" y="0"/>
                  </a:lnTo>
                  <a:lnTo>
                    <a:pt x="48" y="13"/>
                  </a:lnTo>
                  <a:lnTo>
                    <a:pt x="33" y="13"/>
                  </a:lnTo>
                  <a:lnTo>
                    <a:pt x="61" y="84"/>
                  </a:lnTo>
                  <a:cubicBezTo>
                    <a:pt x="62" y="88"/>
                    <a:pt x="63" y="94"/>
                    <a:pt x="64" y="96"/>
                  </a:cubicBezTo>
                  <a:lnTo>
                    <a:pt x="64" y="96"/>
                  </a:lnTo>
                  <a:cubicBezTo>
                    <a:pt x="65" y="94"/>
                    <a:pt x="66" y="88"/>
                    <a:pt x="67" y="84"/>
                  </a:cubicBezTo>
                  <a:lnTo>
                    <a:pt x="93" y="13"/>
                  </a:lnTo>
                  <a:lnTo>
                    <a:pt x="76" y="13"/>
                  </a:lnTo>
                  <a:lnTo>
                    <a:pt x="76" y="0"/>
                  </a:lnTo>
                  <a:lnTo>
                    <a:pt x="122" y="0"/>
                  </a:lnTo>
                  <a:lnTo>
                    <a:pt x="122" y="13"/>
                  </a:lnTo>
                  <a:lnTo>
                    <a:pt x="109" y="13"/>
                  </a:lnTo>
                  <a:lnTo>
                    <a:pt x="74" y="110"/>
                  </a:lnTo>
                  <a:cubicBezTo>
                    <a:pt x="58" y="154"/>
                    <a:pt x="45" y="171"/>
                    <a:pt x="17" y="171"/>
                  </a:cubicBezTo>
                  <a:cubicBezTo>
                    <a:pt x="11" y="171"/>
                    <a:pt x="6" y="171"/>
                    <a:pt x="3" y="170"/>
                  </a:cubicBezTo>
                  <a:lnTo>
                    <a:pt x="3" y="155"/>
                  </a:lnTo>
                  <a:cubicBezTo>
                    <a:pt x="6" y="155"/>
                    <a:pt x="12" y="156"/>
                    <a:pt x="16" y="156"/>
                  </a:cubicBezTo>
                  <a:cubicBezTo>
                    <a:pt x="29" y="156"/>
                    <a:pt x="42" y="149"/>
                    <a:pt x="51" y="128"/>
                  </a:cubicBezTo>
                  <a:lnTo>
                    <a:pt x="55" y="119"/>
                  </a:lnTo>
                  <a:lnTo>
                    <a:pt x="13"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32"/>
            <p:cNvSpPr>
              <a:spLocks/>
            </p:cNvSpPr>
            <p:nvPr userDrawn="1"/>
          </p:nvSpPr>
          <p:spPr bwMode="auto">
            <a:xfrm>
              <a:off x="2161" y="1960"/>
              <a:ext cx="90" cy="100"/>
            </a:xfrm>
            <a:custGeom>
              <a:avLst/>
              <a:gdLst>
                <a:gd name="T0" fmla="*/ 60 w 139"/>
                <a:gd name="T1" fmla="*/ 14 h 154"/>
                <a:gd name="T2" fmla="*/ 60 w 139"/>
                <a:gd name="T3" fmla="*/ 14 h 154"/>
                <a:gd name="T4" fmla="*/ 18 w 139"/>
                <a:gd name="T5" fmla="*/ 14 h 154"/>
                <a:gd name="T6" fmla="*/ 17 w 139"/>
                <a:gd name="T7" fmla="*/ 38 h 154"/>
                <a:gd name="T8" fmla="*/ 0 w 139"/>
                <a:gd name="T9" fmla="*/ 38 h 154"/>
                <a:gd name="T10" fmla="*/ 2 w 139"/>
                <a:gd name="T11" fmla="*/ 0 h 154"/>
                <a:gd name="T12" fmla="*/ 138 w 139"/>
                <a:gd name="T13" fmla="*/ 0 h 154"/>
                <a:gd name="T14" fmla="*/ 139 w 139"/>
                <a:gd name="T15" fmla="*/ 38 h 154"/>
                <a:gd name="T16" fmla="*/ 123 w 139"/>
                <a:gd name="T17" fmla="*/ 38 h 154"/>
                <a:gd name="T18" fmla="*/ 121 w 139"/>
                <a:gd name="T19" fmla="*/ 14 h 154"/>
                <a:gd name="T20" fmla="*/ 79 w 139"/>
                <a:gd name="T21" fmla="*/ 14 h 154"/>
                <a:gd name="T22" fmla="*/ 78 w 139"/>
                <a:gd name="T23" fmla="*/ 141 h 154"/>
                <a:gd name="T24" fmla="*/ 97 w 139"/>
                <a:gd name="T25" fmla="*/ 141 h 154"/>
                <a:gd name="T26" fmla="*/ 97 w 139"/>
                <a:gd name="T27" fmla="*/ 154 h 154"/>
                <a:gd name="T28" fmla="*/ 42 w 139"/>
                <a:gd name="T29" fmla="*/ 154 h 154"/>
                <a:gd name="T30" fmla="*/ 42 w 139"/>
                <a:gd name="T31" fmla="*/ 141 h 154"/>
                <a:gd name="T32" fmla="*/ 59 w 139"/>
                <a:gd name="T33" fmla="*/ 141 h 154"/>
                <a:gd name="T34" fmla="*/ 60 w 139"/>
                <a:gd name="T35" fmla="*/ 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54">
                  <a:moveTo>
                    <a:pt x="60" y="14"/>
                  </a:moveTo>
                  <a:lnTo>
                    <a:pt x="60" y="14"/>
                  </a:lnTo>
                  <a:lnTo>
                    <a:pt x="18" y="14"/>
                  </a:lnTo>
                  <a:lnTo>
                    <a:pt x="17" y="38"/>
                  </a:lnTo>
                  <a:lnTo>
                    <a:pt x="0" y="38"/>
                  </a:lnTo>
                  <a:lnTo>
                    <a:pt x="2" y="0"/>
                  </a:lnTo>
                  <a:lnTo>
                    <a:pt x="138" y="0"/>
                  </a:lnTo>
                  <a:lnTo>
                    <a:pt x="139" y="38"/>
                  </a:lnTo>
                  <a:lnTo>
                    <a:pt x="123" y="38"/>
                  </a:lnTo>
                  <a:lnTo>
                    <a:pt x="121" y="14"/>
                  </a:lnTo>
                  <a:lnTo>
                    <a:pt x="79" y="14"/>
                  </a:lnTo>
                  <a:lnTo>
                    <a:pt x="78" y="141"/>
                  </a:lnTo>
                  <a:lnTo>
                    <a:pt x="97" y="141"/>
                  </a:lnTo>
                  <a:lnTo>
                    <a:pt x="97" y="154"/>
                  </a:lnTo>
                  <a:lnTo>
                    <a:pt x="42" y="154"/>
                  </a:lnTo>
                  <a:lnTo>
                    <a:pt x="42" y="141"/>
                  </a:lnTo>
                  <a:lnTo>
                    <a:pt x="59" y="141"/>
                  </a:lnTo>
                  <a:lnTo>
                    <a:pt x="60"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33"/>
            <p:cNvSpPr>
              <a:spLocks noEditPoints="1"/>
            </p:cNvSpPr>
            <p:nvPr userDrawn="1"/>
          </p:nvSpPr>
          <p:spPr bwMode="auto">
            <a:xfrm>
              <a:off x="2245" y="1984"/>
              <a:ext cx="68" cy="78"/>
            </a:xfrm>
            <a:custGeom>
              <a:avLst/>
              <a:gdLst>
                <a:gd name="T0" fmla="*/ 73 w 105"/>
                <a:gd name="T1" fmla="*/ 64 h 119"/>
                <a:gd name="T2" fmla="*/ 73 w 105"/>
                <a:gd name="T3" fmla="*/ 64 h 119"/>
                <a:gd name="T4" fmla="*/ 18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8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6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8" y="64"/>
                    <a:pt x="18" y="85"/>
                  </a:cubicBezTo>
                  <a:cubicBezTo>
                    <a:pt x="18"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8" y="82"/>
                    <a:pt x="88"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6"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34"/>
            <p:cNvSpPr>
              <a:spLocks/>
            </p:cNvSpPr>
            <p:nvPr userDrawn="1"/>
          </p:nvSpPr>
          <p:spPr bwMode="auto">
            <a:xfrm>
              <a:off x="2318"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35"/>
            <p:cNvSpPr>
              <a:spLocks noEditPoints="1"/>
            </p:cNvSpPr>
            <p:nvPr userDrawn="1"/>
          </p:nvSpPr>
          <p:spPr bwMode="auto">
            <a:xfrm>
              <a:off x="2361" y="1984"/>
              <a:ext cx="67"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3 w 102"/>
                <a:gd name="T15" fmla="*/ 104 h 119"/>
                <a:gd name="T16" fmla="*/ 97 w 102"/>
                <a:gd name="T17" fmla="*/ 96 h 119"/>
                <a:gd name="T18" fmla="*/ 96 w 102"/>
                <a:gd name="T19" fmla="*/ 111 h 119"/>
                <a:gd name="T20" fmla="*/ 59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4" y="14"/>
                    <a:pt x="21" y="28"/>
                    <a:pt x="19" y="47"/>
                  </a:cubicBezTo>
                  <a:lnTo>
                    <a:pt x="83" y="47"/>
                  </a:lnTo>
                  <a:close/>
                  <a:moveTo>
                    <a:pt x="19" y="61"/>
                  </a:moveTo>
                  <a:lnTo>
                    <a:pt x="19" y="61"/>
                  </a:lnTo>
                  <a:cubicBezTo>
                    <a:pt x="20" y="84"/>
                    <a:pt x="30" y="104"/>
                    <a:pt x="63" y="104"/>
                  </a:cubicBezTo>
                  <a:cubicBezTo>
                    <a:pt x="75" y="104"/>
                    <a:pt x="87" y="100"/>
                    <a:pt x="97" y="96"/>
                  </a:cubicBezTo>
                  <a:lnTo>
                    <a:pt x="96" y="111"/>
                  </a:lnTo>
                  <a:cubicBezTo>
                    <a:pt x="88" y="115"/>
                    <a:pt x="70" y="119"/>
                    <a:pt x="59" y="119"/>
                  </a:cubicBezTo>
                  <a:cubicBezTo>
                    <a:pt x="23" y="119"/>
                    <a:pt x="0" y="99"/>
                    <a:pt x="0" y="60"/>
                  </a:cubicBezTo>
                  <a:cubicBezTo>
                    <a:pt x="0" y="26"/>
                    <a:pt x="19"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36"/>
            <p:cNvSpPr>
              <a:spLocks/>
            </p:cNvSpPr>
            <p:nvPr userDrawn="1"/>
          </p:nvSpPr>
          <p:spPr bwMode="auto">
            <a:xfrm>
              <a:off x="2436" y="1984"/>
              <a:ext cx="85" cy="76"/>
            </a:xfrm>
            <a:custGeom>
              <a:avLst/>
              <a:gdLst>
                <a:gd name="T0" fmla="*/ 81 w 130"/>
                <a:gd name="T1" fmla="*/ 103 h 116"/>
                <a:gd name="T2" fmla="*/ 81 w 130"/>
                <a:gd name="T3" fmla="*/ 103 h 116"/>
                <a:gd name="T4" fmla="*/ 95 w 130"/>
                <a:gd name="T5" fmla="*/ 103 h 116"/>
                <a:gd name="T6" fmla="*/ 96 w 130"/>
                <a:gd name="T7" fmla="*/ 48 h 116"/>
                <a:gd name="T8" fmla="*/ 70 w 130"/>
                <a:gd name="T9" fmla="*/ 15 h 116"/>
                <a:gd name="T10" fmla="*/ 36 w 130"/>
                <a:gd name="T11" fmla="*/ 56 h 116"/>
                <a:gd name="T12" fmla="*/ 36 w 130"/>
                <a:gd name="T13" fmla="*/ 103 h 116"/>
                <a:gd name="T14" fmla="*/ 53 w 130"/>
                <a:gd name="T15" fmla="*/ 103 h 116"/>
                <a:gd name="T16" fmla="*/ 53 w 130"/>
                <a:gd name="T17" fmla="*/ 116 h 116"/>
                <a:gd name="T18" fmla="*/ 3 w 130"/>
                <a:gd name="T19" fmla="*/ 116 h 116"/>
                <a:gd name="T20" fmla="*/ 3 w 130"/>
                <a:gd name="T21" fmla="*/ 103 h 116"/>
                <a:gd name="T22" fmla="*/ 18 w 130"/>
                <a:gd name="T23" fmla="*/ 103 h 116"/>
                <a:gd name="T24" fmla="*/ 19 w 130"/>
                <a:gd name="T25" fmla="*/ 16 h 116"/>
                <a:gd name="T26" fmla="*/ 0 w 130"/>
                <a:gd name="T27" fmla="*/ 16 h 116"/>
                <a:gd name="T28" fmla="*/ 0 w 130"/>
                <a:gd name="T29" fmla="*/ 3 h 116"/>
                <a:gd name="T30" fmla="*/ 37 w 130"/>
                <a:gd name="T31" fmla="*/ 3 h 116"/>
                <a:gd name="T32" fmla="*/ 36 w 130"/>
                <a:gd name="T33" fmla="*/ 16 h 116"/>
                <a:gd name="T34" fmla="*/ 34 w 130"/>
                <a:gd name="T35" fmla="*/ 28 h 116"/>
                <a:gd name="T36" fmla="*/ 35 w 130"/>
                <a:gd name="T37" fmla="*/ 28 h 116"/>
                <a:gd name="T38" fmla="*/ 75 w 130"/>
                <a:gd name="T39" fmla="*/ 0 h 116"/>
                <a:gd name="T40" fmla="*/ 114 w 130"/>
                <a:gd name="T41" fmla="*/ 43 h 116"/>
                <a:gd name="T42" fmla="*/ 113 w 130"/>
                <a:gd name="T43" fmla="*/ 103 h 116"/>
                <a:gd name="T44" fmla="*/ 130 w 130"/>
                <a:gd name="T45" fmla="*/ 103 h 116"/>
                <a:gd name="T46" fmla="*/ 130 w 130"/>
                <a:gd name="T47" fmla="*/ 116 h 116"/>
                <a:gd name="T48" fmla="*/ 81 w 130"/>
                <a:gd name="T49" fmla="*/ 116 h 116"/>
                <a:gd name="T50" fmla="*/ 81 w 130"/>
                <a:gd name="T5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16">
                  <a:moveTo>
                    <a:pt x="81" y="103"/>
                  </a:moveTo>
                  <a:lnTo>
                    <a:pt x="81" y="103"/>
                  </a:lnTo>
                  <a:lnTo>
                    <a:pt x="95" y="103"/>
                  </a:lnTo>
                  <a:cubicBezTo>
                    <a:pt x="95" y="85"/>
                    <a:pt x="96" y="66"/>
                    <a:pt x="96" y="48"/>
                  </a:cubicBezTo>
                  <a:cubicBezTo>
                    <a:pt x="96" y="37"/>
                    <a:pt x="96" y="15"/>
                    <a:pt x="70" y="15"/>
                  </a:cubicBezTo>
                  <a:cubicBezTo>
                    <a:pt x="54" y="15"/>
                    <a:pt x="36" y="25"/>
                    <a:pt x="36" y="56"/>
                  </a:cubicBezTo>
                  <a:lnTo>
                    <a:pt x="36" y="103"/>
                  </a:lnTo>
                  <a:lnTo>
                    <a:pt x="53" y="103"/>
                  </a:lnTo>
                  <a:lnTo>
                    <a:pt x="53" y="116"/>
                  </a:lnTo>
                  <a:lnTo>
                    <a:pt x="3" y="116"/>
                  </a:lnTo>
                  <a:lnTo>
                    <a:pt x="3" y="103"/>
                  </a:lnTo>
                  <a:lnTo>
                    <a:pt x="18" y="103"/>
                  </a:lnTo>
                  <a:lnTo>
                    <a:pt x="19" y="16"/>
                  </a:lnTo>
                  <a:lnTo>
                    <a:pt x="0" y="16"/>
                  </a:lnTo>
                  <a:lnTo>
                    <a:pt x="0" y="3"/>
                  </a:lnTo>
                  <a:lnTo>
                    <a:pt x="37" y="3"/>
                  </a:lnTo>
                  <a:cubicBezTo>
                    <a:pt x="37" y="7"/>
                    <a:pt x="36" y="13"/>
                    <a:pt x="36" y="16"/>
                  </a:cubicBezTo>
                  <a:lnTo>
                    <a:pt x="34" y="28"/>
                  </a:lnTo>
                  <a:lnTo>
                    <a:pt x="35" y="28"/>
                  </a:lnTo>
                  <a:cubicBezTo>
                    <a:pt x="39" y="11"/>
                    <a:pt x="58" y="0"/>
                    <a:pt x="75" y="0"/>
                  </a:cubicBezTo>
                  <a:cubicBezTo>
                    <a:pt x="106" y="0"/>
                    <a:pt x="114" y="21"/>
                    <a:pt x="114" y="43"/>
                  </a:cubicBezTo>
                  <a:cubicBezTo>
                    <a:pt x="114" y="62"/>
                    <a:pt x="113" y="85"/>
                    <a:pt x="113" y="103"/>
                  </a:cubicBezTo>
                  <a:lnTo>
                    <a:pt x="130" y="103"/>
                  </a:lnTo>
                  <a:lnTo>
                    <a:pt x="130" y="116"/>
                  </a:lnTo>
                  <a:lnTo>
                    <a:pt x="81" y="116"/>
                  </a:lnTo>
                  <a:lnTo>
                    <a:pt x="81" y="10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37"/>
            <p:cNvSpPr>
              <a:spLocks/>
            </p:cNvSpPr>
            <p:nvPr userDrawn="1"/>
          </p:nvSpPr>
          <p:spPr bwMode="auto">
            <a:xfrm>
              <a:off x="2527" y="1967"/>
              <a:ext cx="49"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7 w 75"/>
                <a:gd name="T11" fmla="*/ 29 h 145"/>
                <a:gd name="T12" fmla="*/ 72 w 75"/>
                <a:gd name="T13" fmla="*/ 29 h 145"/>
                <a:gd name="T14" fmla="*/ 72 w 75"/>
                <a:gd name="T15" fmla="*/ 42 h 145"/>
                <a:gd name="T16" fmla="*/ 36 w 75"/>
                <a:gd name="T17" fmla="*/ 42 h 145"/>
                <a:gd name="T18" fmla="*/ 35 w 75"/>
                <a:gd name="T19" fmla="*/ 100 h 145"/>
                <a:gd name="T20" fmla="*/ 53 w 75"/>
                <a:gd name="T21" fmla="*/ 130 h 145"/>
                <a:gd name="T22" fmla="*/ 75 w 75"/>
                <a:gd name="T23" fmla="*/ 125 h 145"/>
                <a:gd name="T24" fmla="*/ 75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7" y="29"/>
                  </a:lnTo>
                  <a:lnTo>
                    <a:pt x="72" y="29"/>
                  </a:lnTo>
                  <a:lnTo>
                    <a:pt x="72" y="42"/>
                  </a:lnTo>
                  <a:lnTo>
                    <a:pt x="36" y="42"/>
                  </a:lnTo>
                  <a:cubicBezTo>
                    <a:pt x="36" y="61"/>
                    <a:pt x="35" y="81"/>
                    <a:pt x="35" y="100"/>
                  </a:cubicBezTo>
                  <a:cubicBezTo>
                    <a:pt x="35" y="116"/>
                    <a:pt x="35" y="130"/>
                    <a:pt x="53" y="130"/>
                  </a:cubicBezTo>
                  <a:cubicBezTo>
                    <a:pt x="62" y="130"/>
                    <a:pt x="71" y="127"/>
                    <a:pt x="75" y="125"/>
                  </a:cubicBezTo>
                  <a:lnTo>
                    <a:pt x="75" y="140"/>
                  </a:lnTo>
                  <a:cubicBezTo>
                    <a:pt x="69"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38"/>
            <p:cNvSpPr>
              <a:spLocks/>
            </p:cNvSpPr>
            <p:nvPr userDrawn="1"/>
          </p:nvSpPr>
          <p:spPr bwMode="auto">
            <a:xfrm>
              <a:off x="2584" y="2044"/>
              <a:ext cx="18" cy="18"/>
            </a:xfrm>
            <a:custGeom>
              <a:avLst/>
              <a:gdLst>
                <a:gd name="T0" fmla="*/ 14 w 27"/>
                <a:gd name="T1" fmla="*/ 0 h 27"/>
                <a:gd name="T2" fmla="*/ 14 w 27"/>
                <a:gd name="T3" fmla="*/ 0 h 27"/>
                <a:gd name="T4" fmla="*/ 27 w 27"/>
                <a:gd name="T5" fmla="*/ 13 h 27"/>
                <a:gd name="T6" fmla="*/ 14 w 27"/>
                <a:gd name="T7" fmla="*/ 27 h 27"/>
                <a:gd name="T8" fmla="*/ 0 w 27"/>
                <a:gd name="T9" fmla="*/ 13 h 27"/>
                <a:gd name="T10" fmla="*/ 14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39"/>
            <p:cNvSpPr>
              <a:spLocks noEditPoints="1"/>
            </p:cNvSpPr>
            <p:nvPr userDrawn="1"/>
          </p:nvSpPr>
          <p:spPr bwMode="auto">
            <a:xfrm>
              <a:off x="2646" y="1958"/>
              <a:ext cx="113" cy="127"/>
            </a:xfrm>
            <a:custGeom>
              <a:avLst/>
              <a:gdLst>
                <a:gd name="T0" fmla="*/ 21 w 174"/>
                <a:gd name="T1" fmla="*/ 80 h 196"/>
                <a:gd name="T2" fmla="*/ 21 w 174"/>
                <a:gd name="T3" fmla="*/ 80 h 196"/>
                <a:gd name="T4" fmla="*/ 73 w 174"/>
                <a:gd name="T5" fmla="*/ 145 h 196"/>
                <a:gd name="T6" fmla="*/ 126 w 174"/>
                <a:gd name="T7" fmla="*/ 80 h 196"/>
                <a:gd name="T8" fmla="*/ 73 w 174"/>
                <a:gd name="T9" fmla="*/ 15 h 196"/>
                <a:gd name="T10" fmla="*/ 21 w 174"/>
                <a:gd name="T11" fmla="*/ 80 h 196"/>
                <a:gd name="T12" fmla="*/ 173 w 174"/>
                <a:gd name="T13" fmla="*/ 194 h 196"/>
                <a:gd name="T14" fmla="*/ 173 w 174"/>
                <a:gd name="T15" fmla="*/ 194 h 196"/>
                <a:gd name="T16" fmla="*/ 160 w 174"/>
                <a:gd name="T17" fmla="*/ 196 h 196"/>
                <a:gd name="T18" fmla="*/ 91 w 174"/>
                <a:gd name="T19" fmla="*/ 171 h 196"/>
                <a:gd name="T20" fmla="*/ 67 w 174"/>
                <a:gd name="T21" fmla="*/ 160 h 196"/>
                <a:gd name="T22" fmla="*/ 0 w 174"/>
                <a:gd name="T23" fmla="*/ 83 h 196"/>
                <a:gd name="T24" fmla="*/ 73 w 174"/>
                <a:gd name="T25" fmla="*/ 0 h 196"/>
                <a:gd name="T26" fmla="*/ 146 w 174"/>
                <a:gd name="T27" fmla="*/ 78 h 196"/>
                <a:gd name="T28" fmla="*/ 97 w 174"/>
                <a:gd name="T29" fmla="*/ 157 h 196"/>
                <a:gd name="T30" fmla="*/ 97 w 174"/>
                <a:gd name="T31" fmla="*/ 157 h 196"/>
                <a:gd name="T32" fmla="*/ 131 w 174"/>
                <a:gd name="T33" fmla="*/ 172 h 196"/>
                <a:gd name="T34" fmla="*/ 163 w 174"/>
                <a:gd name="T35" fmla="*/ 181 h 196"/>
                <a:gd name="T36" fmla="*/ 174 w 174"/>
                <a:gd name="T37" fmla="*/ 180 h 196"/>
                <a:gd name="T38" fmla="*/ 173 w 174"/>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96">
                  <a:moveTo>
                    <a:pt x="21" y="80"/>
                  </a:moveTo>
                  <a:lnTo>
                    <a:pt x="21" y="80"/>
                  </a:lnTo>
                  <a:cubicBezTo>
                    <a:pt x="21" y="114"/>
                    <a:pt x="36" y="145"/>
                    <a:pt x="73" y="145"/>
                  </a:cubicBezTo>
                  <a:cubicBezTo>
                    <a:pt x="110" y="145"/>
                    <a:pt x="126" y="114"/>
                    <a:pt x="126" y="80"/>
                  </a:cubicBezTo>
                  <a:cubicBezTo>
                    <a:pt x="126" y="46"/>
                    <a:pt x="110" y="15"/>
                    <a:pt x="73" y="15"/>
                  </a:cubicBezTo>
                  <a:cubicBezTo>
                    <a:pt x="36" y="15"/>
                    <a:pt x="21" y="46"/>
                    <a:pt x="21" y="80"/>
                  </a:cubicBezTo>
                  <a:close/>
                  <a:moveTo>
                    <a:pt x="173" y="194"/>
                  </a:moveTo>
                  <a:lnTo>
                    <a:pt x="173" y="194"/>
                  </a:lnTo>
                  <a:cubicBezTo>
                    <a:pt x="171" y="195"/>
                    <a:pt x="167" y="196"/>
                    <a:pt x="160" y="196"/>
                  </a:cubicBezTo>
                  <a:cubicBezTo>
                    <a:pt x="145" y="196"/>
                    <a:pt x="136" y="191"/>
                    <a:pt x="91" y="171"/>
                  </a:cubicBezTo>
                  <a:cubicBezTo>
                    <a:pt x="83" y="167"/>
                    <a:pt x="69" y="160"/>
                    <a:pt x="67" y="160"/>
                  </a:cubicBezTo>
                  <a:cubicBezTo>
                    <a:pt x="39" y="160"/>
                    <a:pt x="0" y="137"/>
                    <a:pt x="0" y="83"/>
                  </a:cubicBezTo>
                  <a:cubicBezTo>
                    <a:pt x="0" y="35"/>
                    <a:pt x="26" y="0"/>
                    <a:pt x="73" y="0"/>
                  </a:cubicBezTo>
                  <a:cubicBezTo>
                    <a:pt x="122" y="0"/>
                    <a:pt x="146" y="35"/>
                    <a:pt x="146" y="78"/>
                  </a:cubicBezTo>
                  <a:cubicBezTo>
                    <a:pt x="146" y="114"/>
                    <a:pt x="131" y="147"/>
                    <a:pt x="97" y="157"/>
                  </a:cubicBezTo>
                  <a:lnTo>
                    <a:pt x="97" y="157"/>
                  </a:lnTo>
                  <a:cubicBezTo>
                    <a:pt x="102" y="158"/>
                    <a:pt x="109" y="161"/>
                    <a:pt x="131" y="172"/>
                  </a:cubicBezTo>
                  <a:cubicBezTo>
                    <a:pt x="139" y="176"/>
                    <a:pt x="151" y="181"/>
                    <a:pt x="163" y="181"/>
                  </a:cubicBezTo>
                  <a:cubicBezTo>
                    <a:pt x="167" y="181"/>
                    <a:pt x="170" y="181"/>
                    <a:pt x="174" y="180"/>
                  </a:cubicBezTo>
                  <a:lnTo>
                    <a:pt x="173"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40"/>
            <p:cNvSpPr>
              <a:spLocks/>
            </p:cNvSpPr>
            <p:nvPr userDrawn="1"/>
          </p:nvSpPr>
          <p:spPr bwMode="auto">
            <a:xfrm>
              <a:off x="2748"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4 w 128"/>
                <a:gd name="T11" fmla="*/ 49 h 116"/>
                <a:gd name="T12" fmla="*/ 94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4" y="65"/>
                    <a:pt x="94" y="49"/>
                  </a:cubicBezTo>
                  <a:lnTo>
                    <a:pt x="94" y="13"/>
                  </a:lnTo>
                  <a:lnTo>
                    <a:pt x="77" y="13"/>
                  </a:lnTo>
                  <a:lnTo>
                    <a:pt x="77" y="0"/>
                  </a:lnTo>
                  <a:lnTo>
                    <a:pt x="113" y="0"/>
                  </a:lnTo>
                  <a:lnTo>
                    <a:pt x="112" y="100"/>
                  </a:lnTo>
                  <a:lnTo>
                    <a:pt x="128" y="100"/>
                  </a:lnTo>
                  <a:lnTo>
                    <a:pt x="128" y="113"/>
                  </a:lnTo>
                  <a:lnTo>
                    <a:pt x="94" y="113"/>
                  </a:lnTo>
                  <a:cubicBezTo>
                    <a:pt x="94" y="109"/>
                    <a:pt x="94"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41"/>
            <p:cNvSpPr>
              <a:spLocks noEditPoints="1"/>
            </p:cNvSpPr>
            <p:nvPr userDrawn="1"/>
          </p:nvSpPr>
          <p:spPr bwMode="auto">
            <a:xfrm>
              <a:off x="2841" y="1984"/>
              <a:ext cx="68"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7" y="105"/>
                    <a:pt x="39" y="105"/>
                  </a:cubicBezTo>
                  <a:cubicBezTo>
                    <a:pt x="51"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39"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42"/>
            <p:cNvSpPr>
              <a:spLocks/>
            </p:cNvSpPr>
            <p:nvPr userDrawn="1"/>
          </p:nvSpPr>
          <p:spPr bwMode="auto">
            <a:xfrm>
              <a:off x="2913"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3"/>
            <p:cNvSpPr>
              <a:spLocks noEditPoints="1"/>
            </p:cNvSpPr>
            <p:nvPr userDrawn="1"/>
          </p:nvSpPr>
          <p:spPr bwMode="auto">
            <a:xfrm>
              <a:off x="2955" y="1948"/>
              <a:ext cx="36"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44"/>
            <p:cNvSpPr>
              <a:spLocks/>
            </p:cNvSpPr>
            <p:nvPr userDrawn="1"/>
          </p:nvSpPr>
          <p:spPr bwMode="auto">
            <a:xfrm>
              <a:off x="2996" y="1967"/>
              <a:ext cx="50" cy="95"/>
            </a:xfrm>
            <a:custGeom>
              <a:avLst/>
              <a:gdLst>
                <a:gd name="T0" fmla="*/ 0 w 76"/>
                <a:gd name="T1" fmla="*/ 29 h 145"/>
                <a:gd name="T2" fmla="*/ 0 w 76"/>
                <a:gd name="T3" fmla="*/ 29 h 145"/>
                <a:gd name="T4" fmla="*/ 19 w 76"/>
                <a:gd name="T5" fmla="*/ 29 h 145"/>
                <a:gd name="T6" fmla="*/ 20 w 76"/>
                <a:gd name="T7" fmla="*/ 1 h 145"/>
                <a:gd name="T8" fmla="*/ 38 w 76"/>
                <a:gd name="T9" fmla="*/ 0 h 145"/>
                <a:gd name="T10" fmla="*/ 37 w 76"/>
                <a:gd name="T11" fmla="*/ 29 h 145"/>
                <a:gd name="T12" fmla="*/ 73 w 76"/>
                <a:gd name="T13" fmla="*/ 29 h 145"/>
                <a:gd name="T14" fmla="*/ 73 w 76"/>
                <a:gd name="T15" fmla="*/ 42 h 145"/>
                <a:gd name="T16" fmla="*/ 37 w 76"/>
                <a:gd name="T17" fmla="*/ 42 h 145"/>
                <a:gd name="T18" fmla="*/ 36 w 76"/>
                <a:gd name="T19" fmla="*/ 100 h 145"/>
                <a:gd name="T20" fmla="*/ 53 w 76"/>
                <a:gd name="T21" fmla="*/ 130 h 145"/>
                <a:gd name="T22" fmla="*/ 76 w 76"/>
                <a:gd name="T23" fmla="*/ 125 h 145"/>
                <a:gd name="T24" fmla="*/ 75 w 76"/>
                <a:gd name="T25" fmla="*/ 140 h 145"/>
                <a:gd name="T26" fmla="*/ 49 w 76"/>
                <a:gd name="T27" fmla="*/ 145 h 145"/>
                <a:gd name="T28" fmla="*/ 18 w 76"/>
                <a:gd name="T29" fmla="*/ 108 h 145"/>
                <a:gd name="T30" fmla="*/ 19 w 76"/>
                <a:gd name="T31" fmla="*/ 42 h 145"/>
                <a:gd name="T32" fmla="*/ 0 w 76"/>
                <a:gd name="T33" fmla="*/ 42 h 145"/>
                <a:gd name="T34" fmla="*/ 0 w 76"/>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5">
                  <a:moveTo>
                    <a:pt x="0" y="29"/>
                  </a:moveTo>
                  <a:lnTo>
                    <a:pt x="0" y="29"/>
                  </a:lnTo>
                  <a:lnTo>
                    <a:pt x="19" y="29"/>
                  </a:lnTo>
                  <a:lnTo>
                    <a:pt x="20" y="1"/>
                  </a:lnTo>
                  <a:lnTo>
                    <a:pt x="38" y="0"/>
                  </a:lnTo>
                  <a:lnTo>
                    <a:pt x="37" y="29"/>
                  </a:lnTo>
                  <a:lnTo>
                    <a:pt x="73" y="29"/>
                  </a:lnTo>
                  <a:lnTo>
                    <a:pt x="73" y="42"/>
                  </a:lnTo>
                  <a:lnTo>
                    <a:pt x="37" y="42"/>
                  </a:lnTo>
                  <a:cubicBezTo>
                    <a:pt x="36" y="61"/>
                    <a:pt x="36" y="81"/>
                    <a:pt x="36" y="100"/>
                  </a:cubicBezTo>
                  <a:cubicBezTo>
                    <a:pt x="36" y="116"/>
                    <a:pt x="36" y="130"/>
                    <a:pt x="53" y="130"/>
                  </a:cubicBezTo>
                  <a:cubicBezTo>
                    <a:pt x="62" y="130"/>
                    <a:pt x="71" y="127"/>
                    <a:pt x="76" y="125"/>
                  </a:cubicBezTo>
                  <a:lnTo>
                    <a:pt x="75" y="140"/>
                  </a:lnTo>
                  <a:cubicBezTo>
                    <a:pt x="69" y="143"/>
                    <a:pt x="59" y="145"/>
                    <a:pt x="49" y="145"/>
                  </a:cubicBezTo>
                  <a:cubicBezTo>
                    <a:pt x="18" y="145"/>
                    <a:pt x="18" y="122"/>
                    <a:pt x="18" y="108"/>
                  </a:cubicBezTo>
                  <a:cubicBezTo>
                    <a:pt x="18" y="94"/>
                    <a:pt x="18" y="59"/>
                    <a:pt x="19"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5"/>
            <p:cNvSpPr>
              <a:spLocks/>
            </p:cNvSpPr>
            <p:nvPr userDrawn="1"/>
          </p:nvSpPr>
          <p:spPr bwMode="auto">
            <a:xfrm>
              <a:off x="3044" y="1986"/>
              <a:ext cx="80" cy="112"/>
            </a:xfrm>
            <a:custGeom>
              <a:avLst/>
              <a:gdLst>
                <a:gd name="T0" fmla="*/ 0 w 123"/>
                <a:gd name="T1" fmla="*/ 0 h 171"/>
                <a:gd name="T2" fmla="*/ 0 w 123"/>
                <a:gd name="T3" fmla="*/ 0 h 171"/>
                <a:gd name="T4" fmla="*/ 49 w 123"/>
                <a:gd name="T5" fmla="*/ 0 h 171"/>
                <a:gd name="T6" fmla="*/ 49 w 123"/>
                <a:gd name="T7" fmla="*/ 13 h 171"/>
                <a:gd name="T8" fmla="*/ 34 w 123"/>
                <a:gd name="T9" fmla="*/ 13 h 171"/>
                <a:gd name="T10" fmla="*/ 61 w 123"/>
                <a:gd name="T11" fmla="*/ 84 h 171"/>
                <a:gd name="T12" fmla="*/ 65 w 123"/>
                <a:gd name="T13" fmla="*/ 96 h 171"/>
                <a:gd name="T14" fmla="*/ 65 w 123"/>
                <a:gd name="T15" fmla="*/ 96 h 171"/>
                <a:gd name="T16" fmla="*/ 68 w 123"/>
                <a:gd name="T17" fmla="*/ 84 h 171"/>
                <a:gd name="T18" fmla="*/ 93 w 123"/>
                <a:gd name="T19" fmla="*/ 13 h 171"/>
                <a:gd name="T20" fmla="*/ 77 w 123"/>
                <a:gd name="T21" fmla="*/ 13 h 171"/>
                <a:gd name="T22" fmla="*/ 77 w 123"/>
                <a:gd name="T23" fmla="*/ 0 h 171"/>
                <a:gd name="T24" fmla="*/ 123 w 123"/>
                <a:gd name="T25" fmla="*/ 0 h 171"/>
                <a:gd name="T26" fmla="*/ 123 w 123"/>
                <a:gd name="T27" fmla="*/ 13 h 171"/>
                <a:gd name="T28" fmla="*/ 110 w 123"/>
                <a:gd name="T29" fmla="*/ 13 h 171"/>
                <a:gd name="T30" fmla="*/ 75 w 123"/>
                <a:gd name="T31" fmla="*/ 110 h 171"/>
                <a:gd name="T32" fmla="*/ 17 w 123"/>
                <a:gd name="T33" fmla="*/ 171 h 171"/>
                <a:gd name="T34" fmla="*/ 4 w 123"/>
                <a:gd name="T35" fmla="*/ 170 h 171"/>
                <a:gd name="T36" fmla="*/ 4 w 123"/>
                <a:gd name="T37" fmla="*/ 155 h 171"/>
                <a:gd name="T38" fmla="*/ 17 w 123"/>
                <a:gd name="T39" fmla="*/ 156 h 171"/>
                <a:gd name="T40" fmla="*/ 52 w 123"/>
                <a:gd name="T41" fmla="*/ 128 h 171"/>
                <a:gd name="T42" fmla="*/ 56 w 123"/>
                <a:gd name="T43" fmla="*/ 119 h 171"/>
                <a:gd name="T44" fmla="*/ 14 w 123"/>
                <a:gd name="T45" fmla="*/ 13 h 171"/>
                <a:gd name="T46" fmla="*/ 0 w 123"/>
                <a:gd name="T47" fmla="*/ 13 h 171"/>
                <a:gd name="T48" fmla="*/ 0 w 123"/>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71">
                  <a:moveTo>
                    <a:pt x="0" y="0"/>
                  </a:moveTo>
                  <a:lnTo>
                    <a:pt x="0" y="0"/>
                  </a:lnTo>
                  <a:lnTo>
                    <a:pt x="49" y="0"/>
                  </a:lnTo>
                  <a:lnTo>
                    <a:pt x="49" y="13"/>
                  </a:lnTo>
                  <a:lnTo>
                    <a:pt x="34" y="13"/>
                  </a:lnTo>
                  <a:lnTo>
                    <a:pt x="61" y="84"/>
                  </a:lnTo>
                  <a:cubicBezTo>
                    <a:pt x="63" y="88"/>
                    <a:pt x="64" y="94"/>
                    <a:pt x="65" y="96"/>
                  </a:cubicBezTo>
                  <a:lnTo>
                    <a:pt x="65" y="96"/>
                  </a:lnTo>
                  <a:cubicBezTo>
                    <a:pt x="65" y="94"/>
                    <a:pt x="67" y="88"/>
                    <a:pt x="68" y="84"/>
                  </a:cubicBezTo>
                  <a:lnTo>
                    <a:pt x="93" y="13"/>
                  </a:lnTo>
                  <a:lnTo>
                    <a:pt x="77" y="13"/>
                  </a:lnTo>
                  <a:lnTo>
                    <a:pt x="77" y="0"/>
                  </a:lnTo>
                  <a:lnTo>
                    <a:pt x="123" y="0"/>
                  </a:lnTo>
                  <a:lnTo>
                    <a:pt x="123" y="13"/>
                  </a:lnTo>
                  <a:lnTo>
                    <a:pt x="110" y="13"/>
                  </a:lnTo>
                  <a:lnTo>
                    <a:pt x="75" y="110"/>
                  </a:lnTo>
                  <a:cubicBezTo>
                    <a:pt x="59" y="154"/>
                    <a:pt x="46" y="171"/>
                    <a:pt x="17" y="171"/>
                  </a:cubicBezTo>
                  <a:cubicBezTo>
                    <a:pt x="12" y="171"/>
                    <a:pt x="7" y="171"/>
                    <a:pt x="4" y="170"/>
                  </a:cubicBezTo>
                  <a:lnTo>
                    <a:pt x="4" y="155"/>
                  </a:lnTo>
                  <a:cubicBezTo>
                    <a:pt x="7" y="155"/>
                    <a:pt x="12" y="156"/>
                    <a:pt x="17" y="156"/>
                  </a:cubicBezTo>
                  <a:cubicBezTo>
                    <a:pt x="30" y="156"/>
                    <a:pt x="43" y="149"/>
                    <a:pt x="52" y="128"/>
                  </a:cubicBezTo>
                  <a:lnTo>
                    <a:pt x="56" y="119"/>
                  </a:lnTo>
                  <a:lnTo>
                    <a:pt x="14"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46"/>
            <p:cNvSpPr>
              <a:spLocks/>
            </p:cNvSpPr>
            <p:nvPr userDrawn="1"/>
          </p:nvSpPr>
          <p:spPr bwMode="auto">
            <a:xfrm>
              <a:off x="3163" y="1958"/>
              <a:ext cx="84" cy="104"/>
            </a:xfrm>
            <a:custGeom>
              <a:avLst/>
              <a:gdLst>
                <a:gd name="T0" fmla="*/ 129 w 129"/>
                <a:gd name="T1" fmla="*/ 43 h 160"/>
                <a:gd name="T2" fmla="*/ 129 w 129"/>
                <a:gd name="T3" fmla="*/ 43 h 160"/>
                <a:gd name="T4" fmla="*/ 112 w 129"/>
                <a:gd name="T5" fmla="*/ 43 h 160"/>
                <a:gd name="T6" fmla="*/ 112 w 129"/>
                <a:gd name="T7" fmla="*/ 19 h 160"/>
                <a:gd name="T8" fmla="*/ 83 w 129"/>
                <a:gd name="T9" fmla="*/ 15 h 160"/>
                <a:gd name="T10" fmla="*/ 20 w 129"/>
                <a:gd name="T11" fmla="*/ 79 h 160"/>
                <a:gd name="T12" fmla="*/ 84 w 129"/>
                <a:gd name="T13" fmla="*/ 145 h 160"/>
                <a:gd name="T14" fmla="*/ 110 w 129"/>
                <a:gd name="T15" fmla="*/ 142 h 160"/>
                <a:gd name="T16" fmla="*/ 111 w 129"/>
                <a:gd name="T17" fmla="*/ 116 h 160"/>
                <a:gd name="T18" fmla="*/ 128 w 129"/>
                <a:gd name="T19" fmla="*/ 116 h 160"/>
                <a:gd name="T20" fmla="*/ 127 w 129"/>
                <a:gd name="T21" fmla="*/ 154 h 160"/>
                <a:gd name="T22" fmla="*/ 83 w 129"/>
                <a:gd name="T23" fmla="*/ 160 h 160"/>
                <a:gd name="T24" fmla="*/ 0 w 129"/>
                <a:gd name="T25" fmla="*/ 81 h 160"/>
                <a:gd name="T26" fmla="*/ 84 w 129"/>
                <a:gd name="T27" fmla="*/ 0 h 160"/>
                <a:gd name="T28" fmla="*/ 129 w 129"/>
                <a:gd name="T29" fmla="*/ 8 h 160"/>
                <a:gd name="T30" fmla="*/ 129 w 129"/>
                <a:gd name="T31"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60">
                  <a:moveTo>
                    <a:pt x="129" y="43"/>
                  </a:moveTo>
                  <a:lnTo>
                    <a:pt x="129" y="43"/>
                  </a:lnTo>
                  <a:lnTo>
                    <a:pt x="112" y="43"/>
                  </a:lnTo>
                  <a:lnTo>
                    <a:pt x="112" y="19"/>
                  </a:lnTo>
                  <a:cubicBezTo>
                    <a:pt x="107" y="18"/>
                    <a:pt x="96" y="15"/>
                    <a:pt x="83" y="15"/>
                  </a:cubicBezTo>
                  <a:cubicBezTo>
                    <a:pt x="46" y="15"/>
                    <a:pt x="20" y="37"/>
                    <a:pt x="20" y="79"/>
                  </a:cubicBezTo>
                  <a:cubicBezTo>
                    <a:pt x="20" y="121"/>
                    <a:pt x="42" y="145"/>
                    <a:pt x="84" y="145"/>
                  </a:cubicBezTo>
                  <a:cubicBezTo>
                    <a:pt x="93" y="145"/>
                    <a:pt x="102" y="144"/>
                    <a:pt x="110" y="142"/>
                  </a:cubicBezTo>
                  <a:lnTo>
                    <a:pt x="111" y="116"/>
                  </a:lnTo>
                  <a:lnTo>
                    <a:pt x="128" y="116"/>
                  </a:lnTo>
                  <a:lnTo>
                    <a:pt x="127" y="154"/>
                  </a:lnTo>
                  <a:cubicBezTo>
                    <a:pt x="118" y="158"/>
                    <a:pt x="97" y="160"/>
                    <a:pt x="83" y="160"/>
                  </a:cubicBezTo>
                  <a:cubicBezTo>
                    <a:pt x="32" y="160"/>
                    <a:pt x="0" y="135"/>
                    <a:pt x="0" y="81"/>
                  </a:cubicBezTo>
                  <a:cubicBezTo>
                    <a:pt x="0" y="38"/>
                    <a:pt x="26" y="0"/>
                    <a:pt x="84" y="0"/>
                  </a:cubicBezTo>
                  <a:cubicBezTo>
                    <a:pt x="101" y="0"/>
                    <a:pt x="119" y="4"/>
                    <a:pt x="129" y="8"/>
                  </a:cubicBezTo>
                  <a:lnTo>
                    <a:pt x="129" y="4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47"/>
            <p:cNvSpPr>
              <a:spLocks noEditPoints="1"/>
            </p:cNvSpPr>
            <p:nvPr userDrawn="1"/>
          </p:nvSpPr>
          <p:spPr bwMode="auto">
            <a:xfrm>
              <a:off x="3259" y="1984"/>
              <a:ext cx="68" cy="78"/>
            </a:xfrm>
            <a:custGeom>
              <a:avLst/>
              <a:gdLst>
                <a:gd name="T0" fmla="*/ 73 w 105"/>
                <a:gd name="T1" fmla="*/ 64 h 119"/>
                <a:gd name="T2" fmla="*/ 73 w 105"/>
                <a:gd name="T3" fmla="*/ 64 h 119"/>
                <a:gd name="T4" fmla="*/ 19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9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7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9" y="64"/>
                    <a:pt x="19" y="85"/>
                  </a:cubicBezTo>
                  <a:cubicBezTo>
                    <a:pt x="19"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9" y="82"/>
                    <a:pt x="89"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7"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8"/>
            <p:cNvSpPr>
              <a:spLocks/>
            </p:cNvSpPr>
            <p:nvPr userDrawn="1"/>
          </p:nvSpPr>
          <p:spPr bwMode="auto">
            <a:xfrm>
              <a:off x="3333" y="1985"/>
              <a:ext cx="56" cy="75"/>
            </a:xfrm>
            <a:custGeom>
              <a:avLst/>
              <a:gdLst>
                <a:gd name="T0" fmla="*/ 19 w 85"/>
                <a:gd name="T1" fmla="*/ 15 h 115"/>
                <a:gd name="T2" fmla="*/ 19 w 85"/>
                <a:gd name="T3" fmla="*/ 15 h 115"/>
                <a:gd name="T4" fmla="*/ 0 w 85"/>
                <a:gd name="T5" fmla="*/ 15 h 115"/>
                <a:gd name="T6" fmla="*/ 0 w 85"/>
                <a:gd name="T7" fmla="*/ 2 h 115"/>
                <a:gd name="T8" fmla="*/ 37 w 85"/>
                <a:gd name="T9" fmla="*/ 2 h 115"/>
                <a:gd name="T10" fmla="*/ 37 w 85"/>
                <a:gd name="T11" fmla="*/ 8 h 115"/>
                <a:gd name="T12" fmla="*/ 35 w 85"/>
                <a:gd name="T13" fmla="*/ 37 h 115"/>
                <a:gd name="T14" fmla="*/ 35 w 85"/>
                <a:gd name="T15" fmla="*/ 37 h 115"/>
                <a:gd name="T16" fmla="*/ 35 w 85"/>
                <a:gd name="T17" fmla="*/ 37 h 115"/>
                <a:gd name="T18" fmla="*/ 74 w 85"/>
                <a:gd name="T19" fmla="*/ 0 h 115"/>
                <a:gd name="T20" fmla="*/ 85 w 85"/>
                <a:gd name="T21" fmla="*/ 1 h 115"/>
                <a:gd name="T22" fmla="*/ 84 w 85"/>
                <a:gd name="T23" fmla="*/ 18 h 115"/>
                <a:gd name="T24" fmla="*/ 71 w 85"/>
                <a:gd name="T25" fmla="*/ 16 h 115"/>
                <a:gd name="T26" fmla="*/ 37 w 85"/>
                <a:gd name="T27" fmla="*/ 59 h 115"/>
                <a:gd name="T28" fmla="*/ 36 w 85"/>
                <a:gd name="T29" fmla="*/ 102 h 115"/>
                <a:gd name="T30" fmla="*/ 55 w 85"/>
                <a:gd name="T31" fmla="*/ 102 h 115"/>
                <a:gd name="T32" fmla="*/ 55 w 85"/>
                <a:gd name="T33" fmla="*/ 115 h 115"/>
                <a:gd name="T34" fmla="*/ 2 w 85"/>
                <a:gd name="T35" fmla="*/ 115 h 115"/>
                <a:gd name="T36" fmla="*/ 2 w 85"/>
                <a:gd name="T37" fmla="*/ 102 h 115"/>
                <a:gd name="T38" fmla="*/ 18 w 85"/>
                <a:gd name="T39" fmla="*/ 102 h 115"/>
                <a:gd name="T40" fmla="*/ 19 w 85"/>
                <a:gd name="T41"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5">
                  <a:moveTo>
                    <a:pt x="19" y="15"/>
                  </a:moveTo>
                  <a:lnTo>
                    <a:pt x="19" y="15"/>
                  </a:lnTo>
                  <a:lnTo>
                    <a:pt x="0" y="15"/>
                  </a:lnTo>
                  <a:lnTo>
                    <a:pt x="0" y="2"/>
                  </a:lnTo>
                  <a:lnTo>
                    <a:pt x="37" y="2"/>
                  </a:lnTo>
                  <a:lnTo>
                    <a:pt x="37" y="8"/>
                  </a:lnTo>
                  <a:cubicBezTo>
                    <a:pt x="37" y="14"/>
                    <a:pt x="36" y="28"/>
                    <a:pt x="35" y="37"/>
                  </a:cubicBezTo>
                  <a:lnTo>
                    <a:pt x="35" y="37"/>
                  </a:lnTo>
                  <a:lnTo>
                    <a:pt x="35" y="37"/>
                  </a:lnTo>
                  <a:cubicBezTo>
                    <a:pt x="40" y="20"/>
                    <a:pt x="46" y="0"/>
                    <a:pt x="74" y="0"/>
                  </a:cubicBezTo>
                  <a:cubicBezTo>
                    <a:pt x="75" y="0"/>
                    <a:pt x="85" y="0"/>
                    <a:pt x="85" y="1"/>
                  </a:cubicBezTo>
                  <a:lnTo>
                    <a:pt x="84" y="18"/>
                  </a:lnTo>
                  <a:cubicBezTo>
                    <a:pt x="81" y="17"/>
                    <a:pt x="76" y="16"/>
                    <a:pt x="71" y="16"/>
                  </a:cubicBezTo>
                  <a:cubicBezTo>
                    <a:pt x="48" y="16"/>
                    <a:pt x="38" y="39"/>
                    <a:pt x="37" y="59"/>
                  </a:cubicBezTo>
                  <a:lnTo>
                    <a:pt x="36" y="102"/>
                  </a:lnTo>
                  <a:lnTo>
                    <a:pt x="55" y="102"/>
                  </a:lnTo>
                  <a:lnTo>
                    <a:pt x="55" y="115"/>
                  </a:lnTo>
                  <a:lnTo>
                    <a:pt x="2" y="115"/>
                  </a:lnTo>
                  <a:lnTo>
                    <a:pt x="2" y="102"/>
                  </a:lnTo>
                  <a:lnTo>
                    <a:pt x="18" y="102"/>
                  </a:lnTo>
                  <a:lnTo>
                    <a:pt x="19" y="1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49"/>
            <p:cNvSpPr>
              <a:spLocks noEditPoints="1"/>
            </p:cNvSpPr>
            <p:nvPr userDrawn="1"/>
          </p:nvSpPr>
          <p:spPr bwMode="auto">
            <a:xfrm>
              <a:off x="3390" y="1984"/>
              <a:ext cx="66"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2 w 102"/>
                <a:gd name="T15" fmla="*/ 104 h 119"/>
                <a:gd name="T16" fmla="*/ 96 w 102"/>
                <a:gd name="T17" fmla="*/ 96 h 119"/>
                <a:gd name="T18" fmla="*/ 95 w 102"/>
                <a:gd name="T19" fmla="*/ 111 h 119"/>
                <a:gd name="T20" fmla="*/ 58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3" y="14"/>
                    <a:pt x="20" y="28"/>
                    <a:pt x="19" y="47"/>
                  </a:cubicBezTo>
                  <a:lnTo>
                    <a:pt x="83" y="47"/>
                  </a:lnTo>
                  <a:close/>
                  <a:moveTo>
                    <a:pt x="19" y="61"/>
                  </a:moveTo>
                  <a:lnTo>
                    <a:pt x="19" y="61"/>
                  </a:lnTo>
                  <a:cubicBezTo>
                    <a:pt x="19" y="84"/>
                    <a:pt x="30" y="104"/>
                    <a:pt x="62" y="104"/>
                  </a:cubicBezTo>
                  <a:cubicBezTo>
                    <a:pt x="74" y="104"/>
                    <a:pt x="87" y="100"/>
                    <a:pt x="96" y="96"/>
                  </a:cubicBezTo>
                  <a:lnTo>
                    <a:pt x="95" y="111"/>
                  </a:lnTo>
                  <a:cubicBezTo>
                    <a:pt x="87" y="115"/>
                    <a:pt x="70" y="119"/>
                    <a:pt x="58" y="119"/>
                  </a:cubicBezTo>
                  <a:cubicBezTo>
                    <a:pt x="22" y="119"/>
                    <a:pt x="0" y="99"/>
                    <a:pt x="0" y="60"/>
                  </a:cubicBezTo>
                  <a:cubicBezTo>
                    <a:pt x="0" y="26"/>
                    <a:pt x="18"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0"/>
            <p:cNvSpPr>
              <a:spLocks/>
            </p:cNvSpPr>
            <p:nvPr userDrawn="1"/>
          </p:nvSpPr>
          <p:spPr bwMode="auto">
            <a:xfrm>
              <a:off x="3466" y="2044"/>
              <a:ext cx="19" cy="18"/>
            </a:xfrm>
            <a:custGeom>
              <a:avLst/>
              <a:gdLst>
                <a:gd name="T0" fmla="*/ 14 w 28"/>
                <a:gd name="T1" fmla="*/ 0 h 27"/>
                <a:gd name="T2" fmla="*/ 14 w 28"/>
                <a:gd name="T3" fmla="*/ 0 h 27"/>
                <a:gd name="T4" fmla="*/ 28 w 28"/>
                <a:gd name="T5" fmla="*/ 13 h 27"/>
                <a:gd name="T6" fmla="*/ 14 w 28"/>
                <a:gd name="T7" fmla="*/ 27 h 27"/>
                <a:gd name="T8" fmla="*/ 0 w 28"/>
                <a:gd name="T9" fmla="*/ 13 h 27"/>
                <a:gd name="T10" fmla="*/ 14 w 28"/>
                <a:gd name="T11" fmla="*/ 0 h 27"/>
              </a:gdLst>
              <a:ahLst/>
              <a:cxnLst>
                <a:cxn ang="0">
                  <a:pos x="T0" y="T1"/>
                </a:cxn>
                <a:cxn ang="0">
                  <a:pos x="T2" y="T3"/>
                </a:cxn>
                <a:cxn ang="0">
                  <a:pos x="T4" y="T5"/>
                </a:cxn>
                <a:cxn ang="0">
                  <a:pos x="T6" y="T7"/>
                </a:cxn>
                <a:cxn ang="0">
                  <a:pos x="T8" y="T9"/>
                </a:cxn>
                <a:cxn ang="0">
                  <a:pos x="T10" y="T11"/>
                </a:cxn>
              </a:cxnLst>
              <a:rect l="0" t="0" r="r" b="b"/>
              <a:pathLst>
                <a:path w="28" h="27">
                  <a:moveTo>
                    <a:pt x="14" y="0"/>
                  </a:moveTo>
                  <a:lnTo>
                    <a:pt x="14" y="0"/>
                  </a:lnTo>
                  <a:cubicBezTo>
                    <a:pt x="22" y="0"/>
                    <a:pt x="28" y="6"/>
                    <a:pt x="28" y="13"/>
                  </a:cubicBezTo>
                  <a:cubicBezTo>
                    <a:pt x="28" y="21"/>
                    <a:pt x="22" y="27"/>
                    <a:pt x="14" y="27"/>
                  </a:cubicBezTo>
                  <a:cubicBezTo>
                    <a:pt x="7" y="27"/>
                    <a:pt x="0" y="21"/>
                    <a:pt x="0" y="13"/>
                  </a:cubicBezTo>
                  <a:cubicBezTo>
                    <a:pt x="0" y="6"/>
                    <a:pt x="7"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37202239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 2 Colum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752109"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79210607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 2/3 Colum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241965" y="1371600"/>
            <a:ext cx="5443800"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2383651" cy="2743200"/>
          </a:xfrm>
          <a:prstGeom prst="rect">
            <a:avLst/>
          </a:prstGeom>
        </p:spPr>
        <p:txBody>
          <a:bodyPr anchor="t" anchorCtr="0"/>
          <a:lstStyle>
            <a:lvl1pPr>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 2/3 Column (white)">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241965" y="1371600"/>
            <a:ext cx="5443800"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2383651" cy="2743200"/>
          </a:xfrm>
          <a:prstGeom prst="rect">
            <a:avLst/>
          </a:prstGeom>
        </p:spPr>
        <p:txBody>
          <a:bodyPr anchor="t" anchorCtr="0"/>
          <a:lstStyle>
            <a:lvl1pPr>
              <a:defRPr sz="1400"/>
            </a:lvl1pPr>
            <a:lvl2pPr>
              <a:defRPr sz="1400"/>
            </a:lvl2pPr>
            <a:lvl3pPr>
              <a:defRPr sz="1200"/>
            </a:lvl3pPr>
            <a:lvl4pPr>
              <a:defRPr sz="12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 2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a:ln/>
        </p:spPr>
        <p:txBody>
          <a:bodyPr/>
          <a:lstStyle>
            <a:lvl1pPr>
              <a:defRPr/>
            </a:lvl1pPr>
          </a:lstStyle>
          <a:p>
            <a:pPr>
              <a:defRPr/>
            </a:pPr>
            <a:r>
              <a:rPr lang="en-US" dirty="0"/>
              <a:t>© 2018 LEAN HUMAN CAPITAL BY HEALTHCARESOURCE. ALL RIGHTS RESERVED</a:t>
            </a:r>
          </a:p>
        </p:txBody>
      </p:sp>
      <p:sp>
        <p:nvSpPr>
          <p:cNvPr id="6" name="Slide Number Placeholder 5"/>
          <p:cNvSpPr>
            <a:spLocks noGrp="1"/>
          </p:cNvSpPr>
          <p:nvPr>
            <p:ph type="sldNum" sz="quarter" idx="19"/>
          </p:nvPr>
        </p:nvSpPr>
        <p:spPr>
          <a:ln/>
        </p:spPr>
        <p:txBody>
          <a:bodyPr/>
          <a:lstStyle>
            <a:lvl1pPr>
              <a:defRPr/>
            </a:lvl1pPr>
          </a:lstStyle>
          <a:p>
            <a:pPr>
              <a:defRPr/>
            </a:pPr>
            <a:fld id="{BDF27801-C405-BC4B-BF2D-4271B0FC0819}" type="slidenum">
              <a:rPr lang="en-US" smtClean="0"/>
              <a:pPr>
                <a:defRPr/>
              </a:pPr>
              <a:t>‹#›</a:t>
            </a:fld>
            <a:endParaRPr lang="en-US" dirty="0"/>
          </a:p>
        </p:txBody>
      </p:sp>
      <p:sp>
        <p:nvSpPr>
          <p:cNvPr id="7" name="Content Placeholder 3"/>
          <p:cNvSpPr>
            <a:spLocks noGrp="1"/>
          </p:cNvSpPr>
          <p:nvPr>
            <p:ph sz="half" idx="2"/>
          </p:nvPr>
        </p:nvSpPr>
        <p:spPr>
          <a:xfrm>
            <a:off x="4752109"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7"/>
          </p:nvPr>
        </p:nvSpPr>
        <p:spPr>
          <a:xfrm>
            <a:off x="455465"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43319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footer ONLY">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8"/>
          <p:cNvSpPr>
            <a:spLocks noGrp="1"/>
          </p:cNvSpPr>
          <p:nvPr>
            <p:ph type="sldNum" sz="quarter" idx="10"/>
          </p:nvPr>
        </p:nvSpPr>
        <p:spPr/>
        <p:txBody>
          <a:bodyPr/>
          <a:lstStyle>
            <a:lvl1pPr>
              <a:defRPr/>
            </a:lvl1pPr>
          </a:lstStyle>
          <a:p>
            <a:pPr>
              <a:defRPr/>
            </a:pPr>
            <a:fld id="{4FAF15E4-98A6-5B4F-AEC6-FFAE733E7AB0}" type="slidenum">
              <a:rPr lang="en-US" smtClean="0"/>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414482539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footer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4" name="Slide Number Placeholder 5"/>
          <p:cNvSpPr>
            <a:spLocks noGrp="1"/>
          </p:cNvSpPr>
          <p:nvPr>
            <p:ph type="sldNum" sz="quarter" idx="11"/>
          </p:nvPr>
        </p:nvSpPr>
        <p:spPr>
          <a:ln/>
        </p:spPr>
        <p:txBody>
          <a:bodyPr/>
          <a:lstStyle>
            <a:lvl1pPr>
              <a:defRPr/>
            </a:lvl1pPr>
          </a:lstStyle>
          <a:p>
            <a:pPr>
              <a:defRPr/>
            </a:pPr>
            <a:fld id="{0783D531-13C3-3840-BBB7-BC0596EED4E6}" type="slidenum">
              <a:rPr lang="en-US" smtClean="0"/>
              <a:pPr>
                <a:defRPr/>
              </a:pPr>
              <a:t>‹#›</a:t>
            </a:fld>
            <a:endParaRPr lang="en-US" dirty="0"/>
          </a:p>
        </p:txBody>
      </p:sp>
    </p:spTree>
    <p:extLst>
      <p:ext uri="{BB962C8B-B14F-4D97-AF65-F5344CB8AC3E}">
        <p14:creationId xmlns:p14="http://schemas.microsoft.com/office/powerpoint/2010/main" val="64495522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4" name="Slide Number Placeholder 5"/>
          <p:cNvSpPr>
            <a:spLocks noGrp="1"/>
          </p:cNvSpPr>
          <p:nvPr>
            <p:ph type="sldNum" sz="quarter" idx="11"/>
          </p:nvPr>
        </p:nvSpPr>
        <p:spPr>
          <a:ln/>
        </p:spPr>
        <p:txBody>
          <a:bodyPr/>
          <a:lstStyle>
            <a:lvl1pPr>
              <a:defRPr/>
            </a:lvl1pPr>
          </a:lstStyle>
          <a:p>
            <a:pPr>
              <a:defRPr/>
            </a:pPr>
            <a:fld id="{B70BA325-78E9-4B46-ACBF-EC0ACDDE8674}" type="slidenum">
              <a:rPr lang="en-US" smtClean="0"/>
              <a:pPr>
                <a:defRPr/>
              </a:pPr>
              <a:t>‹#›</a:t>
            </a:fld>
            <a:endParaRPr lang="en-US" dirty="0"/>
          </a:p>
        </p:txBody>
      </p:sp>
    </p:spTree>
    <p:extLst>
      <p:ext uri="{BB962C8B-B14F-4D97-AF65-F5344CB8AC3E}">
        <p14:creationId xmlns:p14="http://schemas.microsoft.com/office/powerpoint/2010/main" val="42907002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Footer only">
    <p:bg>
      <p:bgPr>
        <a:solidFill>
          <a:schemeClr val="tx2">
            <a:alpha val="10000"/>
          </a:schemeClr>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42363" y="4756150"/>
            <a:ext cx="277812" cy="273050"/>
          </a:xfrm>
        </p:spPr>
        <p:txBody>
          <a:bodyPr/>
          <a:lstStyle>
            <a:lvl1pPr>
              <a:defRPr/>
            </a:lvl1pPr>
          </a:lstStyle>
          <a:p>
            <a:pPr>
              <a:defRPr/>
            </a:pPr>
            <a:fld id="{4FAF15E4-98A6-5B4F-AEC6-FFAE733E7AB0}" type="slidenum">
              <a:rPr lang="en-US" smtClean="0"/>
              <a:pPr>
                <a:defRPr/>
              </a:pPr>
              <a:t>‹#›</a:t>
            </a:fld>
            <a:endParaRPr lang="en-US" dirty="0"/>
          </a:p>
        </p:txBody>
      </p:sp>
      <p:sp>
        <p:nvSpPr>
          <p:cNvPr id="3" name="Footer Placeholder 3"/>
          <p:cNvSpPr>
            <a:spLocks noGrp="1"/>
          </p:cNvSpPr>
          <p:nvPr>
            <p:ph type="ftr" sz="quarter" idx="11"/>
          </p:nvPr>
        </p:nvSpPr>
        <p:spPr>
          <a:xfrm>
            <a:off x="457200" y="4813300"/>
            <a:ext cx="8229600" cy="158750"/>
          </a:xfrm>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98943138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Footer only (white)">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42363" y="4756150"/>
            <a:ext cx="277812" cy="273050"/>
          </a:xfrm>
        </p:spPr>
        <p:txBody>
          <a:bodyPr/>
          <a:lstStyle>
            <a:lvl1pPr>
              <a:defRPr/>
            </a:lvl1pPr>
          </a:lstStyle>
          <a:p>
            <a:pPr>
              <a:defRPr/>
            </a:pPr>
            <a:fld id="{4FAF15E4-98A6-5B4F-AEC6-FFAE733E7AB0}" type="slidenum">
              <a:rPr lang="en-US" smtClean="0"/>
              <a:pPr>
                <a:defRPr/>
              </a:pPr>
              <a:t>‹#›</a:t>
            </a:fld>
            <a:endParaRPr lang="en-US" dirty="0"/>
          </a:p>
        </p:txBody>
      </p:sp>
      <p:sp>
        <p:nvSpPr>
          <p:cNvPr id="3" name="Footer Placeholder 3"/>
          <p:cNvSpPr>
            <a:spLocks noGrp="1"/>
          </p:cNvSpPr>
          <p:nvPr>
            <p:ph type="ftr" sz="quarter" idx="11"/>
          </p:nvPr>
        </p:nvSpPr>
        <p:spPr>
          <a:xfrm>
            <a:off x="457200" y="4813300"/>
            <a:ext cx="8229600" cy="158750"/>
          </a:xfrm>
        </p:spPr>
        <p:txBody>
          <a:bodyPr/>
          <a:lstStyle>
            <a:lvl1pPr>
              <a:defRPr/>
            </a:lvl1pPr>
          </a:lstStyle>
          <a:p>
            <a:pPr>
              <a:defRPr/>
            </a:pPr>
            <a:r>
              <a:rPr lang="en-US" dirty="0"/>
              <a:t>© 2018 LEAN HUMAN CAPITAL BY HEALTHCARESOURCE. ALL RIGHTS RESERVED</a:t>
            </a:r>
          </a:p>
        </p:txBody>
      </p:sp>
    </p:spTree>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vider Blue">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6094639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65" name="Rectangle 64"/>
          <p:cNvSpPr/>
          <p:nvPr userDrawn="1"/>
        </p:nvSpPr>
        <p:spPr>
          <a:xfrm>
            <a:off x="0" y="4620552"/>
            <a:ext cx="9144000" cy="611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4"/>
          <p:cNvGrpSpPr>
            <a:grpSpLocks noChangeAspect="1"/>
          </p:cNvGrpSpPr>
          <p:nvPr userDrawn="1"/>
        </p:nvGrpSpPr>
        <p:grpSpPr bwMode="auto">
          <a:xfrm>
            <a:off x="457200" y="3820440"/>
            <a:ext cx="3749324" cy="732298"/>
            <a:chOff x="1659" y="1431"/>
            <a:chExt cx="3415" cy="667"/>
          </a:xfrm>
        </p:grpSpPr>
        <p:sp>
          <p:nvSpPr>
            <p:cNvPr id="106" name="Freeform 5"/>
            <p:cNvSpPr>
              <a:spLocks/>
            </p:cNvSpPr>
            <p:nvPr userDrawn="1"/>
          </p:nvSpPr>
          <p:spPr bwMode="auto">
            <a:xfrm>
              <a:off x="1661" y="1604"/>
              <a:ext cx="197" cy="252"/>
            </a:xfrm>
            <a:custGeom>
              <a:avLst/>
              <a:gdLst>
                <a:gd name="T0" fmla="*/ 267 w 304"/>
                <a:gd name="T1" fmla="*/ 0 h 387"/>
                <a:gd name="T2" fmla="*/ 267 w 304"/>
                <a:gd name="T3" fmla="*/ 0 h 387"/>
                <a:gd name="T4" fmla="*/ 267 w 304"/>
                <a:gd name="T5" fmla="*/ 168 h 387"/>
                <a:gd name="T6" fmla="*/ 37 w 304"/>
                <a:gd name="T7" fmla="*/ 168 h 387"/>
                <a:gd name="T8" fmla="*/ 37 w 304"/>
                <a:gd name="T9" fmla="*/ 0 h 387"/>
                <a:gd name="T10" fmla="*/ 0 w 304"/>
                <a:gd name="T11" fmla="*/ 0 h 387"/>
                <a:gd name="T12" fmla="*/ 0 w 304"/>
                <a:gd name="T13" fmla="*/ 387 h 387"/>
                <a:gd name="T14" fmla="*/ 37 w 304"/>
                <a:gd name="T15" fmla="*/ 387 h 387"/>
                <a:gd name="T16" fmla="*/ 37 w 304"/>
                <a:gd name="T17" fmla="*/ 200 h 387"/>
                <a:gd name="T18" fmla="*/ 267 w 304"/>
                <a:gd name="T19" fmla="*/ 200 h 387"/>
                <a:gd name="T20" fmla="*/ 267 w 304"/>
                <a:gd name="T21" fmla="*/ 387 h 387"/>
                <a:gd name="T22" fmla="*/ 304 w 304"/>
                <a:gd name="T23" fmla="*/ 387 h 387"/>
                <a:gd name="T24" fmla="*/ 304 w 304"/>
                <a:gd name="T25" fmla="*/ 0 h 387"/>
                <a:gd name="T26" fmla="*/ 267 w 304"/>
                <a:gd name="T2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87">
                  <a:moveTo>
                    <a:pt x="267" y="0"/>
                  </a:moveTo>
                  <a:lnTo>
                    <a:pt x="267" y="0"/>
                  </a:lnTo>
                  <a:lnTo>
                    <a:pt x="267" y="168"/>
                  </a:lnTo>
                  <a:lnTo>
                    <a:pt x="37" y="168"/>
                  </a:lnTo>
                  <a:lnTo>
                    <a:pt x="37" y="0"/>
                  </a:lnTo>
                  <a:lnTo>
                    <a:pt x="0" y="0"/>
                  </a:lnTo>
                  <a:lnTo>
                    <a:pt x="0" y="387"/>
                  </a:lnTo>
                  <a:lnTo>
                    <a:pt x="37" y="387"/>
                  </a:lnTo>
                  <a:lnTo>
                    <a:pt x="37" y="200"/>
                  </a:lnTo>
                  <a:lnTo>
                    <a:pt x="267" y="200"/>
                  </a:lnTo>
                  <a:lnTo>
                    <a:pt x="267" y="387"/>
                  </a:lnTo>
                  <a:lnTo>
                    <a:pt x="304" y="387"/>
                  </a:lnTo>
                  <a:lnTo>
                    <a:pt x="304" y="0"/>
                  </a:lnTo>
                  <a:lnTo>
                    <a:pt x="267"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6"/>
            <p:cNvSpPr>
              <a:spLocks noEditPoints="1"/>
            </p:cNvSpPr>
            <p:nvPr userDrawn="1"/>
          </p:nvSpPr>
          <p:spPr bwMode="auto">
            <a:xfrm>
              <a:off x="1887"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3" y="77"/>
                    <a:pt x="181" y="28"/>
                    <a:pt x="126" y="28"/>
                  </a:cubicBezTo>
                  <a:cubicBezTo>
                    <a:pt x="70" y="28"/>
                    <a:pt x="39" y="77"/>
                    <a:pt x="34" y="128"/>
                  </a:cubicBezTo>
                  <a:lnTo>
                    <a:pt x="215" y="128"/>
                  </a:lnTo>
                  <a:close/>
                  <a:moveTo>
                    <a:pt x="34" y="157"/>
                  </a:moveTo>
                  <a:lnTo>
                    <a:pt x="34" y="157"/>
                  </a:lnTo>
                  <a:cubicBezTo>
                    <a:pt x="34" y="207"/>
                    <a:pt x="60" y="267"/>
                    <a:pt x="126" y="267"/>
                  </a:cubicBezTo>
                  <a:cubicBezTo>
                    <a:pt x="176" y="267"/>
                    <a:pt x="203" y="238"/>
                    <a:pt x="214" y="195"/>
                  </a:cubicBezTo>
                  <a:lnTo>
                    <a:pt x="248" y="195"/>
                  </a:lnTo>
                  <a:cubicBezTo>
                    <a:pt x="233" y="259"/>
                    <a:pt x="196"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7"/>
            <p:cNvSpPr>
              <a:spLocks noEditPoints="1"/>
            </p:cNvSpPr>
            <p:nvPr userDrawn="1"/>
          </p:nvSpPr>
          <p:spPr bwMode="auto">
            <a:xfrm>
              <a:off x="2060" y="1669"/>
              <a:ext cx="168" cy="193"/>
            </a:xfrm>
            <a:custGeom>
              <a:avLst/>
              <a:gdLst>
                <a:gd name="T0" fmla="*/ 194 w 259"/>
                <a:gd name="T1" fmla="*/ 135 h 296"/>
                <a:gd name="T2" fmla="*/ 194 w 259"/>
                <a:gd name="T3" fmla="*/ 135 h 296"/>
                <a:gd name="T4" fmla="*/ 193 w 259"/>
                <a:gd name="T5" fmla="*/ 135 h 296"/>
                <a:gd name="T6" fmla="*/ 165 w 259"/>
                <a:gd name="T7" fmla="*/ 147 h 296"/>
                <a:gd name="T8" fmla="*/ 35 w 259"/>
                <a:gd name="T9" fmla="*/ 212 h 296"/>
                <a:gd name="T10" fmla="*/ 97 w 259"/>
                <a:gd name="T11" fmla="*/ 267 h 296"/>
                <a:gd name="T12" fmla="*/ 194 w 259"/>
                <a:gd name="T13" fmla="*/ 179 h 296"/>
                <a:gd name="T14" fmla="*/ 194 w 259"/>
                <a:gd name="T15" fmla="*/ 135 h 296"/>
                <a:gd name="T16" fmla="*/ 12 w 259"/>
                <a:gd name="T17" fmla="*/ 93 h 296"/>
                <a:gd name="T18" fmla="*/ 12 w 259"/>
                <a:gd name="T19" fmla="*/ 93 h 296"/>
                <a:gd name="T20" fmla="*/ 126 w 259"/>
                <a:gd name="T21" fmla="*/ 0 h 296"/>
                <a:gd name="T22" fmla="*/ 229 w 259"/>
                <a:gd name="T23" fmla="*/ 90 h 296"/>
                <a:gd name="T24" fmla="*/ 229 w 259"/>
                <a:gd name="T25" fmla="*/ 238 h 296"/>
                <a:gd name="T26" fmla="*/ 249 w 259"/>
                <a:gd name="T27" fmla="*/ 259 h 296"/>
                <a:gd name="T28" fmla="*/ 259 w 259"/>
                <a:gd name="T29" fmla="*/ 257 h 296"/>
                <a:gd name="T30" fmla="*/ 259 w 259"/>
                <a:gd name="T31" fmla="*/ 285 h 296"/>
                <a:gd name="T32" fmla="*/ 237 w 259"/>
                <a:gd name="T33" fmla="*/ 287 h 296"/>
                <a:gd name="T34" fmla="*/ 197 w 259"/>
                <a:gd name="T35" fmla="*/ 239 h 296"/>
                <a:gd name="T36" fmla="*/ 196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9" y="143"/>
                    <a:pt x="174" y="145"/>
                    <a:pt x="165" y="147"/>
                  </a:cubicBezTo>
                  <a:cubicBezTo>
                    <a:pt x="107" y="157"/>
                    <a:pt x="35" y="157"/>
                    <a:pt x="35" y="212"/>
                  </a:cubicBezTo>
                  <a:cubicBezTo>
                    <a:pt x="35" y="246"/>
                    <a:pt x="65" y="267"/>
                    <a:pt x="97" y="267"/>
                  </a:cubicBezTo>
                  <a:cubicBezTo>
                    <a:pt x="149" y="267"/>
                    <a:pt x="195" y="234"/>
                    <a:pt x="194" y="179"/>
                  </a:cubicBezTo>
                  <a:lnTo>
                    <a:pt x="194" y="135"/>
                  </a:lnTo>
                  <a:close/>
                  <a:moveTo>
                    <a:pt x="12" y="93"/>
                  </a:moveTo>
                  <a:lnTo>
                    <a:pt x="12" y="93"/>
                  </a:lnTo>
                  <a:cubicBezTo>
                    <a:pt x="16" y="28"/>
                    <a:pt x="62" y="0"/>
                    <a:pt x="126" y="0"/>
                  </a:cubicBezTo>
                  <a:cubicBezTo>
                    <a:pt x="175" y="0"/>
                    <a:pt x="229" y="15"/>
                    <a:pt x="229" y="90"/>
                  </a:cubicBezTo>
                  <a:lnTo>
                    <a:pt x="229" y="238"/>
                  </a:lnTo>
                  <a:cubicBezTo>
                    <a:pt x="229" y="251"/>
                    <a:pt x="235" y="259"/>
                    <a:pt x="249" y="259"/>
                  </a:cubicBezTo>
                  <a:cubicBezTo>
                    <a:pt x="252" y="259"/>
                    <a:pt x="257" y="258"/>
                    <a:pt x="259" y="257"/>
                  </a:cubicBezTo>
                  <a:lnTo>
                    <a:pt x="259" y="285"/>
                  </a:lnTo>
                  <a:cubicBezTo>
                    <a:pt x="252" y="287"/>
                    <a:pt x="246" y="287"/>
                    <a:pt x="237" y="287"/>
                  </a:cubicBezTo>
                  <a:cubicBezTo>
                    <a:pt x="203" y="287"/>
                    <a:pt x="197" y="268"/>
                    <a:pt x="197" y="239"/>
                  </a:cubicBezTo>
                  <a:lnTo>
                    <a:pt x="196" y="239"/>
                  </a:lnTo>
                  <a:cubicBezTo>
                    <a:pt x="172" y="275"/>
                    <a:pt x="148" y="296"/>
                    <a:pt x="94" y="296"/>
                  </a:cubicBezTo>
                  <a:cubicBezTo>
                    <a:pt x="43" y="296"/>
                    <a:pt x="0" y="270"/>
                    <a:pt x="0" y="214"/>
                  </a:cubicBezTo>
                  <a:cubicBezTo>
                    <a:pt x="0" y="135"/>
                    <a:pt x="77" y="132"/>
                    <a:pt x="150" y="124"/>
                  </a:cubicBezTo>
                  <a:cubicBezTo>
                    <a:pt x="179" y="121"/>
                    <a:pt x="194" y="117"/>
                    <a:pt x="194" y="86"/>
                  </a:cubicBezTo>
                  <a:cubicBezTo>
                    <a:pt x="194" y="40"/>
                    <a:pt x="161" y="28"/>
                    <a:pt x="121" y="28"/>
                  </a:cubicBezTo>
                  <a:cubicBezTo>
                    <a:pt x="79" y="28"/>
                    <a:pt x="48"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
            <p:cNvSpPr>
              <a:spLocks/>
            </p:cNvSpPr>
            <p:nvPr userDrawn="1"/>
          </p:nvSpPr>
          <p:spPr bwMode="auto">
            <a:xfrm>
              <a:off x="2244" y="1604"/>
              <a:ext cx="22" cy="252"/>
            </a:xfrm>
            <a:custGeom>
              <a:avLst/>
              <a:gdLst>
                <a:gd name="T0" fmla="*/ 0 w 34"/>
                <a:gd name="T1" fmla="*/ 0 h 387"/>
                <a:gd name="T2" fmla="*/ 0 w 34"/>
                <a:gd name="T3" fmla="*/ 0 h 387"/>
                <a:gd name="T4" fmla="*/ 34 w 34"/>
                <a:gd name="T5" fmla="*/ 0 h 387"/>
                <a:gd name="T6" fmla="*/ 34 w 34"/>
                <a:gd name="T7" fmla="*/ 387 h 387"/>
                <a:gd name="T8" fmla="*/ 0 w 34"/>
                <a:gd name="T9" fmla="*/ 387 h 387"/>
                <a:gd name="T10" fmla="*/ 0 w 34"/>
                <a:gd name="T11" fmla="*/ 0 h 387"/>
              </a:gdLst>
              <a:ahLst/>
              <a:cxnLst>
                <a:cxn ang="0">
                  <a:pos x="T0" y="T1"/>
                </a:cxn>
                <a:cxn ang="0">
                  <a:pos x="T2" y="T3"/>
                </a:cxn>
                <a:cxn ang="0">
                  <a:pos x="T4" y="T5"/>
                </a:cxn>
                <a:cxn ang="0">
                  <a:pos x="T6" y="T7"/>
                </a:cxn>
                <a:cxn ang="0">
                  <a:pos x="T8" y="T9"/>
                </a:cxn>
                <a:cxn ang="0">
                  <a:pos x="T10" y="T11"/>
                </a:cxn>
              </a:cxnLst>
              <a:rect l="0" t="0" r="r" b="b"/>
              <a:pathLst>
                <a:path w="34" h="387">
                  <a:moveTo>
                    <a:pt x="0" y="0"/>
                  </a:moveTo>
                  <a:lnTo>
                    <a:pt x="0" y="0"/>
                  </a:lnTo>
                  <a:lnTo>
                    <a:pt x="34" y="0"/>
                  </a:ln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9"/>
            <p:cNvSpPr>
              <a:spLocks/>
            </p:cNvSpPr>
            <p:nvPr userDrawn="1"/>
          </p:nvSpPr>
          <p:spPr bwMode="auto">
            <a:xfrm>
              <a:off x="2281" y="1619"/>
              <a:ext cx="91" cy="240"/>
            </a:xfrm>
            <a:custGeom>
              <a:avLst/>
              <a:gdLst>
                <a:gd name="T0" fmla="*/ 83 w 140"/>
                <a:gd name="T1" fmla="*/ 84 h 367"/>
                <a:gd name="T2" fmla="*/ 83 w 140"/>
                <a:gd name="T3" fmla="*/ 84 h 367"/>
                <a:gd name="T4" fmla="*/ 140 w 140"/>
                <a:gd name="T5" fmla="*/ 84 h 367"/>
                <a:gd name="T6" fmla="*/ 140 w 140"/>
                <a:gd name="T7" fmla="*/ 112 h 367"/>
                <a:gd name="T8" fmla="*/ 83 w 140"/>
                <a:gd name="T9" fmla="*/ 112 h 367"/>
                <a:gd name="T10" fmla="*/ 83 w 140"/>
                <a:gd name="T11" fmla="*/ 301 h 367"/>
                <a:gd name="T12" fmla="*/ 111 w 140"/>
                <a:gd name="T13" fmla="*/ 338 h 367"/>
                <a:gd name="T14" fmla="*/ 140 w 140"/>
                <a:gd name="T15" fmla="*/ 336 h 367"/>
                <a:gd name="T16" fmla="*/ 140 w 140"/>
                <a:gd name="T17" fmla="*/ 366 h 367"/>
                <a:gd name="T18" fmla="*/ 110 w 140"/>
                <a:gd name="T19" fmla="*/ 367 h 367"/>
                <a:gd name="T20" fmla="*/ 49 w 140"/>
                <a:gd name="T21" fmla="*/ 304 h 367"/>
                <a:gd name="T22" fmla="*/ 49 w 140"/>
                <a:gd name="T23" fmla="*/ 112 h 367"/>
                <a:gd name="T24" fmla="*/ 0 w 140"/>
                <a:gd name="T25" fmla="*/ 112 h 367"/>
                <a:gd name="T26" fmla="*/ 0 w 140"/>
                <a:gd name="T27" fmla="*/ 84 h 367"/>
                <a:gd name="T28" fmla="*/ 49 w 140"/>
                <a:gd name="T29" fmla="*/ 84 h 367"/>
                <a:gd name="T30" fmla="*/ 49 w 140"/>
                <a:gd name="T31" fmla="*/ 0 h 367"/>
                <a:gd name="T32" fmla="*/ 83 w 140"/>
                <a:gd name="T33" fmla="*/ 0 h 367"/>
                <a:gd name="T34" fmla="*/ 83 w 140"/>
                <a:gd name="T35" fmla="*/ 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67">
                  <a:moveTo>
                    <a:pt x="83" y="84"/>
                  </a:moveTo>
                  <a:lnTo>
                    <a:pt x="83" y="84"/>
                  </a:lnTo>
                  <a:lnTo>
                    <a:pt x="140" y="84"/>
                  </a:lnTo>
                  <a:lnTo>
                    <a:pt x="140" y="112"/>
                  </a:lnTo>
                  <a:lnTo>
                    <a:pt x="83" y="112"/>
                  </a:lnTo>
                  <a:lnTo>
                    <a:pt x="83" y="301"/>
                  </a:lnTo>
                  <a:cubicBezTo>
                    <a:pt x="83" y="323"/>
                    <a:pt x="86" y="336"/>
                    <a:pt x="111" y="338"/>
                  </a:cubicBezTo>
                  <a:cubicBezTo>
                    <a:pt x="121" y="338"/>
                    <a:pt x="130" y="337"/>
                    <a:pt x="140" y="336"/>
                  </a:cubicBezTo>
                  <a:lnTo>
                    <a:pt x="140" y="366"/>
                  </a:lnTo>
                  <a:cubicBezTo>
                    <a:pt x="130" y="366"/>
                    <a:pt x="120" y="367"/>
                    <a:pt x="110" y="367"/>
                  </a:cubicBezTo>
                  <a:cubicBezTo>
                    <a:pt x="64" y="367"/>
                    <a:pt x="48" y="351"/>
                    <a:pt x="49" y="304"/>
                  </a:cubicBezTo>
                  <a:lnTo>
                    <a:pt x="49" y="112"/>
                  </a:lnTo>
                  <a:lnTo>
                    <a:pt x="0" y="112"/>
                  </a:lnTo>
                  <a:lnTo>
                    <a:pt x="0" y="84"/>
                  </a:lnTo>
                  <a:lnTo>
                    <a:pt x="49" y="84"/>
                  </a:lnTo>
                  <a:lnTo>
                    <a:pt x="49" y="0"/>
                  </a:lnTo>
                  <a:lnTo>
                    <a:pt x="83" y="0"/>
                  </a:lnTo>
                  <a:lnTo>
                    <a:pt x="83" y="8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
            <p:cNvSpPr>
              <a:spLocks/>
            </p:cNvSpPr>
            <p:nvPr userDrawn="1"/>
          </p:nvSpPr>
          <p:spPr bwMode="auto">
            <a:xfrm>
              <a:off x="2395" y="1604"/>
              <a:ext cx="147" cy="252"/>
            </a:xfrm>
            <a:custGeom>
              <a:avLst/>
              <a:gdLst>
                <a:gd name="T0" fmla="*/ 0 w 227"/>
                <a:gd name="T1" fmla="*/ 0 h 387"/>
                <a:gd name="T2" fmla="*/ 0 w 227"/>
                <a:gd name="T3" fmla="*/ 0 h 387"/>
                <a:gd name="T4" fmla="*/ 34 w 227"/>
                <a:gd name="T5" fmla="*/ 0 h 387"/>
                <a:gd name="T6" fmla="*/ 34 w 227"/>
                <a:gd name="T7" fmla="*/ 156 h 387"/>
                <a:gd name="T8" fmla="*/ 36 w 227"/>
                <a:gd name="T9" fmla="*/ 156 h 387"/>
                <a:gd name="T10" fmla="*/ 125 w 227"/>
                <a:gd name="T11" fmla="*/ 100 h 387"/>
                <a:gd name="T12" fmla="*/ 227 w 227"/>
                <a:gd name="T13" fmla="*/ 208 h 387"/>
                <a:gd name="T14" fmla="*/ 227 w 227"/>
                <a:gd name="T15" fmla="*/ 387 h 387"/>
                <a:gd name="T16" fmla="*/ 193 w 227"/>
                <a:gd name="T17" fmla="*/ 387 h 387"/>
                <a:gd name="T18" fmla="*/ 193 w 227"/>
                <a:gd name="T19" fmla="*/ 213 h 387"/>
                <a:gd name="T20" fmla="*/ 122 w 227"/>
                <a:gd name="T21" fmla="*/ 128 h 387"/>
                <a:gd name="T22" fmla="*/ 34 w 227"/>
                <a:gd name="T23" fmla="*/ 224 h 387"/>
                <a:gd name="T24" fmla="*/ 34 w 227"/>
                <a:gd name="T25" fmla="*/ 387 h 387"/>
                <a:gd name="T26" fmla="*/ 0 w 227"/>
                <a:gd name="T27" fmla="*/ 387 h 387"/>
                <a:gd name="T28" fmla="*/ 0 w 227"/>
                <a:gd name="T2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387">
                  <a:moveTo>
                    <a:pt x="0" y="0"/>
                  </a:moveTo>
                  <a:lnTo>
                    <a:pt x="0" y="0"/>
                  </a:lnTo>
                  <a:lnTo>
                    <a:pt x="34" y="0"/>
                  </a:lnTo>
                  <a:lnTo>
                    <a:pt x="34" y="156"/>
                  </a:lnTo>
                  <a:lnTo>
                    <a:pt x="36" y="156"/>
                  </a:lnTo>
                  <a:cubicBezTo>
                    <a:pt x="48" y="122"/>
                    <a:pt x="85" y="100"/>
                    <a:pt x="125" y="100"/>
                  </a:cubicBezTo>
                  <a:cubicBezTo>
                    <a:pt x="204" y="100"/>
                    <a:pt x="227" y="141"/>
                    <a:pt x="227" y="208"/>
                  </a:cubicBezTo>
                  <a:lnTo>
                    <a:pt x="227" y="387"/>
                  </a:lnTo>
                  <a:lnTo>
                    <a:pt x="193" y="387"/>
                  </a:lnTo>
                  <a:lnTo>
                    <a:pt x="193" y="213"/>
                  </a:lnTo>
                  <a:cubicBezTo>
                    <a:pt x="193" y="165"/>
                    <a:pt x="178" y="128"/>
                    <a:pt x="122" y="128"/>
                  </a:cubicBezTo>
                  <a:cubicBezTo>
                    <a:pt x="68" y="128"/>
                    <a:pt x="36" y="170"/>
                    <a:pt x="34" y="224"/>
                  </a:cubicBez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1"/>
            <p:cNvSpPr>
              <a:spLocks/>
            </p:cNvSpPr>
            <p:nvPr userDrawn="1"/>
          </p:nvSpPr>
          <p:spPr bwMode="auto">
            <a:xfrm>
              <a:off x="2566" y="1669"/>
              <a:ext cx="161" cy="193"/>
            </a:xfrm>
            <a:custGeom>
              <a:avLst/>
              <a:gdLst>
                <a:gd name="T0" fmla="*/ 212 w 248"/>
                <a:gd name="T1" fmla="*/ 96 h 296"/>
                <a:gd name="T2" fmla="*/ 212 w 248"/>
                <a:gd name="T3" fmla="*/ 96 h 296"/>
                <a:gd name="T4" fmla="*/ 132 w 248"/>
                <a:gd name="T5" fmla="*/ 28 h 296"/>
                <a:gd name="T6" fmla="*/ 34 w 248"/>
                <a:gd name="T7" fmla="*/ 148 h 296"/>
                <a:gd name="T8" fmla="*/ 132 w 248"/>
                <a:gd name="T9" fmla="*/ 267 h 296"/>
                <a:gd name="T10" fmla="*/ 214 w 248"/>
                <a:gd name="T11" fmla="*/ 187 h 296"/>
                <a:gd name="T12" fmla="*/ 248 w 248"/>
                <a:gd name="T13" fmla="*/ 187 h 296"/>
                <a:gd name="T14" fmla="*/ 132 w 248"/>
                <a:gd name="T15" fmla="*/ 296 h 296"/>
                <a:gd name="T16" fmla="*/ 0 w 248"/>
                <a:gd name="T17" fmla="*/ 148 h 296"/>
                <a:gd name="T18" fmla="*/ 132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2" y="54"/>
                    <a:pt x="177" y="28"/>
                    <a:pt x="132" y="28"/>
                  </a:cubicBezTo>
                  <a:cubicBezTo>
                    <a:pt x="67" y="28"/>
                    <a:pt x="34" y="88"/>
                    <a:pt x="34" y="148"/>
                  </a:cubicBezTo>
                  <a:cubicBezTo>
                    <a:pt x="34" y="207"/>
                    <a:pt x="67" y="267"/>
                    <a:pt x="132" y="267"/>
                  </a:cubicBezTo>
                  <a:cubicBezTo>
                    <a:pt x="175" y="267"/>
                    <a:pt x="209" y="234"/>
                    <a:pt x="214" y="187"/>
                  </a:cubicBezTo>
                  <a:lnTo>
                    <a:pt x="248" y="187"/>
                  </a:lnTo>
                  <a:cubicBezTo>
                    <a:pt x="239" y="254"/>
                    <a:pt x="195" y="296"/>
                    <a:pt x="132" y="296"/>
                  </a:cubicBezTo>
                  <a:cubicBezTo>
                    <a:pt x="47" y="296"/>
                    <a:pt x="0" y="228"/>
                    <a:pt x="0" y="148"/>
                  </a:cubicBezTo>
                  <a:cubicBezTo>
                    <a:pt x="0" y="67"/>
                    <a:pt x="47" y="0"/>
                    <a:pt x="132"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2"/>
            <p:cNvSpPr>
              <a:spLocks noEditPoints="1"/>
            </p:cNvSpPr>
            <p:nvPr userDrawn="1"/>
          </p:nvSpPr>
          <p:spPr bwMode="auto">
            <a:xfrm>
              <a:off x="2739" y="1669"/>
              <a:ext cx="168" cy="193"/>
            </a:xfrm>
            <a:custGeom>
              <a:avLst/>
              <a:gdLst>
                <a:gd name="T0" fmla="*/ 194 w 259"/>
                <a:gd name="T1" fmla="*/ 135 h 296"/>
                <a:gd name="T2" fmla="*/ 194 w 259"/>
                <a:gd name="T3" fmla="*/ 135 h 296"/>
                <a:gd name="T4" fmla="*/ 193 w 259"/>
                <a:gd name="T5" fmla="*/ 135 h 296"/>
                <a:gd name="T6" fmla="*/ 164 w 259"/>
                <a:gd name="T7" fmla="*/ 147 h 296"/>
                <a:gd name="T8" fmla="*/ 34 w 259"/>
                <a:gd name="T9" fmla="*/ 212 h 296"/>
                <a:gd name="T10" fmla="*/ 96 w 259"/>
                <a:gd name="T11" fmla="*/ 267 h 296"/>
                <a:gd name="T12" fmla="*/ 194 w 259"/>
                <a:gd name="T13" fmla="*/ 179 h 296"/>
                <a:gd name="T14" fmla="*/ 194 w 259"/>
                <a:gd name="T15" fmla="*/ 135 h 296"/>
                <a:gd name="T16" fmla="*/ 12 w 259"/>
                <a:gd name="T17" fmla="*/ 93 h 296"/>
                <a:gd name="T18" fmla="*/ 12 w 259"/>
                <a:gd name="T19" fmla="*/ 93 h 296"/>
                <a:gd name="T20" fmla="*/ 125 w 259"/>
                <a:gd name="T21" fmla="*/ 0 h 296"/>
                <a:gd name="T22" fmla="*/ 228 w 259"/>
                <a:gd name="T23" fmla="*/ 90 h 296"/>
                <a:gd name="T24" fmla="*/ 228 w 259"/>
                <a:gd name="T25" fmla="*/ 238 h 296"/>
                <a:gd name="T26" fmla="*/ 248 w 259"/>
                <a:gd name="T27" fmla="*/ 259 h 296"/>
                <a:gd name="T28" fmla="*/ 259 w 259"/>
                <a:gd name="T29" fmla="*/ 257 h 296"/>
                <a:gd name="T30" fmla="*/ 259 w 259"/>
                <a:gd name="T31" fmla="*/ 285 h 296"/>
                <a:gd name="T32" fmla="*/ 237 w 259"/>
                <a:gd name="T33" fmla="*/ 287 h 296"/>
                <a:gd name="T34" fmla="*/ 197 w 259"/>
                <a:gd name="T35" fmla="*/ 239 h 296"/>
                <a:gd name="T36" fmla="*/ 195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8" y="143"/>
                    <a:pt x="173" y="145"/>
                    <a:pt x="164" y="147"/>
                  </a:cubicBezTo>
                  <a:cubicBezTo>
                    <a:pt x="106" y="157"/>
                    <a:pt x="34" y="157"/>
                    <a:pt x="34" y="212"/>
                  </a:cubicBezTo>
                  <a:cubicBezTo>
                    <a:pt x="34" y="246"/>
                    <a:pt x="64" y="267"/>
                    <a:pt x="96" y="267"/>
                  </a:cubicBezTo>
                  <a:cubicBezTo>
                    <a:pt x="148" y="267"/>
                    <a:pt x="194" y="234"/>
                    <a:pt x="194" y="179"/>
                  </a:cubicBezTo>
                  <a:lnTo>
                    <a:pt x="194" y="135"/>
                  </a:lnTo>
                  <a:close/>
                  <a:moveTo>
                    <a:pt x="12" y="93"/>
                  </a:moveTo>
                  <a:lnTo>
                    <a:pt x="12" y="93"/>
                  </a:lnTo>
                  <a:cubicBezTo>
                    <a:pt x="15" y="28"/>
                    <a:pt x="61" y="0"/>
                    <a:pt x="125" y="0"/>
                  </a:cubicBezTo>
                  <a:cubicBezTo>
                    <a:pt x="174" y="0"/>
                    <a:pt x="228" y="15"/>
                    <a:pt x="228" y="90"/>
                  </a:cubicBezTo>
                  <a:lnTo>
                    <a:pt x="228" y="238"/>
                  </a:lnTo>
                  <a:cubicBezTo>
                    <a:pt x="228" y="251"/>
                    <a:pt x="235" y="259"/>
                    <a:pt x="248" y="259"/>
                  </a:cubicBezTo>
                  <a:cubicBezTo>
                    <a:pt x="252" y="259"/>
                    <a:pt x="256" y="258"/>
                    <a:pt x="259" y="257"/>
                  </a:cubicBezTo>
                  <a:lnTo>
                    <a:pt x="259" y="285"/>
                  </a:lnTo>
                  <a:cubicBezTo>
                    <a:pt x="251" y="287"/>
                    <a:pt x="246" y="287"/>
                    <a:pt x="237" y="287"/>
                  </a:cubicBezTo>
                  <a:cubicBezTo>
                    <a:pt x="202" y="287"/>
                    <a:pt x="197" y="268"/>
                    <a:pt x="197" y="239"/>
                  </a:cubicBezTo>
                  <a:lnTo>
                    <a:pt x="195" y="239"/>
                  </a:lnTo>
                  <a:cubicBezTo>
                    <a:pt x="172" y="275"/>
                    <a:pt x="147" y="296"/>
                    <a:pt x="94" y="296"/>
                  </a:cubicBezTo>
                  <a:cubicBezTo>
                    <a:pt x="42" y="296"/>
                    <a:pt x="0" y="270"/>
                    <a:pt x="0" y="214"/>
                  </a:cubicBezTo>
                  <a:cubicBezTo>
                    <a:pt x="0" y="135"/>
                    <a:pt x="76" y="132"/>
                    <a:pt x="150" y="124"/>
                  </a:cubicBezTo>
                  <a:cubicBezTo>
                    <a:pt x="178" y="121"/>
                    <a:pt x="194" y="117"/>
                    <a:pt x="194" y="86"/>
                  </a:cubicBezTo>
                  <a:cubicBezTo>
                    <a:pt x="194" y="40"/>
                    <a:pt x="161" y="28"/>
                    <a:pt x="121" y="28"/>
                  </a:cubicBezTo>
                  <a:cubicBezTo>
                    <a:pt x="78" y="28"/>
                    <a:pt x="47"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3"/>
            <p:cNvSpPr>
              <a:spLocks/>
            </p:cNvSpPr>
            <p:nvPr userDrawn="1"/>
          </p:nvSpPr>
          <p:spPr bwMode="auto">
            <a:xfrm>
              <a:off x="2923" y="1670"/>
              <a:ext cx="90" cy="186"/>
            </a:xfrm>
            <a:custGeom>
              <a:avLst/>
              <a:gdLst>
                <a:gd name="T0" fmla="*/ 0 w 138"/>
                <a:gd name="T1" fmla="*/ 6 h 285"/>
                <a:gd name="T2" fmla="*/ 0 w 138"/>
                <a:gd name="T3" fmla="*/ 6 h 285"/>
                <a:gd name="T4" fmla="*/ 31 w 138"/>
                <a:gd name="T5" fmla="*/ 6 h 285"/>
                <a:gd name="T6" fmla="*/ 31 w 138"/>
                <a:gd name="T7" fmla="*/ 71 h 285"/>
                <a:gd name="T8" fmla="*/ 32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1" y="6"/>
                  </a:lnTo>
                  <a:lnTo>
                    <a:pt x="31" y="71"/>
                  </a:lnTo>
                  <a:lnTo>
                    <a:pt x="32"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4"/>
            <p:cNvSpPr>
              <a:spLocks noEditPoints="1"/>
            </p:cNvSpPr>
            <p:nvPr userDrawn="1"/>
          </p:nvSpPr>
          <p:spPr bwMode="auto">
            <a:xfrm>
              <a:off x="3009" y="1669"/>
              <a:ext cx="164"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5"/>
            <p:cNvSpPr>
              <a:spLocks/>
            </p:cNvSpPr>
            <p:nvPr userDrawn="1"/>
          </p:nvSpPr>
          <p:spPr bwMode="auto">
            <a:xfrm>
              <a:off x="3181" y="1598"/>
              <a:ext cx="199" cy="264"/>
            </a:xfrm>
            <a:custGeom>
              <a:avLst/>
              <a:gdLst>
                <a:gd name="T0" fmla="*/ 41 w 306"/>
                <a:gd name="T1" fmla="*/ 268 h 404"/>
                <a:gd name="T2" fmla="*/ 41 w 306"/>
                <a:gd name="T3" fmla="*/ 268 h 404"/>
                <a:gd name="T4" fmla="*/ 167 w 306"/>
                <a:gd name="T5" fmla="*/ 372 h 404"/>
                <a:gd name="T6" fmla="*/ 270 w 306"/>
                <a:gd name="T7" fmla="*/ 294 h 404"/>
                <a:gd name="T8" fmla="*/ 190 w 306"/>
                <a:gd name="T9" fmla="*/ 224 h 404"/>
                <a:gd name="T10" fmla="*/ 104 w 306"/>
                <a:gd name="T11" fmla="*/ 203 h 404"/>
                <a:gd name="T12" fmla="*/ 16 w 306"/>
                <a:gd name="T13" fmla="*/ 109 h 404"/>
                <a:gd name="T14" fmla="*/ 150 w 306"/>
                <a:gd name="T15" fmla="*/ 0 h 404"/>
                <a:gd name="T16" fmla="*/ 293 w 306"/>
                <a:gd name="T17" fmla="*/ 121 h 404"/>
                <a:gd name="T18" fmla="*/ 256 w 306"/>
                <a:gd name="T19" fmla="*/ 121 h 404"/>
                <a:gd name="T20" fmla="*/ 150 w 306"/>
                <a:gd name="T21" fmla="*/ 32 h 404"/>
                <a:gd name="T22" fmla="*/ 53 w 306"/>
                <a:gd name="T23" fmla="*/ 109 h 404"/>
                <a:gd name="T24" fmla="*/ 112 w 306"/>
                <a:gd name="T25" fmla="*/ 168 h 404"/>
                <a:gd name="T26" fmla="*/ 206 w 306"/>
                <a:gd name="T27" fmla="*/ 191 h 404"/>
                <a:gd name="T28" fmla="*/ 306 w 306"/>
                <a:gd name="T29" fmla="*/ 293 h 404"/>
                <a:gd name="T30" fmla="*/ 158 w 306"/>
                <a:gd name="T31" fmla="*/ 404 h 404"/>
                <a:gd name="T32" fmla="*/ 4 w 306"/>
                <a:gd name="T33" fmla="*/ 268 h 404"/>
                <a:gd name="T34" fmla="*/ 41 w 306"/>
                <a:gd name="T35" fmla="*/ 2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404">
                  <a:moveTo>
                    <a:pt x="41" y="268"/>
                  </a:moveTo>
                  <a:lnTo>
                    <a:pt x="41" y="268"/>
                  </a:lnTo>
                  <a:cubicBezTo>
                    <a:pt x="39" y="348"/>
                    <a:pt x="97" y="372"/>
                    <a:pt x="167" y="372"/>
                  </a:cubicBezTo>
                  <a:cubicBezTo>
                    <a:pt x="208" y="372"/>
                    <a:pt x="270" y="350"/>
                    <a:pt x="270" y="294"/>
                  </a:cubicBezTo>
                  <a:cubicBezTo>
                    <a:pt x="270" y="250"/>
                    <a:pt x="226" y="232"/>
                    <a:pt x="190" y="224"/>
                  </a:cubicBezTo>
                  <a:lnTo>
                    <a:pt x="104" y="203"/>
                  </a:lnTo>
                  <a:cubicBezTo>
                    <a:pt x="58" y="191"/>
                    <a:pt x="16" y="169"/>
                    <a:pt x="16" y="109"/>
                  </a:cubicBezTo>
                  <a:cubicBezTo>
                    <a:pt x="16" y="71"/>
                    <a:pt x="41" y="0"/>
                    <a:pt x="150" y="0"/>
                  </a:cubicBezTo>
                  <a:cubicBezTo>
                    <a:pt x="226" y="0"/>
                    <a:pt x="293" y="42"/>
                    <a:pt x="293" y="121"/>
                  </a:cubicBezTo>
                  <a:lnTo>
                    <a:pt x="256" y="121"/>
                  </a:lnTo>
                  <a:cubicBezTo>
                    <a:pt x="254" y="62"/>
                    <a:pt x="205" y="32"/>
                    <a:pt x="150" y="32"/>
                  </a:cubicBezTo>
                  <a:cubicBezTo>
                    <a:pt x="100" y="32"/>
                    <a:pt x="53" y="51"/>
                    <a:pt x="53" y="109"/>
                  </a:cubicBezTo>
                  <a:cubicBezTo>
                    <a:pt x="53" y="145"/>
                    <a:pt x="80" y="160"/>
                    <a:pt x="112" y="168"/>
                  </a:cubicBezTo>
                  <a:lnTo>
                    <a:pt x="206" y="191"/>
                  </a:lnTo>
                  <a:cubicBezTo>
                    <a:pt x="261" y="206"/>
                    <a:pt x="306" y="230"/>
                    <a:pt x="306" y="293"/>
                  </a:cubicBezTo>
                  <a:cubicBezTo>
                    <a:pt x="306" y="320"/>
                    <a:pt x="296" y="404"/>
                    <a:pt x="158" y="404"/>
                  </a:cubicBezTo>
                  <a:cubicBezTo>
                    <a:pt x="67" y="404"/>
                    <a:pt x="0" y="362"/>
                    <a:pt x="4" y="268"/>
                  </a:cubicBezTo>
                  <a:lnTo>
                    <a:pt x="41" y="2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6"/>
            <p:cNvSpPr>
              <a:spLocks noEditPoints="1"/>
            </p:cNvSpPr>
            <p:nvPr userDrawn="1"/>
          </p:nvSpPr>
          <p:spPr bwMode="auto">
            <a:xfrm>
              <a:off x="3396" y="1669"/>
              <a:ext cx="172" cy="193"/>
            </a:xfrm>
            <a:custGeom>
              <a:avLst/>
              <a:gdLst>
                <a:gd name="T0" fmla="*/ 34 w 264"/>
                <a:gd name="T1" fmla="*/ 148 h 296"/>
                <a:gd name="T2" fmla="*/ 34 w 264"/>
                <a:gd name="T3" fmla="*/ 148 h 296"/>
                <a:gd name="T4" fmla="*/ 132 w 264"/>
                <a:gd name="T5" fmla="*/ 267 h 296"/>
                <a:gd name="T6" fmla="*/ 230 w 264"/>
                <a:gd name="T7" fmla="*/ 148 h 296"/>
                <a:gd name="T8" fmla="*/ 132 w 264"/>
                <a:gd name="T9" fmla="*/ 28 h 296"/>
                <a:gd name="T10" fmla="*/ 34 w 264"/>
                <a:gd name="T11" fmla="*/ 148 h 296"/>
                <a:gd name="T12" fmla="*/ 264 w 264"/>
                <a:gd name="T13" fmla="*/ 148 h 296"/>
                <a:gd name="T14" fmla="*/ 264 w 264"/>
                <a:gd name="T15" fmla="*/ 148 h 296"/>
                <a:gd name="T16" fmla="*/ 132 w 264"/>
                <a:gd name="T17" fmla="*/ 296 h 296"/>
                <a:gd name="T18" fmla="*/ 0 w 264"/>
                <a:gd name="T19" fmla="*/ 148 h 296"/>
                <a:gd name="T20" fmla="*/ 132 w 264"/>
                <a:gd name="T21" fmla="*/ 0 h 296"/>
                <a:gd name="T22" fmla="*/ 264 w 264"/>
                <a:gd name="T2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6">
                  <a:moveTo>
                    <a:pt x="34" y="148"/>
                  </a:moveTo>
                  <a:lnTo>
                    <a:pt x="34" y="148"/>
                  </a:lnTo>
                  <a:cubicBezTo>
                    <a:pt x="34" y="207"/>
                    <a:pt x="66" y="267"/>
                    <a:pt x="132" y="267"/>
                  </a:cubicBezTo>
                  <a:cubicBezTo>
                    <a:pt x="198" y="267"/>
                    <a:pt x="230" y="207"/>
                    <a:pt x="230" y="148"/>
                  </a:cubicBezTo>
                  <a:cubicBezTo>
                    <a:pt x="230" y="88"/>
                    <a:pt x="198" y="28"/>
                    <a:pt x="132" y="28"/>
                  </a:cubicBezTo>
                  <a:cubicBezTo>
                    <a:pt x="66" y="28"/>
                    <a:pt x="34" y="88"/>
                    <a:pt x="34" y="148"/>
                  </a:cubicBezTo>
                  <a:close/>
                  <a:moveTo>
                    <a:pt x="264" y="148"/>
                  </a:moveTo>
                  <a:lnTo>
                    <a:pt x="264" y="148"/>
                  </a:lnTo>
                  <a:cubicBezTo>
                    <a:pt x="264" y="228"/>
                    <a:pt x="218" y="296"/>
                    <a:pt x="132" y="296"/>
                  </a:cubicBezTo>
                  <a:cubicBezTo>
                    <a:pt x="46" y="296"/>
                    <a:pt x="0" y="228"/>
                    <a:pt x="0" y="148"/>
                  </a:cubicBezTo>
                  <a:cubicBezTo>
                    <a:pt x="0" y="67"/>
                    <a:pt x="46" y="0"/>
                    <a:pt x="132" y="0"/>
                  </a:cubicBezTo>
                  <a:cubicBezTo>
                    <a:pt x="218" y="0"/>
                    <a:pt x="264" y="67"/>
                    <a:pt x="264" y="14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7"/>
            <p:cNvSpPr>
              <a:spLocks/>
            </p:cNvSpPr>
            <p:nvPr userDrawn="1"/>
          </p:nvSpPr>
          <p:spPr bwMode="auto">
            <a:xfrm>
              <a:off x="3592" y="1674"/>
              <a:ext cx="147" cy="188"/>
            </a:xfrm>
            <a:custGeom>
              <a:avLst/>
              <a:gdLst>
                <a:gd name="T0" fmla="*/ 227 w 227"/>
                <a:gd name="T1" fmla="*/ 279 h 288"/>
                <a:gd name="T2" fmla="*/ 227 w 227"/>
                <a:gd name="T3" fmla="*/ 279 h 288"/>
                <a:gd name="T4" fmla="*/ 196 w 227"/>
                <a:gd name="T5" fmla="*/ 279 h 288"/>
                <a:gd name="T6" fmla="*/ 196 w 227"/>
                <a:gd name="T7" fmla="*/ 229 h 288"/>
                <a:gd name="T8" fmla="*/ 195 w 227"/>
                <a:gd name="T9" fmla="*/ 229 h 288"/>
                <a:gd name="T10" fmla="*/ 98 w 227"/>
                <a:gd name="T11" fmla="*/ 288 h 288"/>
                <a:gd name="T12" fmla="*/ 0 w 227"/>
                <a:gd name="T13" fmla="*/ 181 h 288"/>
                <a:gd name="T14" fmla="*/ 0 w 227"/>
                <a:gd name="T15" fmla="*/ 0 h 288"/>
                <a:gd name="T16" fmla="*/ 34 w 227"/>
                <a:gd name="T17" fmla="*/ 0 h 288"/>
                <a:gd name="T18" fmla="*/ 34 w 227"/>
                <a:gd name="T19" fmla="*/ 182 h 288"/>
                <a:gd name="T20" fmla="*/ 109 w 227"/>
                <a:gd name="T21" fmla="*/ 259 h 288"/>
                <a:gd name="T22" fmla="*/ 193 w 227"/>
                <a:gd name="T23" fmla="*/ 147 h 288"/>
                <a:gd name="T24" fmla="*/ 193 w 227"/>
                <a:gd name="T25" fmla="*/ 0 h 288"/>
                <a:gd name="T26" fmla="*/ 227 w 227"/>
                <a:gd name="T27" fmla="*/ 0 h 288"/>
                <a:gd name="T28" fmla="*/ 227 w 227"/>
                <a:gd name="T29" fmla="*/ 27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88">
                  <a:moveTo>
                    <a:pt x="227" y="279"/>
                  </a:moveTo>
                  <a:lnTo>
                    <a:pt x="227" y="279"/>
                  </a:lnTo>
                  <a:lnTo>
                    <a:pt x="196" y="279"/>
                  </a:lnTo>
                  <a:lnTo>
                    <a:pt x="196" y="229"/>
                  </a:lnTo>
                  <a:lnTo>
                    <a:pt x="195" y="229"/>
                  </a:lnTo>
                  <a:cubicBezTo>
                    <a:pt x="177" y="266"/>
                    <a:pt x="140" y="288"/>
                    <a:pt x="98" y="288"/>
                  </a:cubicBezTo>
                  <a:cubicBezTo>
                    <a:pt x="28" y="288"/>
                    <a:pt x="0" y="246"/>
                    <a:pt x="0" y="181"/>
                  </a:cubicBezTo>
                  <a:lnTo>
                    <a:pt x="0" y="0"/>
                  </a:lnTo>
                  <a:lnTo>
                    <a:pt x="34" y="0"/>
                  </a:lnTo>
                  <a:lnTo>
                    <a:pt x="34" y="182"/>
                  </a:lnTo>
                  <a:cubicBezTo>
                    <a:pt x="36" y="232"/>
                    <a:pt x="55" y="259"/>
                    <a:pt x="109" y="259"/>
                  </a:cubicBezTo>
                  <a:cubicBezTo>
                    <a:pt x="168" y="259"/>
                    <a:pt x="193" y="204"/>
                    <a:pt x="193" y="147"/>
                  </a:cubicBezTo>
                  <a:lnTo>
                    <a:pt x="193" y="0"/>
                  </a:lnTo>
                  <a:lnTo>
                    <a:pt x="227" y="0"/>
                  </a:lnTo>
                  <a:lnTo>
                    <a:pt x="227" y="27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8"/>
            <p:cNvSpPr>
              <a:spLocks/>
            </p:cNvSpPr>
            <p:nvPr userDrawn="1"/>
          </p:nvSpPr>
          <p:spPr bwMode="auto">
            <a:xfrm>
              <a:off x="3772" y="1670"/>
              <a:ext cx="90" cy="186"/>
            </a:xfrm>
            <a:custGeom>
              <a:avLst/>
              <a:gdLst>
                <a:gd name="T0" fmla="*/ 0 w 138"/>
                <a:gd name="T1" fmla="*/ 6 h 285"/>
                <a:gd name="T2" fmla="*/ 0 w 138"/>
                <a:gd name="T3" fmla="*/ 6 h 285"/>
                <a:gd name="T4" fmla="*/ 32 w 138"/>
                <a:gd name="T5" fmla="*/ 6 h 285"/>
                <a:gd name="T6" fmla="*/ 32 w 138"/>
                <a:gd name="T7" fmla="*/ 71 h 285"/>
                <a:gd name="T8" fmla="*/ 33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2" y="6"/>
                  </a:lnTo>
                  <a:lnTo>
                    <a:pt x="32" y="71"/>
                  </a:lnTo>
                  <a:lnTo>
                    <a:pt x="33"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9"/>
            <p:cNvSpPr>
              <a:spLocks/>
            </p:cNvSpPr>
            <p:nvPr userDrawn="1"/>
          </p:nvSpPr>
          <p:spPr bwMode="auto">
            <a:xfrm>
              <a:off x="3859" y="1669"/>
              <a:ext cx="161" cy="193"/>
            </a:xfrm>
            <a:custGeom>
              <a:avLst/>
              <a:gdLst>
                <a:gd name="T0" fmla="*/ 212 w 248"/>
                <a:gd name="T1" fmla="*/ 96 h 296"/>
                <a:gd name="T2" fmla="*/ 212 w 248"/>
                <a:gd name="T3" fmla="*/ 96 h 296"/>
                <a:gd name="T4" fmla="*/ 133 w 248"/>
                <a:gd name="T5" fmla="*/ 28 h 296"/>
                <a:gd name="T6" fmla="*/ 35 w 248"/>
                <a:gd name="T7" fmla="*/ 148 h 296"/>
                <a:gd name="T8" fmla="*/ 133 w 248"/>
                <a:gd name="T9" fmla="*/ 267 h 296"/>
                <a:gd name="T10" fmla="*/ 214 w 248"/>
                <a:gd name="T11" fmla="*/ 187 h 296"/>
                <a:gd name="T12" fmla="*/ 248 w 248"/>
                <a:gd name="T13" fmla="*/ 187 h 296"/>
                <a:gd name="T14" fmla="*/ 133 w 248"/>
                <a:gd name="T15" fmla="*/ 296 h 296"/>
                <a:gd name="T16" fmla="*/ 0 w 248"/>
                <a:gd name="T17" fmla="*/ 148 h 296"/>
                <a:gd name="T18" fmla="*/ 133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3" y="54"/>
                    <a:pt x="177" y="28"/>
                    <a:pt x="133" y="28"/>
                  </a:cubicBezTo>
                  <a:cubicBezTo>
                    <a:pt x="67" y="28"/>
                    <a:pt x="35" y="88"/>
                    <a:pt x="35" y="148"/>
                  </a:cubicBezTo>
                  <a:cubicBezTo>
                    <a:pt x="35" y="207"/>
                    <a:pt x="67" y="267"/>
                    <a:pt x="133" y="267"/>
                  </a:cubicBezTo>
                  <a:cubicBezTo>
                    <a:pt x="175" y="267"/>
                    <a:pt x="210" y="234"/>
                    <a:pt x="214" y="187"/>
                  </a:cubicBezTo>
                  <a:lnTo>
                    <a:pt x="248" y="187"/>
                  </a:lnTo>
                  <a:cubicBezTo>
                    <a:pt x="239" y="254"/>
                    <a:pt x="195" y="296"/>
                    <a:pt x="133" y="296"/>
                  </a:cubicBezTo>
                  <a:cubicBezTo>
                    <a:pt x="47" y="296"/>
                    <a:pt x="0" y="228"/>
                    <a:pt x="0" y="148"/>
                  </a:cubicBezTo>
                  <a:cubicBezTo>
                    <a:pt x="0" y="67"/>
                    <a:pt x="47" y="0"/>
                    <a:pt x="133"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20"/>
            <p:cNvSpPr>
              <a:spLocks noEditPoints="1"/>
            </p:cNvSpPr>
            <p:nvPr userDrawn="1"/>
          </p:nvSpPr>
          <p:spPr bwMode="auto">
            <a:xfrm>
              <a:off x="4033"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50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8" y="296"/>
                    <a:pt x="0" y="227"/>
                    <a:pt x="0" y="148"/>
                  </a:cubicBezTo>
                  <a:cubicBezTo>
                    <a:pt x="0" y="74"/>
                    <a:pt x="38" y="0"/>
                    <a:pt x="126" y="0"/>
                  </a:cubicBezTo>
                  <a:cubicBezTo>
                    <a:pt x="216" y="0"/>
                    <a:pt x="252" y="78"/>
                    <a:pt x="250"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21"/>
            <p:cNvSpPr>
              <a:spLocks noEditPoints="1"/>
            </p:cNvSpPr>
            <p:nvPr userDrawn="1"/>
          </p:nvSpPr>
          <p:spPr bwMode="auto">
            <a:xfrm>
              <a:off x="4197" y="1660"/>
              <a:ext cx="60" cy="61"/>
            </a:xfrm>
            <a:custGeom>
              <a:avLst/>
              <a:gdLst>
                <a:gd name="T0" fmla="*/ 45 w 93"/>
                <a:gd name="T1" fmla="*/ 44 h 94"/>
                <a:gd name="T2" fmla="*/ 45 w 93"/>
                <a:gd name="T3" fmla="*/ 44 h 94"/>
                <a:gd name="T4" fmla="*/ 61 w 93"/>
                <a:gd name="T5" fmla="*/ 35 h 94"/>
                <a:gd name="T6" fmla="*/ 49 w 93"/>
                <a:gd name="T7" fmla="*/ 25 h 94"/>
                <a:gd name="T8" fmla="*/ 36 w 93"/>
                <a:gd name="T9" fmla="*/ 25 h 94"/>
                <a:gd name="T10" fmla="*/ 36 w 93"/>
                <a:gd name="T11" fmla="*/ 44 h 94"/>
                <a:gd name="T12" fmla="*/ 45 w 93"/>
                <a:gd name="T13" fmla="*/ 44 h 94"/>
                <a:gd name="T14" fmla="*/ 36 w 93"/>
                <a:gd name="T15" fmla="*/ 74 h 94"/>
                <a:gd name="T16" fmla="*/ 36 w 93"/>
                <a:gd name="T17" fmla="*/ 74 h 94"/>
                <a:gd name="T18" fmla="*/ 30 w 93"/>
                <a:gd name="T19" fmla="*/ 74 h 94"/>
                <a:gd name="T20" fmla="*/ 30 w 93"/>
                <a:gd name="T21" fmla="*/ 20 h 94"/>
                <a:gd name="T22" fmla="*/ 50 w 93"/>
                <a:gd name="T23" fmla="*/ 20 h 94"/>
                <a:gd name="T24" fmla="*/ 68 w 93"/>
                <a:gd name="T25" fmla="*/ 35 h 94"/>
                <a:gd name="T26" fmla="*/ 54 w 93"/>
                <a:gd name="T27" fmla="*/ 50 h 94"/>
                <a:gd name="T28" fmla="*/ 70 w 93"/>
                <a:gd name="T29" fmla="*/ 74 h 94"/>
                <a:gd name="T30" fmla="*/ 63 w 93"/>
                <a:gd name="T31" fmla="*/ 74 h 94"/>
                <a:gd name="T32" fmla="*/ 48 w 93"/>
                <a:gd name="T33" fmla="*/ 50 h 94"/>
                <a:gd name="T34" fmla="*/ 36 w 93"/>
                <a:gd name="T35" fmla="*/ 50 h 94"/>
                <a:gd name="T36" fmla="*/ 36 w 93"/>
                <a:gd name="T37" fmla="*/ 74 h 94"/>
                <a:gd name="T38" fmla="*/ 7 w 93"/>
                <a:gd name="T39" fmla="*/ 47 h 94"/>
                <a:gd name="T40" fmla="*/ 7 w 93"/>
                <a:gd name="T41" fmla="*/ 47 h 94"/>
                <a:gd name="T42" fmla="*/ 47 w 93"/>
                <a:gd name="T43" fmla="*/ 87 h 94"/>
                <a:gd name="T44" fmla="*/ 86 w 93"/>
                <a:gd name="T45" fmla="*/ 47 h 94"/>
                <a:gd name="T46" fmla="*/ 47 w 93"/>
                <a:gd name="T47" fmla="*/ 7 h 94"/>
                <a:gd name="T48" fmla="*/ 7 w 93"/>
                <a:gd name="T49" fmla="*/ 47 h 94"/>
                <a:gd name="T50" fmla="*/ 93 w 93"/>
                <a:gd name="T51" fmla="*/ 47 h 94"/>
                <a:gd name="T52" fmla="*/ 93 w 93"/>
                <a:gd name="T53" fmla="*/ 47 h 94"/>
                <a:gd name="T54" fmla="*/ 47 w 93"/>
                <a:gd name="T55" fmla="*/ 94 h 94"/>
                <a:gd name="T56" fmla="*/ 0 w 93"/>
                <a:gd name="T57" fmla="*/ 47 h 94"/>
                <a:gd name="T58" fmla="*/ 47 w 93"/>
                <a:gd name="T59" fmla="*/ 0 h 94"/>
                <a:gd name="T60" fmla="*/ 93 w 93"/>
                <a:gd name="T6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94">
                  <a:moveTo>
                    <a:pt x="45" y="44"/>
                  </a:moveTo>
                  <a:lnTo>
                    <a:pt x="45" y="44"/>
                  </a:lnTo>
                  <a:cubicBezTo>
                    <a:pt x="53" y="44"/>
                    <a:pt x="61" y="44"/>
                    <a:pt x="61" y="35"/>
                  </a:cubicBezTo>
                  <a:cubicBezTo>
                    <a:pt x="61" y="27"/>
                    <a:pt x="55" y="25"/>
                    <a:pt x="49" y="25"/>
                  </a:cubicBezTo>
                  <a:lnTo>
                    <a:pt x="36" y="25"/>
                  </a:lnTo>
                  <a:lnTo>
                    <a:pt x="36" y="44"/>
                  </a:lnTo>
                  <a:lnTo>
                    <a:pt x="45" y="44"/>
                  </a:lnTo>
                  <a:close/>
                  <a:moveTo>
                    <a:pt x="36" y="74"/>
                  </a:moveTo>
                  <a:lnTo>
                    <a:pt x="36" y="74"/>
                  </a:lnTo>
                  <a:lnTo>
                    <a:pt x="30" y="74"/>
                  </a:lnTo>
                  <a:lnTo>
                    <a:pt x="30" y="20"/>
                  </a:lnTo>
                  <a:lnTo>
                    <a:pt x="50" y="20"/>
                  </a:lnTo>
                  <a:cubicBezTo>
                    <a:pt x="63" y="20"/>
                    <a:pt x="68" y="25"/>
                    <a:pt x="68" y="35"/>
                  </a:cubicBezTo>
                  <a:cubicBezTo>
                    <a:pt x="68" y="44"/>
                    <a:pt x="62" y="49"/>
                    <a:pt x="54" y="50"/>
                  </a:cubicBezTo>
                  <a:lnTo>
                    <a:pt x="70" y="74"/>
                  </a:lnTo>
                  <a:lnTo>
                    <a:pt x="63" y="74"/>
                  </a:lnTo>
                  <a:lnTo>
                    <a:pt x="48" y="50"/>
                  </a:lnTo>
                  <a:lnTo>
                    <a:pt x="36" y="50"/>
                  </a:lnTo>
                  <a:lnTo>
                    <a:pt x="36" y="74"/>
                  </a:lnTo>
                  <a:close/>
                  <a:moveTo>
                    <a:pt x="7" y="47"/>
                  </a:moveTo>
                  <a:lnTo>
                    <a:pt x="7" y="47"/>
                  </a:lnTo>
                  <a:cubicBezTo>
                    <a:pt x="7" y="69"/>
                    <a:pt x="24" y="87"/>
                    <a:pt x="47" y="87"/>
                  </a:cubicBezTo>
                  <a:cubicBezTo>
                    <a:pt x="69" y="87"/>
                    <a:pt x="86" y="69"/>
                    <a:pt x="86" y="47"/>
                  </a:cubicBezTo>
                  <a:cubicBezTo>
                    <a:pt x="86" y="25"/>
                    <a:pt x="69" y="7"/>
                    <a:pt x="47" y="7"/>
                  </a:cubicBezTo>
                  <a:cubicBezTo>
                    <a:pt x="24" y="7"/>
                    <a:pt x="7" y="25"/>
                    <a:pt x="7" y="47"/>
                  </a:cubicBezTo>
                  <a:close/>
                  <a:moveTo>
                    <a:pt x="93" y="47"/>
                  </a:moveTo>
                  <a:lnTo>
                    <a:pt x="93" y="47"/>
                  </a:lnTo>
                  <a:cubicBezTo>
                    <a:pt x="93" y="73"/>
                    <a:pt x="73" y="94"/>
                    <a:pt x="47" y="94"/>
                  </a:cubicBezTo>
                  <a:cubicBezTo>
                    <a:pt x="20" y="94"/>
                    <a:pt x="0" y="73"/>
                    <a:pt x="0" y="47"/>
                  </a:cubicBezTo>
                  <a:cubicBezTo>
                    <a:pt x="0" y="21"/>
                    <a:pt x="20" y="0"/>
                    <a:pt x="47" y="0"/>
                  </a:cubicBezTo>
                  <a:cubicBezTo>
                    <a:pt x="73" y="0"/>
                    <a:pt x="93" y="21"/>
                    <a:pt x="93" y="4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2"/>
            <p:cNvSpPr>
              <a:spLocks/>
            </p:cNvSpPr>
            <p:nvPr userDrawn="1"/>
          </p:nvSpPr>
          <p:spPr bwMode="auto">
            <a:xfrm>
              <a:off x="4337" y="1487"/>
              <a:ext cx="238" cy="366"/>
            </a:xfrm>
            <a:custGeom>
              <a:avLst/>
              <a:gdLst>
                <a:gd name="T0" fmla="*/ 317 w 366"/>
                <a:gd name="T1" fmla="*/ 206 h 560"/>
                <a:gd name="T2" fmla="*/ 317 w 366"/>
                <a:gd name="T3" fmla="*/ 206 h 560"/>
                <a:gd name="T4" fmla="*/ 366 w 366"/>
                <a:gd name="T5" fmla="*/ 113 h 560"/>
                <a:gd name="T6" fmla="*/ 252 w 366"/>
                <a:gd name="T7" fmla="*/ 0 h 560"/>
                <a:gd name="T8" fmla="*/ 139 w 366"/>
                <a:gd name="T9" fmla="*/ 113 h 560"/>
                <a:gd name="T10" fmla="*/ 188 w 366"/>
                <a:gd name="T11" fmla="*/ 206 h 560"/>
                <a:gd name="T12" fmla="*/ 101 w 366"/>
                <a:gd name="T13" fmla="*/ 206 h 560"/>
                <a:gd name="T14" fmla="*/ 0 w 366"/>
                <a:gd name="T15" fmla="*/ 306 h 560"/>
                <a:gd name="T16" fmla="*/ 43 w 366"/>
                <a:gd name="T17" fmla="*/ 560 h 560"/>
                <a:gd name="T18" fmla="*/ 226 w 366"/>
                <a:gd name="T19"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60">
                  <a:moveTo>
                    <a:pt x="317" y="206"/>
                  </a:moveTo>
                  <a:lnTo>
                    <a:pt x="317" y="206"/>
                  </a:lnTo>
                  <a:cubicBezTo>
                    <a:pt x="346" y="185"/>
                    <a:pt x="366" y="151"/>
                    <a:pt x="366" y="113"/>
                  </a:cubicBezTo>
                  <a:cubicBezTo>
                    <a:pt x="366" y="50"/>
                    <a:pt x="315" y="0"/>
                    <a:pt x="252" y="0"/>
                  </a:cubicBezTo>
                  <a:cubicBezTo>
                    <a:pt x="190" y="0"/>
                    <a:pt x="139" y="50"/>
                    <a:pt x="139" y="113"/>
                  </a:cubicBezTo>
                  <a:cubicBezTo>
                    <a:pt x="139" y="151"/>
                    <a:pt x="158" y="185"/>
                    <a:pt x="188" y="206"/>
                  </a:cubicBezTo>
                  <a:lnTo>
                    <a:pt x="101" y="206"/>
                  </a:lnTo>
                  <a:cubicBezTo>
                    <a:pt x="45" y="206"/>
                    <a:pt x="0" y="251"/>
                    <a:pt x="0" y="306"/>
                  </a:cubicBezTo>
                  <a:lnTo>
                    <a:pt x="43" y="560"/>
                  </a:lnTo>
                  <a:lnTo>
                    <a:pt x="226" y="560"/>
                  </a:ln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23"/>
            <p:cNvSpPr>
              <a:spLocks/>
            </p:cNvSpPr>
            <p:nvPr userDrawn="1"/>
          </p:nvSpPr>
          <p:spPr bwMode="auto">
            <a:xfrm>
              <a:off x="4840" y="1487"/>
              <a:ext cx="234" cy="366"/>
            </a:xfrm>
            <a:custGeom>
              <a:avLst/>
              <a:gdLst>
                <a:gd name="T0" fmla="*/ 142 w 360"/>
                <a:gd name="T1" fmla="*/ 560 h 560"/>
                <a:gd name="T2" fmla="*/ 142 w 360"/>
                <a:gd name="T3" fmla="*/ 560 h 560"/>
                <a:gd name="T4" fmla="*/ 317 w 360"/>
                <a:gd name="T5" fmla="*/ 560 h 560"/>
                <a:gd name="T6" fmla="*/ 360 w 360"/>
                <a:gd name="T7" fmla="*/ 306 h 560"/>
                <a:gd name="T8" fmla="*/ 259 w 360"/>
                <a:gd name="T9" fmla="*/ 206 h 560"/>
                <a:gd name="T10" fmla="*/ 178 w 360"/>
                <a:gd name="T11" fmla="*/ 206 h 560"/>
                <a:gd name="T12" fmla="*/ 227 w 360"/>
                <a:gd name="T13" fmla="*/ 113 h 560"/>
                <a:gd name="T14" fmla="*/ 114 w 360"/>
                <a:gd name="T15" fmla="*/ 0 h 560"/>
                <a:gd name="T16" fmla="*/ 0 w 360"/>
                <a:gd name="T17" fmla="*/ 113 h 560"/>
                <a:gd name="T18" fmla="*/ 49 w 360"/>
                <a:gd name="T19" fmla="*/ 20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60">
                  <a:moveTo>
                    <a:pt x="142" y="560"/>
                  </a:moveTo>
                  <a:lnTo>
                    <a:pt x="142" y="560"/>
                  </a:lnTo>
                  <a:lnTo>
                    <a:pt x="317" y="560"/>
                  </a:lnTo>
                  <a:lnTo>
                    <a:pt x="360" y="306"/>
                  </a:lnTo>
                  <a:cubicBezTo>
                    <a:pt x="360" y="251"/>
                    <a:pt x="315" y="206"/>
                    <a:pt x="259" y="206"/>
                  </a:cubicBezTo>
                  <a:lnTo>
                    <a:pt x="178" y="206"/>
                  </a:lnTo>
                  <a:cubicBezTo>
                    <a:pt x="207" y="185"/>
                    <a:pt x="227" y="151"/>
                    <a:pt x="227" y="113"/>
                  </a:cubicBezTo>
                  <a:cubicBezTo>
                    <a:pt x="227" y="50"/>
                    <a:pt x="176" y="0"/>
                    <a:pt x="114" y="0"/>
                  </a:cubicBezTo>
                  <a:cubicBezTo>
                    <a:pt x="51" y="0"/>
                    <a:pt x="0" y="50"/>
                    <a:pt x="0" y="113"/>
                  </a:cubicBezTo>
                  <a:cubicBezTo>
                    <a:pt x="0" y="151"/>
                    <a:pt x="20" y="185"/>
                    <a:pt x="49" y="206"/>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24"/>
            <p:cNvSpPr>
              <a:spLocks/>
            </p:cNvSpPr>
            <p:nvPr userDrawn="1"/>
          </p:nvSpPr>
          <p:spPr bwMode="auto">
            <a:xfrm>
              <a:off x="4485" y="1431"/>
              <a:ext cx="446" cy="504"/>
            </a:xfrm>
            <a:custGeom>
              <a:avLst/>
              <a:gdLst>
                <a:gd name="T0" fmla="*/ 688 w 688"/>
                <a:gd name="T1" fmla="*/ 773 h 773"/>
                <a:gd name="T2" fmla="*/ 688 w 688"/>
                <a:gd name="T3" fmla="*/ 773 h 773"/>
                <a:gd name="T4" fmla="*/ 688 w 688"/>
                <a:gd name="T5" fmla="*/ 423 h 773"/>
                <a:gd name="T6" fmla="*/ 550 w 688"/>
                <a:gd name="T7" fmla="*/ 284 h 773"/>
                <a:gd name="T8" fmla="*/ 437 w 688"/>
                <a:gd name="T9" fmla="*/ 284 h 773"/>
                <a:gd name="T10" fmla="*/ 505 w 688"/>
                <a:gd name="T11" fmla="*/ 156 h 773"/>
                <a:gd name="T12" fmla="*/ 348 w 688"/>
                <a:gd name="T13" fmla="*/ 0 h 773"/>
                <a:gd name="T14" fmla="*/ 192 w 688"/>
                <a:gd name="T15" fmla="*/ 156 h 773"/>
                <a:gd name="T16" fmla="*/ 259 w 688"/>
                <a:gd name="T17" fmla="*/ 284 h 773"/>
                <a:gd name="T18" fmla="*/ 138 w 688"/>
                <a:gd name="T19" fmla="*/ 284 h 773"/>
                <a:gd name="T20" fmla="*/ 0 w 688"/>
                <a:gd name="T21" fmla="*/ 423 h 773"/>
                <a:gd name="T22" fmla="*/ 0 w 688"/>
                <a:gd name="T23" fmla="*/ 773 h 773"/>
                <a:gd name="T24" fmla="*/ 131 w 688"/>
                <a:gd name="T25" fmla="*/ 773 h 773"/>
                <a:gd name="T26" fmla="*/ 160 w 688"/>
                <a:gd name="T27" fmla="*/ 529 h 773"/>
                <a:gd name="T28" fmla="*/ 203 w 688"/>
                <a:gd name="T29" fmla="*/ 773 h 773"/>
                <a:gd name="T30" fmla="*/ 484 w 688"/>
                <a:gd name="T31" fmla="*/ 773 h 773"/>
                <a:gd name="T32" fmla="*/ 527 w 688"/>
                <a:gd name="T33" fmla="*/ 529 h 773"/>
                <a:gd name="T34" fmla="*/ 557 w 688"/>
                <a:gd name="T35" fmla="*/ 773 h 773"/>
                <a:gd name="T36" fmla="*/ 688 w 688"/>
                <a:gd name="T3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8" h="773">
                  <a:moveTo>
                    <a:pt x="688" y="773"/>
                  </a:moveTo>
                  <a:lnTo>
                    <a:pt x="688" y="773"/>
                  </a:lnTo>
                  <a:lnTo>
                    <a:pt x="688" y="423"/>
                  </a:lnTo>
                  <a:cubicBezTo>
                    <a:pt x="688" y="346"/>
                    <a:pt x="626" y="284"/>
                    <a:pt x="550" y="284"/>
                  </a:cubicBezTo>
                  <a:lnTo>
                    <a:pt x="437" y="284"/>
                  </a:lnTo>
                  <a:cubicBezTo>
                    <a:pt x="478" y="256"/>
                    <a:pt x="505" y="209"/>
                    <a:pt x="505" y="156"/>
                  </a:cubicBezTo>
                  <a:cubicBezTo>
                    <a:pt x="505" y="69"/>
                    <a:pt x="434" y="0"/>
                    <a:pt x="348" y="0"/>
                  </a:cubicBezTo>
                  <a:cubicBezTo>
                    <a:pt x="262" y="0"/>
                    <a:pt x="192" y="69"/>
                    <a:pt x="192" y="156"/>
                  </a:cubicBezTo>
                  <a:cubicBezTo>
                    <a:pt x="192" y="209"/>
                    <a:pt x="218" y="256"/>
                    <a:pt x="259" y="284"/>
                  </a:cubicBezTo>
                  <a:lnTo>
                    <a:pt x="138" y="284"/>
                  </a:lnTo>
                  <a:cubicBezTo>
                    <a:pt x="62" y="284"/>
                    <a:pt x="0" y="346"/>
                    <a:pt x="0" y="423"/>
                  </a:cubicBezTo>
                  <a:lnTo>
                    <a:pt x="0" y="773"/>
                  </a:lnTo>
                  <a:lnTo>
                    <a:pt x="131" y="773"/>
                  </a:lnTo>
                  <a:lnTo>
                    <a:pt x="160" y="529"/>
                  </a:lnTo>
                  <a:lnTo>
                    <a:pt x="203" y="773"/>
                  </a:lnTo>
                  <a:lnTo>
                    <a:pt x="484" y="773"/>
                  </a:lnTo>
                  <a:lnTo>
                    <a:pt x="527" y="529"/>
                  </a:lnTo>
                  <a:lnTo>
                    <a:pt x="557" y="773"/>
                  </a:lnTo>
                  <a:lnTo>
                    <a:pt x="688" y="77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126" name="Freeform 25"/>
            <p:cNvSpPr>
              <a:spLocks noEditPoints="1"/>
            </p:cNvSpPr>
            <p:nvPr userDrawn="1"/>
          </p:nvSpPr>
          <p:spPr bwMode="auto">
            <a:xfrm>
              <a:off x="1659" y="1958"/>
              <a:ext cx="112" cy="127"/>
            </a:xfrm>
            <a:custGeom>
              <a:avLst/>
              <a:gdLst>
                <a:gd name="T0" fmla="*/ 20 w 173"/>
                <a:gd name="T1" fmla="*/ 80 h 196"/>
                <a:gd name="T2" fmla="*/ 20 w 173"/>
                <a:gd name="T3" fmla="*/ 80 h 196"/>
                <a:gd name="T4" fmla="*/ 72 w 173"/>
                <a:gd name="T5" fmla="*/ 145 h 196"/>
                <a:gd name="T6" fmla="*/ 125 w 173"/>
                <a:gd name="T7" fmla="*/ 80 h 196"/>
                <a:gd name="T8" fmla="*/ 72 w 173"/>
                <a:gd name="T9" fmla="*/ 15 h 196"/>
                <a:gd name="T10" fmla="*/ 20 w 173"/>
                <a:gd name="T11" fmla="*/ 80 h 196"/>
                <a:gd name="T12" fmla="*/ 172 w 173"/>
                <a:gd name="T13" fmla="*/ 194 h 196"/>
                <a:gd name="T14" fmla="*/ 172 w 173"/>
                <a:gd name="T15" fmla="*/ 194 h 196"/>
                <a:gd name="T16" fmla="*/ 159 w 173"/>
                <a:gd name="T17" fmla="*/ 196 h 196"/>
                <a:gd name="T18" fmla="*/ 90 w 173"/>
                <a:gd name="T19" fmla="*/ 171 h 196"/>
                <a:gd name="T20" fmla="*/ 66 w 173"/>
                <a:gd name="T21" fmla="*/ 160 h 196"/>
                <a:gd name="T22" fmla="*/ 0 w 173"/>
                <a:gd name="T23" fmla="*/ 83 h 196"/>
                <a:gd name="T24" fmla="*/ 72 w 173"/>
                <a:gd name="T25" fmla="*/ 0 h 196"/>
                <a:gd name="T26" fmla="*/ 145 w 173"/>
                <a:gd name="T27" fmla="*/ 78 h 196"/>
                <a:gd name="T28" fmla="*/ 96 w 173"/>
                <a:gd name="T29" fmla="*/ 157 h 196"/>
                <a:gd name="T30" fmla="*/ 96 w 173"/>
                <a:gd name="T31" fmla="*/ 157 h 196"/>
                <a:gd name="T32" fmla="*/ 130 w 173"/>
                <a:gd name="T33" fmla="*/ 172 h 196"/>
                <a:gd name="T34" fmla="*/ 162 w 173"/>
                <a:gd name="T35" fmla="*/ 181 h 196"/>
                <a:gd name="T36" fmla="*/ 173 w 173"/>
                <a:gd name="T37" fmla="*/ 180 h 196"/>
                <a:gd name="T38" fmla="*/ 172 w 173"/>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196">
                  <a:moveTo>
                    <a:pt x="20" y="80"/>
                  </a:moveTo>
                  <a:lnTo>
                    <a:pt x="20" y="80"/>
                  </a:lnTo>
                  <a:cubicBezTo>
                    <a:pt x="20" y="114"/>
                    <a:pt x="35" y="145"/>
                    <a:pt x="72" y="145"/>
                  </a:cubicBezTo>
                  <a:cubicBezTo>
                    <a:pt x="110" y="145"/>
                    <a:pt x="125" y="114"/>
                    <a:pt x="125" y="80"/>
                  </a:cubicBezTo>
                  <a:cubicBezTo>
                    <a:pt x="125" y="46"/>
                    <a:pt x="110" y="15"/>
                    <a:pt x="72" y="15"/>
                  </a:cubicBezTo>
                  <a:cubicBezTo>
                    <a:pt x="35" y="15"/>
                    <a:pt x="20" y="46"/>
                    <a:pt x="20" y="80"/>
                  </a:cubicBezTo>
                  <a:close/>
                  <a:moveTo>
                    <a:pt x="172" y="194"/>
                  </a:moveTo>
                  <a:lnTo>
                    <a:pt x="172" y="194"/>
                  </a:lnTo>
                  <a:cubicBezTo>
                    <a:pt x="170" y="195"/>
                    <a:pt x="166" y="196"/>
                    <a:pt x="159" y="196"/>
                  </a:cubicBezTo>
                  <a:cubicBezTo>
                    <a:pt x="144" y="196"/>
                    <a:pt x="135" y="191"/>
                    <a:pt x="90" y="171"/>
                  </a:cubicBezTo>
                  <a:cubicBezTo>
                    <a:pt x="82" y="167"/>
                    <a:pt x="68" y="160"/>
                    <a:pt x="66" y="160"/>
                  </a:cubicBezTo>
                  <a:cubicBezTo>
                    <a:pt x="38" y="160"/>
                    <a:pt x="0" y="137"/>
                    <a:pt x="0" y="83"/>
                  </a:cubicBezTo>
                  <a:cubicBezTo>
                    <a:pt x="0" y="35"/>
                    <a:pt x="25" y="0"/>
                    <a:pt x="72" y="0"/>
                  </a:cubicBezTo>
                  <a:cubicBezTo>
                    <a:pt x="121" y="0"/>
                    <a:pt x="145" y="35"/>
                    <a:pt x="145" y="78"/>
                  </a:cubicBezTo>
                  <a:cubicBezTo>
                    <a:pt x="145" y="114"/>
                    <a:pt x="130" y="147"/>
                    <a:pt x="96" y="157"/>
                  </a:cubicBezTo>
                  <a:lnTo>
                    <a:pt x="96" y="157"/>
                  </a:lnTo>
                  <a:cubicBezTo>
                    <a:pt x="101" y="158"/>
                    <a:pt x="108" y="161"/>
                    <a:pt x="130" y="172"/>
                  </a:cubicBezTo>
                  <a:cubicBezTo>
                    <a:pt x="138" y="176"/>
                    <a:pt x="150" y="181"/>
                    <a:pt x="162" y="181"/>
                  </a:cubicBezTo>
                  <a:cubicBezTo>
                    <a:pt x="167" y="181"/>
                    <a:pt x="170" y="181"/>
                    <a:pt x="173" y="180"/>
                  </a:cubicBezTo>
                  <a:lnTo>
                    <a:pt x="172"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26"/>
            <p:cNvSpPr>
              <a:spLocks/>
            </p:cNvSpPr>
            <p:nvPr userDrawn="1"/>
          </p:nvSpPr>
          <p:spPr bwMode="auto">
            <a:xfrm>
              <a:off x="1760"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5 w 128"/>
                <a:gd name="T11" fmla="*/ 49 h 116"/>
                <a:gd name="T12" fmla="*/ 95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5" y="65"/>
                    <a:pt x="95" y="49"/>
                  </a:cubicBezTo>
                  <a:lnTo>
                    <a:pt x="95" y="13"/>
                  </a:lnTo>
                  <a:lnTo>
                    <a:pt x="77" y="13"/>
                  </a:lnTo>
                  <a:lnTo>
                    <a:pt x="77" y="0"/>
                  </a:lnTo>
                  <a:lnTo>
                    <a:pt x="113" y="0"/>
                  </a:lnTo>
                  <a:lnTo>
                    <a:pt x="112" y="100"/>
                  </a:lnTo>
                  <a:lnTo>
                    <a:pt x="128" y="100"/>
                  </a:lnTo>
                  <a:lnTo>
                    <a:pt x="128" y="113"/>
                  </a:lnTo>
                  <a:lnTo>
                    <a:pt x="94" y="113"/>
                  </a:lnTo>
                  <a:cubicBezTo>
                    <a:pt x="94" y="109"/>
                    <a:pt x="95"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27"/>
            <p:cNvSpPr>
              <a:spLocks noEditPoints="1"/>
            </p:cNvSpPr>
            <p:nvPr userDrawn="1"/>
          </p:nvSpPr>
          <p:spPr bwMode="auto">
            <a:xfrm>
              <a:off x="1854" y="1984"/>
              <a:ext cx="67"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8" y="105"/>
                    <a:pt x="39" y="105"/>
                  </a:cubicBezTo>
                  <a:cubicBezTo>
                    <a:pt x="52"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40"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28"/>
            <p:cNvSpPr>
              <a:spLocks/>
            </p:cNvSpPr>
            <p:nvPr userDrawn="1"/>
          </p:nvSpPr>
          <p:spPr bwMode="auto">
            <a:xfrm>
              <a:off x="1926" y="1950"/>
              <a:ext cx="37" cy="110"/>
            </a:xfrm>
            <a:custGeom>
              <a:avLst/>
              <a:gdLst>
                <a:gd name="T0" fmla="*/ 22 w 58"/>
                <a:gd name="T1" fmla="*/ 14 h 169"/>
                <a:gd name="T2" fmla="*/ 22 w 58"/>
                <a:gd name="T3" fmla="*/ 14 h 169"/>
                <a:gd name="T4" fmla="*/ 0 w 58"/>
                <a:gd name="T5" fmla="*/ 14 h 169"/>
                <a:gd name="T6" fmla="*/ 0 w 58"/>
                <a:gd name="T7" fmla="*/ 0 h 169"/>
                <a:gd name="T8" fmla="*/ 40 w 58"/>
                <a:gd name="T9" fmla="*/ 0 h 169"/>
                <a:gd name="T10" fmla="*/ 39 w 58"/>
                <a:gd name="T11" fmla="*/ 156 h 169"/>
                <a:gd name="T12" fmla="*/ 58 w 58"/>
                <a:gd name="T13" fmla="*/ 156 h 169"/>
                <a:gd name="T14" fmla="*/ 58 w 58"/>
                <a:gd name="T15" fmla="*/ 169 h 169"/>
                <a:gd name="T16" fmla="*/ 5 w 58"/>
                <a:gd name="T17" fmla="*/ 169 h 169"/>
                <a:gd name="T18" fmla="*/ 5 w 58"/>
                <a:gd name="T19" fmla="*/ 156 h 169"/>
                <a:gd name="T20" fmla="*/ 21 w 58"/>
                <a:gd name="T21" fmla="*/ 156 h 169"/>
                <a:gd name="T22" fmla="*/ 22 w 58"/>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69">
                  <a:moveTo>
                    <a:pt x="22" y="14"/>
                  </a:moveTo>
                  <a:lnTo>
                    <a:pt x="22" y="14"/>
                  </a:lnTo>
                  <a:lnTo>
                    <a:pt x="0" y="14"/>
                  </a:lnTo>
                  <a:lnTo>
                    <a:pt x="0" y="0"/>
                  </a:lnTo>
                  <a:lnTo>
                    <a:pt x="40" y="0"/>
                  </a:lnTo>
                  <a:lnTo>
                    <a:pt x="39" y="156"/>
                  </a:lnTo>
                  <a:lnTo>
                    <a:pt x="58" y="156"/>
                  </a:lnTo>
                  <a:lnTo>
                    <a:pt x="58"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9"/>
            <p:cNvSpPr>
              <a:spLocks noEditPoints="1"/>
            </p:cNvSpPr>
            <p:nvPr userDrawn="1"/>
          </p:nvSpPr>
          <p:spPr bwMode="auto">
            <a:xfrm>
              <a:off x="1967" y="1948"/>
              <a:ext cx="37"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30"/>
            <p:cNvSpPr>
              <a:spLocks/>
            </p:cNvSpPr>
            <p:nvPr userDrawn="1"/>
          </p:nvSpPr>
          <p:spPr bwMode="auto">
            <a:xfrm>
              <a:off x="2010" y="1967"/>
              <a:ext cx="48"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6 w 75"/>
                <a:gd name="T11" fmla="*/ 29 h 145"/>
                <a:gd name="T12" fmla="*/ 72 w 75"/>
                <a:gd name="T13" fmla="*/ 29 h 145"/>
                <a:gd name="T14" fmla="*/ 72 w 75"/>
                <a:gd name="T15" fmla="*/ 42 h 145"/>
                <a:gd name="T16" fmla="*/ 36 w 75"/>
                <a:gd name="T17" fmla="*/ 42 h 145"/>
                <a:gd name="T18" fmla="*/ 35 w 75"/>
                <a:gd name="T19" fmla="*/ 100 h 145"/>
                <a:gd name="T20" fmla="*/ 52 w 75"/>
                <a:gd name="T21" fmla="*/ 130 h 145"/>
                <a:gd name="T22" fmla="*/ 75 w 75"/>
                <a:gd name="T23" fmla="*/ 125 h 145"/>
                <a:gd name="T24" fmla="*/ 74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6" y="29"/>
                  </a:lnTo>
                  <a:lnTo>
                    <a:pt x="72" y="29"/>
                  </a:lnTo>
                  <a:lnTo>
                    <a:pt x="72" y="42"/>
                  </a:lnTo>
                  <a:lnTo>
                    <a:pt x="36" y="42"/>
                  </a:lnTo>
                  <a:cubicBezTo>
                    <a:pt x="35" y="61"/>
                    <a:pt x="35" y="81"/>
                    <a:pt x="35" y="100"/>
                  </a:cubicBezTo>
                  <a:cubicBezTo>
                    <a:pt x="35" y="116"/>
                    <a:pt x="35" y="130"/>
                    <a:pt x="52" y="130"/>
                  </a:cubicBezTo>
                  <a:cubicBezTo>
                    <a:pt x="62" y="130"/>
                    <a:pt x="70" y="127"/>
                    <a:pt x="75" y="125"/>
                  </a:cubicBezTo>
                  <a:lnTo>
                    <a:pt x="74" y="140"/>
                  </a:lnTo>
                  <a:cubicBezTo>
                    <a:pt x="68"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31"/>
            <p:cNvSpPr>
              <a:spLocks/>
            </p:cNvSpPr>
            <p:nvPr userDrawn="1"/>
          </p:nvSpPr>
          <p:spPr bwMode="auto">
            <a:xfrm>
              <a:off x="2057" y="1986"/>
              <a:ext cx="79" cy="112"/>
            </a:xfrm>
            <a:custGeom>
              <a:avLst/>
              <a:gdLst>
                <a:gd name="T0" fmla="*/ 0 w 122"/>
                <a:gd name="T1" fmla="*/ 0 h 171"/>
                <a:gd name="T2" fmla="*/ 0 w 122"/>
                <a:gd name="T3" fmla="*/ 0 h 171"/>
                <a:gd name="T4" fmla="*/ 48 w 122"/>
                <a:gd name="T5" fmla="*/ 0 h 171"/>
                <a:gd name="T6" fmla="*/ 48 w 122"/>
                <a:gd name="T7" fmla="*/ 13 h 171"/>
                <a:gd name="T8" fmla="*/ 33 w 122"/>
                <a:gd name="T9" fmla="*/ 13 h 171"/>
                <a:gd name="T10" fmla="*/ 61 w 122"/>
                <a:gd name="T11" fmla="*/ 84 h 171"/>
                <a:gd name="T12" fmla="*/ 64 w 122"/>
                <a:gd name="T13" fmla="*/ 96 h 171"/>
                <a:gd name="T14" fmla="*/ 64 w 122"/>
                <a:gd name="T15" fmla="*/ 96 h 171"/>
                <a:gd name="T16" fmla="*/ 67 w 122"/>
                <a:gd name="T17" fmla="*/ 84 h 171"/>
                <a:gd name="T18" fmla="*/ 93 w 122"/>
                <a:gd name="T19" fmla="*/ 13 h 171"/>
                <a:gd name="T20" fmla="*/ 76 w 122"/>
                <a:gd name="T21" fmla="*/ 13 h 171"/>
                <a:gd name="T22" fmla="*/ 76 w 122"/>
                <a:gd name="T23" fmla="*/ 0 h 171"/>
                <a:gd name="T24" fmla="*/ 122 w 122"/>
                <a:gd name="T25" fmla="*/ 0 h 171"/>
                <a:gd name="T26" fmla="*/ 122 w 122"/>
                <a:gd name="T27" fmla="*/ 13 h 171"/>
                <a:gd name="T28" fmla="*/ 109 w 122"/>
                <a:gd name="T29" fmla="*/ 13 h 171"/>
                <a:gd name="T30" fmla="*/ 74 w 122"/>
                <a:gd name="T31" fmla="*/ 110 h 171"/>
                <a:gd name="T32" fmla="*/ 17 w 122"/>
                <a:gd name="T33" fmla="*/ 171 h 171"/>
                <a:gd name="T34" fmla="*/ 3 w 122"/>
                <a:gd name="T35" fmla="*/ 170 h 171"/>
                <a:gd name="T36" fmla="*/ 3 w 122"/>
                <a:gd name="T37" fmla="*/ 155 h 171"/>
                <a:gd name="T38" fmla="*/ 16 w 122"/>
                <a:gd name="T39" fmla="*/ 156 h 171"/>
                <a:gd name="T40" fmla="*/ 51 w 122"/>
                <a:gd name="T41" fmla="*/ 128 h 171"/>
                <a:gd name="T42" fmla="*/ 55 w 122"/>
                <a:gd name="T43" fmla="*/ 119 h 171"/>
                <a:gd name="T44" fmla="*/ 13 w 122"/>
                <a:gd name="T45" fmla="*/ 13 h 171"/>
                <a:gd name="T46" fmla="*/ 0 w 122"/>
                <a:gd name="T47" fmla="*/ 13 h 171"/>
                <a:gd name="T48" fmla="*/ 0 w 122"/>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71">
                  <a:moveTo>
                    <a:pt x="0" y="0"/>
                  </a:moveTo>
                  <a:lnTo>
                    <a:pt x="0" y="0"/>
                  </a:lnTo>
                  <a:lnTo>
                    <a:pt x="48" y="0"/>
                  </a:lnTo>
                  <a:lnTo>
                    <a:pt x="48" y="13"/>
                  </a:lnTo>
                  <a:lnTo>
                    <a:pt x="33" y="13"/>
                  </a:lnTo>
                  <a:lnTo>
                    <a:pt x="61" y="84"/>
                  </a:lnTo>
                  <a:cubicBezTo>
                    <a:pt x="62" y="88"/>
                    <a:pt x="63" y="94"/>
                    <a:pt x="64" y="96"/>
                  </a:cubicBezTo>
                  <a:lnTo>
                    <a:pt x="64" y="96"/>
                  </a:lnTo>
                  <a:cubicBezTo>
                    <a:pt x="65" y="94"/>
                    <a:pt x="66" y="88"/>
                    <a:pt x="67" y="84"/>
                  </a:cubicBezTo>
                  <a:lnTo>
                    <a:pt x="93" y="13"/>
                  </a:lnTo>
                  <a:lnTo>
                    <a:pt x="76" y="13"/>
                  </a:lnTo>
                  <a:lnTo>
                    <a:pt x="76" y="0"/>
                  </a:lnTo>
                  <a:lnTo>
                    <a:pt x="122" y="0"/>
                  </a:lnTo>
                  <a:lnTo>
                    <a:pt x="122" y="13"/>
                  </a:lnTo>
                  <a:lnTo>
                    <a:pt x="109" y="13"/>
                  </a:lnTo>
                  <a:lnTo>
                    <a:pt x="74" y="110"/>
                  </a:lnTo>
                  <a:cubicBezTo>
                    <a:pt x="58" y="154"/>
                    <a:pt x="45" y="171"/>
                    <a:pt x="17" y="171"/>
                  </a:cubicBezTo>
                  <a:cubicBezTo>
                    <a:pt x="11" y="171"/>
                    <a:pt x="6" y="171"/>
                    <a:pt x="3" y="170"/>
                  </a:cubicBezTo>
                  <a:lnTo>
                    <a:pt x="3" y="155"/>
                  </a:lnTo>
                  <a:cubicBezTo>
                    <a:pt x="6" y="155"/>
                    <a:pt x="12" y="156"/>
                    <a:pt x="16" y="156"/>
                  </a:cubicBezTo>
                  <a:cubicBezTo>
                    <a:pt x="29" y="156"/>
                    <a:pt x="42" y="149"/>
                    <a:pt x="51" y="128"/>
                  </a:cubicBezTo>
                  <a:lnTo>
                    <a:pt x="55" y="119"/>
                  </a:lnTo>
                  <a:lnTo>
                    <a:pt x="13"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32"/>
            <p:cNvSpPr>
              <a:spLocks/>
            </p:cNvSpPr>
            <p:nvPr userDrawn="1"/>
          </p:nvSpPr>
          <p:spPr bwMode="auto">
            <a:xfrm>
              <a:off x="2161" y="1960"/>
              <a:ext cx="90" cy="100"/>
            </a:xfrm>
            <a:custGeom>
              <a:avLst/>
              <a:gdLst>
                <a:gd name="T0" fmla="*/ 60 w 139"/>
                <a:gd name="T1" fmla="*/ 14 h 154"/>
                <a:gd name="T2" fmla="*/ 60 w 139"/>
                <a:gd name="T3" fmla="*/ 14 h 154"/>
                <a:gd name="T4" fmla="*/ 18 w 139"/>
                <a:gd name="T5" fmla="*/ 14 h 154"/>
                <a:gd name="T6" fmla="*/ 17 w 139"/>
                <a:gd name="T7" fmla="*/ 38 h 154"/>
                <a:gd name="T8" fmla="*/ 0 w 139"/>
                <a:gd name="T9" fmla="*/ 38 h 154"/>
                <a:gd name="T10" fmla="*/ 2 w 139"/>
                <a:gd name="T11" fmla="*/ 0 h 154"/>
                <a:gd name="T12" fmla="*/ 138 w 139"/>
                <a:gd name="T13" fmla="*/ 0 h 154"/>
                <a:gd name="T14" fmla="*/ 139 w 139"/>
                <a:gd name="T15" fmla="*/ 38 h 154"/>
                <a:gd name="T16" fmla="*/ 123 w 139"/>
                <a:gd name="T17" fmla="*/ 38 h 154"/>
                <a:gd name="T18" fmla="*/ 121 w 139"/>
                <a:gd name="T19" fmla="*/ 14 h 154"/>
                <a:gd name="T20" fmla="*/ 79 w 139"/>
                <a:gd name="T21" fmla="*/ 14 h 154"/>
                <a:gd name="T22" fmla="*/ 78 w 139"/>
                <a:gd name="T23" fmla="*/ 141 h 154"/>
                <a:gd name="T24" fmla="*/ 97 w 139"/>
                <a:gd name="T25" fmla="*/ 141 h 154"/>
                <a:gd name="T26" fmla="*/ 97 w 139"/>
                <a:gd name="T27" fmla="*/ 154 h 154"/>
                <a:gd name="T28" fmla="*/ 42 w 139"/>
                <a:gd name="T29" fmla="*/ 154 h 154"/>
                <a:gd name="T30" fmla="*/ 42 w 139"/>
                <a:gd name="T31" fmla="*/ 141 h 154"/>
                <a:gd name="T32" fmla="*/ 59 w 139"/>
                <a:gd name="T33" fmla="*/ 141 h 154"/>
                <a:gd name="T34" fmla="*/ 60 w 139"/>
                <a:gd name="T35" fmla="*/ 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54">
                  <a:moveTo>
                    <a:pt x="60" y="14"/>
                  </a:moveTo>
                  <a:lnTo>
                    <a:pt x="60" y="14"/>
                  </a:lnTo>
                  <a:lnTo>
                    <a:pt x="18" y="14"/>
                  </a:lnTo>
                  <a:lnTo>
                    <a:pt x="17" y="38"/>
                  </a:lnTo>
                  <a:lnTo>
                    <a:pt x="0" y="38"/>
                  </a:lnTo>
                  <a:lnTo>
                    <a:pt x="2" y="0"/>
                  </a:lnTo>
                  <a:lnTo>
                    <a:pt x="138" y="0"/>
                  </a:lnTo>
                  <a:lnTo>
                    <a:pt x="139" y="38"/>
                  </a:lnTo>
                  <a:lnTo>
                    <a:pt x="123" y="38"/>
                  </a:lnTo>
                  <a:lnTo>
                    <a:pt x="121" y="14"/>
                  </a:lnTo>
                  <a:lnTo>
                    <a:pt x="79" y="14"/>
                  </a:lnTo>
                  <a:lnTo>
                    <a:pt x="78" y="141"/>
                  </a:lnTo>
                  <a:lnTo>
                    <a:pt x="97" y="141"/>
                  </a:lnTo>
                  <a:lnTo>
                    <a:pt x="97" y="154"/>
                  </a:lnTo>
                  <a:lnTo>
                    <a:pt x="42" y="154"/>
                  </a:lnTo>
                  <a:lnTo>
                    <a:pt x="42" y="141"/>
                  </a:lnTo>
                  <a:lnTo>
                    <a:pt x="59" y="141"/>
                  </a:lnTo>
                  <a:lnTo>
                    <a:pt x="60"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33"/>
            <p:cNvSpPr>
              <a:spLocks noEditPoints="1"/>
            </p:cNvSpPr>
            <p:nvPr userDrawn="1"/>
          </p:nvSpPr>
          <p:spPr bwMode="auto">
            <a:xfrm>
              <a:off x="2245" y="1984"/>
              <a:ext cx="68" cy="78"/>
            </a:xfrm>
            <a:custGeom>
              <a:avLst/>
              <a:gdLst>
                <a:gd name="T0" fmla="*/ 73 w 105"/>
                <a:gd name="T1" fmla="*/ 64 h 119"/>
                <a:gd name="T2" fmla="*/ 73 w 105"/>
                <a:gd name="T3" fmla="*/ 64 h 119"/>
                <a:gd name="T4" fmla="*/ 18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8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6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8" y="64"/>
                    <a:pt x="18" y="85"/>
                  </a:cubicBezTo>
                  <a:cubicBezTo>
                    <a:pt x="18"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8" y="82"/>
                    <a:pt x="88"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6"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34"/>
            <p:cNvSpPr>
              <a:spLocks/>
            </p:cNvSpPr>
            <p:nvPr userDrawn="1"/>
          </p:nvSpPr>
          <p:spPr bwMode="auto">
            <a:xfrm>
              <a:off x="2318"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35"/>
            <p:cNvSpPr>
              <a:spLocks noEditPoints="1"/>
            </p:cNvSpPr>
            <p:nvPr userDrawn="1"/>
          </p:nvSpPr>
          <p:spPr bwMode="auto">
            <a:xfrm>
              <a:off x="2361" y="1984"/>
              <a:ext cx="67"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3 w 102"/>
                <a:gd name="T15" fmla="*/ 104 h 119"/>
                <a:gd name="T16" fmla="*/ 97 w 102"/>
                <a:gd name="T17" fmla="*/ 96 h 119"/>
                <a:gd name="T18" fmla="*/ 96 w 102"/>
                <a:gd name="T19" fmla="*/ 111 h 119"/>
                <a:gd name="T20" fmla="*/ 59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4" y="14"/>
                    <a:pt x="21" y="28"/>
                    <a:pt x="19" y="47"/>
                  </a:cubicBezTo>
                  <a:lnTo>
                    <a:pt x="83" y="47"/>
                  </a:lnTo>
                  <a:close/>
                  <a:moveTo>
                    <a:pt x="19" y="61"/>
                  </a:moveTo>
                  <a:lnTo>
                    <a:pt x="19" y="61"/>
                  </a:lnTo>
                  <a:cubicBezTo>
                    <a:pt x="20" y="84"/>
                    <a:pt x="30" y="104"/>
                    <a:pt x="63" y="104"/>
                  </a:cubicBezTo>
                  <a:cubicBezTo>
                    <a:pt x="75" y="104"/>
                    <a:pt x="87" y="100"/>
                    <a:pt x="97" y="96"/>
                  </a:cubicBezTo>
                  <a:lnTo>
                    <a:pt x="96" y="111"/>
                  </a:lnTo>
                  <a:cubicBezTo>
                    <a:pt x="88" y="115"/>
                    <a:pt x="70" y="119"/>
                    <a:pt x="59" y="119"/>
                  </a:cubicBezTo>
                  <a:cubicBezTo>
                    <a:pt x="23" y="119"/>
                    <a:pt x="0" y="99"/>
                    <a:pt x="0" y="60"/>
                  </a:cubicBezTo>
                  <a:cubicBezTo>
                    <a:pt x="0" y="26"/>
                    <a:pt x="19"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36"/>
            <p:cNvSpPr>
              <a:spLocks/>
            </p:cNvSpPr>
            <p:nvPr userDrawn="1"/>
          </p:nvSpPr>
          <p:spPr bwMode="auto">
            <a:xfrm>
              <a:off x="2436" y="1984"/>
              <a:ext cx="85" cy="76"/>
            </a:xfrm>
            <a:custGeom>
              <a:avLst/>
              <a:gdLst>
                <a:gd name="T0" fmla="*/ 81 w 130"/>
                <a:gd name="T1" fmla="*/ 103 h 116"/>
                <a:gd name="T2" fmla="*/ 81 w 130"/>
                <a:gd name="T3" fmla="*/ 103 h 116"/>
                <a:gd name="T4" fmla="*/ 95 w 130"/>
                <a:gd name="T5" fmla="*/ 103 h 116"/>
                <a:gd name="T6" fmla="*/ 96 w 130"/>
                <a:gd name="T7" fmla="*/ 48 h 116"/>
                <a:gd name="T8" fmla="*/ 70 w 130"/>
                <a:gd name="T9" fmla="*/ 15 h 116"/>
                <a:gd name="T10" fmla="*/ 36 w 130"/>
                <a:gd name="T11" fmla="*/ 56 h 116"/>
                <a:gd name="T12" fmla="*/ 36 w 130"/>
                <a:gd name="T13" fmla="*/ 103 h 116"/>
                <a:gd name="T14" fmla="*/ 53 w 130"/>
                <a:gd name="T15" fmla="*/ 103 h 116"/>
                <a:gd name="T16" fmla="*/ 53 w 130"/>
                <a:gd name="T17" fmla="*/ 116 h 116"/>
                <a:gd name="T18" fmla="*/ 3 w 130"/>
                <a:gd name="T19" fmla="*/ 116 h 116"/>
                <a:gd name="T20" fmla="*/ 3 w 130"/>
                <a:gd name="T21" fmla="*/ 103 h 116"/>
                <a:gd name="T22" fmla="*/ 18 w 130"/>
                <a:gd name="T23" fmla="*/ 103 h 116"/>
                <a:gd name="T24" fmla="*/ 19 w 130"/>
                <a:gd name="T25" fmla="*/ 16 h 116"/>
                <a:gd name="T26" fmla="*/ 0 w 130"/>
                <a:gd name="T27" fmla="*/ 16 h 116"/>
                <a:gd name="T28" fmla="*/ 0 w 130"/>
                <a:gd name="T29" fmla="*/ 3 h 116"/>
                <a:gd name="T30" fmla="*/ 37 w 130"/>
                <a:gd name="T31" fmla="*/ 3 h 116"/>
                <a:gd name="T32" fmla="*/ 36 w 130"/>
                <a:gd name="T33" fmla="*/ 16 h 116"/>
                <a:gd name="T34" fmla="*/ 34 w 130"/>
                <a:gd name="T35" fmla="*/ 28 h 116"/>
                <a:gd name="T36" fmla="*/ 35 w 130"/>
                <a:gd name="T37" fmla="*/ 28 h 116"/>
                <a:gd name="T38" fmla="*/ 75 w 130"/>
                <a:gd name="T39" fmla="*/ 0 h 116"/>
                <a:gd name="T40" fmla="*/ 114 w 130"/>
                <a:gd name="T41" fmla="*/ 43 h 116"/>
                <a:gd name="T42" fmla="*/ 113 w 130"/>
                <a:gd name="T43" fmla="*/ 103 h 116"/>
                <a:gd name="T44" fmla="*/ 130 w 130"/>
                <a:gd name="T45" fmla="*/ 103 h 116"/>
                <a:gd name="T46" fmla="*/ 130 w 130"/>
                <a:gd name="T47" fmla="*/ 116 h 116"/>
                <a:gd name="T48" fmla="*/ 81 w 130"/>
                <a:gd name="T49" fmla="*/ 116 h 116"/>
                <a:gd name="T50" fmla="*/ 81 w 130"/>
                <a:gd name="T5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16">
                  <a:moveTo>
                    <a:pt x="81" y="103"/>
                  </a:moveTo>
                  <a:lnTo>
                    <a:pt x="81" y="103"/>
                  </a:lnTo>
                  <a:lnTo>
                    <a:pt x="95" y="103"/>
                  </a:lnTo>
                  <a:cubicBezTo>
                    <a:pt x="95" y="85"/>
                    <a:pt x="96" y="66"/>
                    <a:pt x="96" y="48"/>
                  </a:cubicBezTo>
                  <a:cubicBezTo>
                    <a:pt x="96" y="37"/>
                    <a:pt x="96" y="15"/>
                    <a:pt x="70" y="15"/>
                  </a:cubicBezTo>
                  <a:cubicBezTo>
                    <a:pt x="54" y="15"/>
                    <a:pt x="36" y="25"/>
                    <a:pt x="36" y="56"/>
                  </a:cubicBezTo>
                  <a:lnTo>
                    <a:pt x="36" y="103"/>
                  </a:lnTo>
                  <a:lnTo>
                    <a:pt x="53" y="103"/>
                  </a:lnTo>
                  <a:lnTo>
                    <a:pt x="53" y="116"/>
                  </a:lnTo>
                  <a:lnTo>
                    <a:pt x="3" y="116"/>
                  </a:lnTo>
                  <a:lnTo>
                    <a:pt x="3" y="103"/>
                  </a:lnTo>
                  <a:lnTo>
                    <a:pt x="18" y="103"/>
                  </a:lnTo>
                  <a:lnTo>
                    <a:pt x="19" y="16"/>
                  </a:lnTo>
                  <a:lnTo>
                    <a:pt x="0" y="16"/>
                  </a:lnTo>
                  <a:lnTo>
                    <a:pt x="0" y="3"/>
                  </a:lnTo>
                  <a:lnTo>
                    <a:pt x="37" y="3"/>
                  </a:lnTo>
                  <a:cubicBezTo>
                    <a:pt x="37" y="7"/>
                    <a:pt x="36" y="13"/>
                    <a:pt x="36" y="16"/>
                  </a:cubicBezTo>
                  <a:lnTo>
                    <a:pt x="34" y="28"/>
                  </a:lnTo>
                  <a:lnTo>
                    <a:pt x="35" y="28"/>
                  </a:lnTo>
                  <a:cubicBezTo>
                    <a:pt x="39" y="11"/>
                    <a:pt x="58" y="0"/>
                    <a:pt x="75" y="0"/>
                  </a:cubicBezTo>
                  <a:cubicBezTo>
                    <a:pt x="106" y="0"/>
                    <a:pt x="114" y="21"/>
                    <a:pt x="114" y="43"/>
                  </a:cubicBezTo>
                  <a:cubicBezTo>
                    <a:pt x="114" y="62"/>
                    <a:pt x="113" y="85"/>
                    <a:pt x="113" y="103"/>
                  </a:cubicBezTo>
                  <a:lnTo>
                    <a:pt x="130" y="103"/>
                  </a:lnTo>
                  <a:lnTo>
                    <a:pt x="130" y="116"/>
                  </a:lnTo>
                  <a:lnTo>
                    <a:pt x="81" y="116"/>
                  </a:lnTo>
                  <a:lnTo>
                    <a:pt x="81" y="10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37"/>
            <p:cNvSpPr>
              <a:spLocks/>
            </p:cNvSpPr>
            <p:nvPr userDrawn="1"/>
          </p:nvSpPr>
          <p:spPr bwMode="auto">
            <a:xfrm>
              <a:off x="2527" y="1967"/>
              <a:ext cx="49"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7 w 75"/>
                <a:gd name="T11" fmla="*/ 29 h 145"/>
                <a:gd name="T12" fmla="*/ 72 w 75"/>
                <a:gd name="T13" fmla="*/ 29 h 145"/>
                <a:gd name="T14" fmla="*/ 72 w 75"/>
                <a:gd name="T15" fmla="*/ 42 h 145"/>
                <a:gd name="T16" fmla="*/ 36 w 75"/>
                <a:gd name="T17" fmla="*/ 42 h 145"/>
                <a:gd name="T18" fmla="*/ 35 w 75"/>
                <a:gd name="T19" fmla="*/ 100 h 145"/>
                <a:gd name="T20" fmla="*/ 53 w 75"/>
                <a:gd name="T21" fmla="*/ 130 h 145"/>
                <a:gd name="T22" fmla="*/ 75 w 75"/>
                <a:gd name="T23" fmla="*/ 125 h 145"/>
                <a:gd name="T24" fmla="*/ 75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7" y="29"/>
                  </a:lnTo>
                  <a:lnTo>
                    <a:pt x="72" y="29"/>
                  </a:lnTo>
                  <a:lnTo>
                    <a:pt x="72" y="42"/>
                  </a:lnTo>
                  <a:lnTo>
                    <a:pt x="36" y="42"/>
                  </a:lnTo>
                  <a:cubicBezTo>
                    <a:pt x="36" y="61"/>
                    <a:pt x="35" y="81"/>
                    <a:pt x="35" y="100"/>
                  </a:cubicBezTo>
                  <a:cubicBezTo>
                    <a:pt x="35" y="116"/>
                    <a:pt x="35" y="130"/>
                    <a:pt x="53" y="130"/>
                  </a:cubicBezTo>
                  <a:cubicBezTo>
                    <a:pt x="62" y="130"/>
                    <a:pt x="71" y="127"/>
                    <a:pt x="75" y="125"/>
                  </a:cubicBezTo>
                  <a:lnTo>
                    <a:pt x="75" y="140"/>
                  </a:lnTo>
                  <a:cubicBezTo>
                    <a:pt x="69"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38"/>
            <p:cNvSpPr>
              <a:spLocks/>
            </p:cNvSpPr>
            <p:nvPr userDrawn="1"/>
          </p:nvSpPr>
          <p:spPr bwMode="auto">
            <a:xfrm>
              <a:off x="2584" y="2044"/>
              <a:ext cx="18" cy="18"/>
            </a:xfrm>
            <a:custGeom>
              <a:avLst/>
              <a:gdLst>
                <a:gd name="T0" fmla="*/ 14 w 27"/>
                <a:gd name="T1" fmla="*/ 0 h 27"/>
                <a:gd name="T2" fmla="*/ 14 w 27"/>
                <a:gd name="T3" fmla="*/ 0 h 27"/>
                <a:gd name="T4" fmla="*/ 27 w 27"/>
                <a:gd name="T5" fmla="*/ 13 h 27"/>
                <a:gd name="T6" fmla="*/ 14 w 27"/>
                <a:gd name="T7" fmla="*/ 27 h 27"/>
                <a:gd name="T8" fmla="*/ 0 w 27"/>
                <a:gd name="T9" fmla="*/ 13 h 27"/>
                <a:gd name="T10" fmla="*/ 14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39"/>
            <p:cNvSpPr>
              <a:spLocks noEditPoints="1"/>
            </p:cNvSpPr>
            <p:nvPr userDrawn="1"/>
          </p:nvSpPr>
          <p:spPr bwMode="auto">
            <a:xfrm>
              <a:off x="2646" y="1958"/>
              <a:ext cx="113" cy="127"/>
            </a:xfrm>
            <a:custGeom>
              <a:avLst/>
              <a:gdLst>
                <a:gd name="T0" fmla="*/ 21 w 174"/>
                <a:gd name="T1" fmla="*/ 80 h 196"/>
                <a:gd name="T2" fmla="*/ 21 w 174"/>
                <a:gd name="T3" fmla="*/ 80 h 196"/>
                <a:gd name="T4" fmla="*/ 73 w 174"/>
                <a:gd name="T5" fmla="*/ 145 h 196"/>
                <a:gd name="T6" fmla="*/ 126 w 174"/>
                <a:gd name="T7" fmla="*/ 80 h 196"/>
                <a:gd name="T8" fmla="*/ 73 w 174"/>
                <a:gd name="T9" fmla="*/ 15 h 196"/>
                <a:gd name="T10" fmla="*/ 21 w 174"/>
                <a:gd name="T11" fmla="*/ 80 h 196"/>
                <a:gd name="T12" fmla="*/ 173 w 174"/>
                <a:gd name="T13" fmla="*/ 194 h 196"/>
                <a:gd name="T14" fmla="*/ 173 w 174"/>
                <a:gd name="T15" fmla="*/ 194 h 196"/>
                <a:gd name="T16" fmla="*/ 160 w 174"/>
                <a:gd name="T17" fmla="*/ 196 h 196"/>
                <a:gd name="T18" fmla="*/ 91 w 174"/>
                <a:gd name="T19" fmla="*/ 171 h 196"/>
                <a:gd name="T20" fmla="*/ 67 w 174"/>
                <a:gd name="T21" fmla="*/ 160 h 196"/>
                <a:gd name="T22" fmla="*/ 0 w 174"/>
                <a:gd name="T23" fmla="*/ 83 h 196"/>
                <a:gd name="T24" fmla="*/ 73 w 174"/>
                <a:gd name="T25" fmla="*/ 0 h 196"/>
                <a:gd name="T26" fmla="*/ 146 w 174"/>
                <a:gd name="T27" fmla="*/ 78 h 196"/>
                <a:gd name="T28" fmla="*/ 97 w 174"/>
                <a:gd name="T29" fmla="*/ 157 h 196"/>
                <a:gd name="T30" fmla="*/ 97 w 174"/>
                <a:gd name="T31" fmla="*/ 157 h 196"/>
                <a:gd name="T32" fmla="*/ 131 w 174"/>
                <a:gd name="T33" fmla="*/ 172 h 196"/>
                <a:gd name="T34" fmla="*/ 163 w 174"/>
                <a:gd name="T35" fmla="*/ 181 h 196"/>
                <a:gd name="T36" fmla="*/ 174 w 174"/>
                <a:gd name="T37" fmla="*/ 180 h 196"/>
                <a:gd name="T38" fmla="*/ 173 w 174"/>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96">
                  <a:moveTo>
                    <a:pt x="21" y="80"/>
                  </a:moveTo>
                  <a:lnTo>
                    <a:pt x="21" y="80"/>
                  </a:lnTo>
                  <a:cubicBezTo>
                    <a:pt x="21" y="114"/>
                    <a:pt x="36" y="145"/>
                    <a:pt x="73" y="145"/>
                  </a:cubicBezTo>
                  <a:cubicBezTo>
                    <a:pt x="110" y="145"/>
                    <a:pt x="126" y="114"/>
                    <a:pt x="126" y="80"/>
                  </a:cubicBezTo>
                  <a:cubicBezTo>
                    <a:pt x="126" y="46"/>
                    <a:pt x="110" y="15"/>
                    <a:pt x="73" y="15"/>
                  </a:cubicBezTo>
                  <a:cubicBezTo>
                    <a:pt x="36" y="15"/>
                    <a:pt x="21" y="46"/>
                    <a:pt x="21" y="80"/>
                  </a:cubicBezTo>
                  <a:close/>
                  <a:moveTo>
                    <a:pt x="173" y="194"/>
                  </a:moveTo>
                  <a:lnTo>
                    <a:pt x="173" y="194"/>
                  </a:lnTo>
                  <a:cubicBezTo>
                    <a:pt x="171" y="195"/>
                    <a:pt x="167" y="196"/>
                    <a:pt x="160" y="196"/>
                  </a:cubicBezTo>
                  <a:cubicBezTo>
                    <a:pt x="145" y="196"/>
                    <a:pt x="136" y="191"/>
                    <a:pt x="91" y="171"/>
                  </a:cubicBezTo>
                  <a:cubicBezTo>
                    <a:pt x="83" y="167"/>
                    <a:pt x="69" y="160"/>
                    <a:pt x="67" y="160"/>
                  </a:cubicBezTo>
                  <a:cubicBezTo>
                    <a:pt x="39" y="160"/>
                    <a:pt x="0" y="137"/>
                    <a:pt x="0" y="83"/>
                  </a:cubicBezTo>
                  <a:cubicBezTo>
                    <a:pt x="0" y="35"/>
                    <a:pt x="26" y="0"/>
                    <a:pt x="73" y="0"/>
                  </a:cubicBezTo>
                  <a:cubicBezTo>
                    <a:pt x="122" y="0"/>
                    <a:pt x="146" y="35"/>
                    <a:pt x="146" y="78"/>
                  </a:cubicBezTo>
                  <a:cubicBezTo>
                    <a:pt x="146" y="114"/>
                    <a:pt x="131" y="147"/>
                    <a:pt x="97" y="157"/>
                  </a:cubicBezTo>
                  <a:lnTo>
                    <a:pt x="97" y="157"/>
                  </a:lnTo>
                  <a:cubicBezTo>
                    <a:pt x="102" y="158"/>
                    <a:pt x="109" y="161"/>
                    <a:pt x="131" y="172"/>
                  </a:cubicBezTo>
                  <a:cubicBezTo>
                    <a:pt x="139" y="176"/>
                    <a:pt x="151" y="181"/>
                    <a:pt x="163" y="181"/>
                  </a:cubicBezTo>
                  <a:cubicBezTo>
                    <a:pt x="167" y="181"/>
                    <a:pt x="170" y="181"/>
                    <a:pt x="174" y="180"/>
                  </a:cubicBezTo>
                  <a:lnTo>
                    <a:pt x="173"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40"/>
            <p:cNvSpPr>
              <a:spLocks/>
            </p:cNvSpPr>
            <p:nvPr userDrawn="1"/>
          </p:nvSpPr>
          <p:spPr bwMode="auto">
            <a:xfrm>
              <a:off x="2748"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4 w 128"/>
                <a:gd name="T11" fmla="*/ 49 h 116"/>
                <a:gd name="T12" fmla="*/ 94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4" y="65"/>
                    <a:pt x="94" y="49"/>
                  </a:cubicBezTo>
                  <a:lnTo>
                    <a:pt x="94" y="13"/>
                  </a:lnTo>
                  <a:lnTo>
                    <a:pt x="77" y="13"/>
                  </a:lnTo>
                  <a:lnTo>
                    <a:pt x="77" y="0"/>
                  </a:lnTo>
                  <a:lnTo>
                    <a:pt x="113" y="0"/>
                  </a:lnTo>
                  <a:lnTo>
                    <a:pt x="112" y="100"/>
                  </a:lnTo>
                  <a:lnTo>
                    <a:pt x="128" y="100"/>
                  </a:lnTo>
                  <a:lnTo>
                    <a:pt x="128" y="113"/>
                  </a:lnTo>
                  <a:lnTo>
                    <a:pt x="94" y="113"/>
                  </a:lnTo>
                  <a:cubicBezTo>
                    <a:pt x="94" y="109"/>
                    <a:pt x="94"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41"/>
            <p:cNvSpPr>
              <a:spLocks noEditPoints="1"/>
            </p:cNvSpPr>
            <p:nvPr userDrawn="1"/>
          </p:nvSpPr>
          <p:spPr bwMode="auto">
            <a:xfrm>
              <a:off x="2841" y="1984"/>
              <a:ext cx="68"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7" y="105"/>
                    <a:pt x="39" y="105"/>
                  </a:cubicBezTo>
                  <a:cubicBezTo>
                    <a:pt x="51"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39"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42"/>
            <p:cNvSpPr>
              <a:spLocks/>
            </p:cNvSpPr>
            <p:nvPr userDrawn="1"/>
          </p:nvSpPr>
          <p:spPr bwMode="auto">
            <a:xfrm>
              <a:off x="2913"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3"/>
            <p:cNvSpPr>
              <a:spLocks noEditPoints="1"/>
            </p:cNvSpPr>
            <p:nvPr userDrawn="1"/>
          </p:nvSpPr>
          <p:spPr bwMode="auto">
            <a:xfrm>
              <a:off x="2955" y="1948"/>
              <a:ext cx="36"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44"/>
            <p:cNvSpPr>
              <a:spLocks/>
            </p:cNvSpPr>
            <p:nvPr userDrawn="1"/>
          </p:nvSpPr>
          <p:spPr bwMode="auto">
            <a:xfrm>
              <a:off x="2996" y="1967"/>
              <a:ext cx="50" cy="95"/>
            </a:xfrm>
            <a:custGeom>
              <a:avLst/>
              <a:gdLst>
                <a:gd name="T0" fmla="*/ 0 w 76"/>
                <a:gd name="T1" fmla="*/ 29 h 145"/>
                <a:gd name="T2" fmla="*/ 0 w 76"/>
                <a:gd name="T3" fmla="*/ 29 h 145"/>
                <a:gd name="T4" fmla="*/ 19 w 76"/>
                <a:gd name="T5" fmla="*/ 29 h 145"/>
                <a:gd name="T6" fmla="*/ 20 w 76"/>
                <a:gd name="T7" fmla="*/ 1 h 145"/>
                <a:gd name="T8" fmla="*/ 38 w 76"/>
                <a:gd name="T9" fmla="*/ 0 h 145"/>
                <a:gd name="T10" fmla="*/ 37 w 76"/>
                <a:gd name="T11" fmla="*/ 29 h 145"/>
                <a:gd name="T12" fmla="*/ 73 w 76"/>
                <a:gd name="T13" fmla="*/ 29 h 145"/>
                <a:gd name="T14" fmla="*/ 73 w 76"/>
                <a:gd name="T15" fmla="*/ 42 h 145"/>
                <a:gd name="T16" fmla="*/ 37 w 76"/>
                <a:gd name="T17" fmla="*/ 42 h 145"/>
                <a:gd name="T18" fmla="*/ 36 w 76"/>
                <a:gd name="T19" fmla="*/ 100 h 145"/>
                <a:gd name="T20" fmla="*/ 53 w 76"/>
                <a:gd name="T21" fmla="*/ 130 h 145"/>
                <a:gd name="T22" fmla="*/ 76 w 76"/>
                <a:gd name="T23" fmla="*/ 125 h 145"/>
                <a:gd name="T24" fmla="*/ 75 w 76"/>
                <a:gd name="T25" fmla="*/ 140 h 145"/>
                <a:gd name="T26" fmla="*/ 49 w 76"/>
                <a:gd name="T27" fmla="*/ 145 h 145"/>
                <a:gd name="T28" fmla="*/ 18 w 76"/>
                <a:gd name="T29" fmla="*/ 108 h 145"/>
                <a:gd name="T30" fmla="*/ 19 w 76"/>
                <a:gd name="T31" fmla="*/ 42 h 145"/>
                <a:gd name="T32" fmla="*/ 0 w 76"/>
                <a:gd name="T33" fmla="*/ 42 h 145"/>
                <a:gd name="T34" fmla="*/ 0 w 76"/>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5">
                  <a:moveTo>
                    <a:pt x="0" y="29"/>
                  </a:moveTo>
                  <a:lnTo>
                    <a:pt x="0" y="29"/>
                  </a:lnTo>
                  <a:lnTo>
                    <a:pt x="19" y="29"/>
                  </a:lnTo>
                  <a:lnTo>
                    <a:pt x="20" y="1"/>
                  </a:lnTo>
                  <a:lnTo>
                    <a:pt x="38" y="0"/>
                  </a:lnTo>
                  <a:lnTo>
                    <a:pt x="37" y="29"/>
                  </a:lnTo>
                  <a:lnTo>
                    <a:pt x="73" y="29"/>
                  </a:lnTo>
                  <a:lnTo>
                    <a:pt x="73" y="42"/>
                  </a:lnTo>
                  <a:lnTo>
                    <a:pt x="37" y="42"/>
                  </a:lnTo>
                  <a:cubicBezTo>
                    <a:pt x="36" y="61"/>
                    <a:pt x="36" y="81"/>
                    <a:pt x="36" y="100"/>
                  </a:cubicBezTo>
                  <a:cubicBezTo>
                    <a:pt x="36" y="116"/>
                    <a:pt x="36" y="130"/>
                    <a:pt x="53" y="130"/>
                  </a:cubicBezTo>
                  <a:cubicBezTo>
                    <a:pt x="62" y="130"/>
                    <a:pt x="71" y="127"/>
                    <a:pt x="76" y="125"/>
                  </a:cubicBezTo>
                  <a:lnTo>
                    <a:pt x="75" y="140"/>
                  </a:lnTo>
                  <a:cubicBezTo>
                    <a:pt x="69" y="143"/>
                    <a:pt x="59" y="145"/>
                    <a:pt x="49" y="145"/>
                  </a:cubicBezTo>
                  <a:cubicBezTo>
                    <a:pt x="18" y="145"/>
                    <a:pt x="18" y="122"/>
                    <a:pt x="18" y="108"/>
                  </a:cubicBezTo>
                  <a:cubicBezTo>
                    <a:pt x="18" y="94"/>
                    <a:pt x="18" y="59"/>
                    <a:pt x="19"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5"/>
            <p:cNvSpPr>
              <a:spLocks/>
            </p:cNvSpPr>
            <p:nvPr userDrawn="1"/>
          </p:nvSpPr>
          <p:spPr bwMode="auto">
            <a:xfrm>
              <a:off x="3044" y="1986"/>
              <a:ext cx="80" cy="112"/>
            </a:xfrm>
            <a:custGeom>
              <a:avLst/>
              <a:gdLst>
                <a:gd name="T0" fmla="*/ 0 w 123"/>
                <a:gd name="T1" fmla="*/ 0 h 171"/>
                <a:gd name="T2" fmla="*/ 0 w 123"/>
                <a:gd name="T3" fmla="*/ 0 h 171"/>
                <a:gd name="T4" fmla="*/ 49 w 123"/>
                <a:gd name="T5" fmla="*/ 0 h 171"/>
                <a:gd name="T6" fmla="*/ 49 w 123"/>
                <a:gd name="T7" fmla="*/ 13 h 171"/>
                <a:gd name="T8" fmla="*/ 34 w 123"/>
                <a:gd name="T9" fmla="*/ 13 h 171"/>
                <a:gd name="T10" fmla="*/ 61 w 123"/>
                <a:gd name="T11" fmla="*/ 84 h 171"/>
                <a:gd name="T12" fmla="*/ 65 w 123"/>
                <a:gd name="T13" fmla="*/ 96 h 171"/>
                <a:gd name="T14" fmla="*/ 65 w 123"/>
                <a:gd name="T15" fmla="*/ 96 h 171"/>
                <a:gd name="T16" fmla="*/ 68 w 123"/>
                <a:gd name="T17" fmla="*/ 84 h 171"/>
                <a:gd name="T18" fmla="*/ 93 w 123"/>
                <a:gd name="T19" fmla="*/ 13 h 171"/>
                <a:gd name="T20" fmla="*/ 77 w 123"/>
                <a:gd name="T21" fmla="*/ 13 h 171"/>
                <a:gd name="T22" fmla="*/ 77 w 123"/>
                <a:gd name="T23" fmla="*/ 0 h 171"/>
                <a:gd name="T24" fmla="*/ 123 w 123"/>
                <a:gd name="T25" fmla="*/ 0 h 171"/>
                <a:gd name="T26" fmla="*/ 123 w 123"/>
                <a:gd name="T27" fmla="*/ 13 h 171"/>
                <a:gd name="T28" fmla="*/ 110 w 123"/>
                <a:gd name="T29" fmla="*/ 13 h 171"/>
                <a:gd name="T30" fmla="*/ 75 w 123"/>
                <a:gd name="T31" fmla="*/ 110 h 171"/>
                <a:gd name="T32" fmla="*/ 17 w 123"/>
                <a:gd name="T33" fmla="*/ 171 h 171"/>
                <a:gd name="T34" fmla="*/ 4 w 123"/>
                <a:gd name="T35" fmla="*/ 170 h 171"/>
                <a:gd name="T36" fmla="*/ 4 w 123"/>
                <a:gd name="T37" fmla="*/ 155 h 171"/>
                <a:gd name="T38" fmla="*/ 17 w 123"/>
                <a:gd name="T39" fmla="*/ 156 h 171"/>
                <a:gd name="T40" fmla="*/ 52 w 123"/>
                <a:gd name="T41" fmla="*/ 128 h 171"/>
                <a:gd name="T42" fmla="*/ 56 w 123"/>
                <a:gd name="T43" fmla="*/ 119 h 171"/>
                <a:gd name="T44" fmla="*/ 14 w 123"/>
                <a:gd name="T45" fmla="*/ 13 h 171"/>
                <a:gd name="T46" fmla="*/ 0 w 123"/>
                <a:gd name="T47" fmla="*/ 13 h 171"/>
                <a:gd name="T48" fmla="*/ 0 w 123"/>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71">
                  <a:moveTo>
                    <a:pt x="0" y="0"/>
                  </a:moveTo>
                  <a:lnTo>
                    <a:pt x="0" y="0"/>
                  </a:lnTo>
                  <a:lnTo>
                    <a:pt x="49" y="0"/>
                  </a:lnTo>
                  <a:lnTo>
                    <a:pt x="49" y="13"/>
                  </a:lnTo>
                  <a:lnTo>
                    <a:pt x="34" y="13"/>
                  </a:lnTo>
                  <a:lnTo>
                    <a:pt x="61" y="84"/>
                  </a:lnTo>
                  <a:cubicBezTo>
                    <a:pt x="63" y="88"/>
                    <a:pt x="64" y="94"/>
                    <a:pt x="65" y="96"/>
                  </a:cubicBezTo>
                  <a:lnTo>
                    <a:pt x="65" y="96"/>
                  </a:lnTo>
                  <a:cubicBezTo>
                    <a:pt x="65" y="94"/>
                    <a:pt x="67" y="88"/>
                    <a:pt x="68" y="84"/>
                  </a:cubicBezTo>
                  <a:lnTo>
                    <a:pt x="93" y="13"/>
                  </a:lnTo>
                  <a:lnTo>
                    <a:pt x="77" y="13"/>
                  </a:lnTo>
                  <a:lnTo>
                    <a:pt x="77" y="0"/>
                  </a:lnTo>
                  <a:lnTo>
                    <a:pt x="123" y="0"/>
                  </a:lnTo>
                  <a:lnTo>
                    <a:pt x="123" y="13"/>
                  </a:lnTo>
                  <a:lnTo>
                    <a:pt x="110" y="13"/>
                  </a:lnTo>
                  <a:lnTo>
                    <a:pt x="75" y="110"/>
                  </a:lnTo>
                  <a:cubicBezTo>
                    <a:pt x="59" y="154"/>
                    <a:pt x="46" y="171"/>
                    <a:pt x="17" y="171"/>
                  </a:cubicBezTo>
                  <a:cubicBezTo>
                    <a:pt x="12" y="171"/>
                    <a:pt x="7" y="171"/>
                    <a:pt x="4" y="170"/>
                  </a:cubicBezTo>
                  <a:lnTo>
                    <a:pt x="4" y="155"/>
                  </a:lnTo>
                  <a:cubicBezTo>
                    <a:pt x="7" y="155"/>
                    <a:pt x="12" y="156"/>
                    <a:pt x="17" y="156"/>
                  </a:cubicBezTo>
                  <a:cubicBezTo>
                    <a:pt x="30" y="156"/>
                    <a:pt x="43" y="149"/>
                    <a:pt x="52" y="128"/>
                  </a:cubicBezTo>
                  <a:lnTo>
                    <a:pt x="56" y="119"/>
                  </a:lnTo>
                  <a:lnTo>
                    <a:pt x="14"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46"/>
            <p:cNvSpPr>
              <a:spLocks/>
            </p:cNvSpPr>
            <p:nvPr userDrawn="1"/>
          </p:nvSpPr>
          <p:spPr bwMode="auto">
            <a:xfrm>
              <a:off x="3163" y="1958"/>
              <a:ext cx="84" cy="104"/>
            </a:xfrm>
            <a:custGeom>
              <a:avLst/>
              <a:gdLst>
                <a:gd name="T0" fmla="*/ 129 w 129"/>
                <a:gd name="T1" fmla="*/ 43 h 160"/>
                <a:gd name="T2" fmla="*/ 129 w 129"/>
                <a:gd name="T3" fmla="*/ 43 h 160"/>
                <a:gd name="T4" fmla="*/ 112 w 129"/>
                <a:gd name="T5" fmla="*/ 43 h 160"/>
                <a:gd name="T6" fmla="*/ 112 w 129"/>
                <a:gd name="T7" fmla="*/ 19 h 160"/>
                <a:gd name="T8" fmla="*/ 83 w 129"/>
                <a:gd name="T9" fmla="*/ 15 h 160"/>
                <a:gd name="T10" fmla="*/ 20 w 129"/>
                <a:gd name="T11" fmla="*/ 79 h 160"/>
                <a:gd name="T12" fmla="*/ 84 w 129"/>
                <a:gd name="T13" fmla="*/ 145 h 160"/>
                <a:gd name="T14" fmla="*/ 110 w 129"/>
                <a:gd name="T15" fmla="*/ 142 h 160"/>
                <a:gd name="T16" fmla="*/ 111 w 129"/>
                <a:gd name="T17" fmla="*/ 116 h 160"/>
                <a:gd name="T18" fmla="*/ 128 w 129"/>
                <a:gd name="T19" fmla="*/ 116 h 160"/>
                <a:gd name="T20" fmla="*/ 127 w 129"/>
                <a:gd name="T21" fmla="*/ 154 h 160"/>
                <a:gd name="T22" fmla="*/ 83 w 129"/>
                <a:gd name="T23" fmla="*/ 160 h 160"/>
                <a:gd name="T24" fmla="*/ 0 w 129"/>
                <a:gd name="T25" fmla="*/ 81 h 160"/>
                <a:gd name="T26" fmla="*/ 84 w 129"/>
                <a:gd name="T27" fmla="*/ 0 h 160"/>
                <a:gd name="T28" fmla="*/ 129 w 129"/>
                <a:gd name="T29" fmla="*/ 8 h 160"/>
                <a:gd name="T30" fmla="*/ 129 w 129"/>
                <a:gd name="T31"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60">
                  <a:moveTo>
                    <a:pt x="129" y="43"/>
                  </a:moveTo>
                  <a:lnTo>
                    <a:pt x="129" y="43"/>
                  </a:lnTo>
                  <a:lnTo>
                    <a:pt x="112" y="43"/>
                  </a:lnTo>
                  <a:lnTo>
                    <a:pt x="112" y="19"/>
                  </a:lnTo>
                  <a:cubicBezTo>
                    <a:pt x="107" y="18"/>
                    <a:pt x="96" y="15"/>
                    <a:pt x="83" y="15"/>
                  </a:cubicBezTo>
                  <a:cubicBezTo>
                    <a:pt x="46" y="15"/>
                    <a:pt x="20" y="37"/>
                    <a:pt x="20" y="79"/>
                  </a:cubicBezTo>
                  <a:cubicBezTo>
                    <a:pt x="20" y="121"/>
                    <a:pt x="42" y="145"/>
                    <a:pt x="84" y="145"/>
                  </a:cubicBezTo>
                  <a:cubicBezTo>
                    <a:pt x="93" y="145"/>
                    <a:pt x="102" y="144"/>
                    <a:pt x="110" y="142"/>
                  </a:cubicBezTo>
                  <a:lnTo>
                    <a:pt x="111" y="116"/>
                  </a:lnTo>
                  <a:lnTo>
                    <a:pt x="128" y="116"/>
                  </a:lnTo>
                  <a:lnTo>
                    <a:pt x="127" y="154"/>
                  </a:lnTo>
                  <a:cubicBezTo>
                    <a:pt x="118" y="158"/>
                    <a:pt x="97" y="160"/>
                    <a:pt x="83" y="160"/>
                  </a:cubicBezTo>
                  <a:cubicBezTo>
                    <a:pt x="32" y="160"/>
                    <a:pt x="0" y="135"/>
                    <a:pt x="0" y="81"/>
                  </a:cubicBezTo>
                  <a:cubicBezTo>
                    <a:pt x="0" y="38"/>
                    <a:pt x="26" y="0"/>
                    <a:pt x="84" y="0"/>
                  </a:cubicBezTo>
                  <a:cubicBezTo>
                    <a:pt x="101" y="0"/>
                    <a:pt x="119" y="4"/>
                    <a:pt x="129" y="8"/>
                  </a:cubicBezTo>
                  <a:lnTo>
                    <a:pt x="129" y="4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47"/>
            <p:cNvSpPr>
              <a:spLocks noEditPoints="1"/>
            </p:cNvSpPr>
            <p:nvPr userDrawn="1"/>
          </p:nvSpPr>
          <p:spPr bwMode="auto">
            <a:xfrm>
              <a:off x="3259" y="1984"/>
              <a:ext cx="68" cy="78"/>
            </a:xfrm>
            <a:custGeom>
              <a:avLst/>
              <a:gdLst>
                <a:gd name="T0" fmla="*/ 73 w 105"/>
                <a:gd name="T1" fmla="*/ 64 h 119"/>
                <a:gd name="T2" fmla="*/ 73 w 105"/>
                <a:gd name="T3" fmla="*/ 64 h 119"/>
                <a:gd name="T4" fmla="*/ 19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9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7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9" y="64"/>
                    <a:pt x="19" y="85"/>
                  </a:cubicBezTo>
                  <a:cubicBezTo>
                    <a:pt x="19"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9" y="82"/>
                    <a:pt x="89"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7"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8"/>
            <p:cNvSpPr>
              <a:spLocks/>
            </p:cNvSpPr>
            <p:nvPr userDrawn="1"/>
          </p:nvSpPr>
          <p:spPr bwMode="auto">
            <a:xfrm>
              <a:off x="3333" y="1985"/>
              <a:ext cx="56" cy="75"/>
            </a:xfrm>
            <a:custGeom>
              <a:avLst/>
              <a:gdLst>
                <a:gd name="T0" fmla="*/ 19 w 85"/>
                <a:gd name="T1" fmla="*/ 15 h 115"/>
                <a:gd name="T2" fmla="*/ 19 w 85"/>
                <a:gd name="T3" fmla="*/ 15 h 115"/>
                <a:gd name="T4" fmla="*/ 0 w 85"/>
                <a:gd name="T5" fmla="*/ 15 h 115"/>
                <a:gd name="T6" fmla="*/ 0 w 85"/>
                <a:gd name="T7" fmla="*/ 2 h 115"/>
                <a:gd name="T8" fmla="*/ 37 w 85"/>
                <a:gd name="T9" fmla="*/ 2 h 115"/>
                <a:gd name="T10" fmla="*/ 37 w 85"/>
                <a:gd name="T11" fmla="*/ 8 h 115"/>
                <a:gd name="T12" fmla="*/ 35 w 85"/>
                <a:gd name="T13" fmla="*/ 37 h 115"/>
                <a:gd name="T14" fmla="*/ 35 w 85"/>
                <a:gd name="T15" fmla="*/ 37 h 115"/>
                <a:gd name="T16" fmla="*/ 35 w 85"/>
                <a:gd name="T17" fmla="*/ 37 h 115"/>
                <a:gd name="T18" fmla="*/ 74 w 85"/>
                <a:gd name="T19" fmla="*/ 0 h 115"/>
                <a:gd name="T20" fmla="*/ 85 w 85"/>
                <a:gd name="T21" fmla="*/ 1 h 115"/>
                <a:gd name="T22" fmla="*/ 84 w 85"/>
                <a:gd name="T23" fmla="*/ 18 h 115"/>
                <a:gd name="T24" fmla="*/ 71 w 85"/>
                <a:gd name="T25" fmla="*/ 16 h 115"/>
                <a:gd name="T26" fmla="*/ 37 w 85"/>
                <a:gd name="T27" fmla="*/ 59 h 115"/>
                <a:gd name="T28" fmla="*/ 36 w 85"/>
                <a:gd name="T29" fmla="*/ 102 h 115"/>
                <a:gd name="T30" fmla="*/ 55 w 85"/>
                <a:gd name="T31" fmla="*/ 102 h 115"/>
                <a:gd name="T32" fmla="*/ 55 w 85"/>
                <a:gd name="T33" fmla="*/ 115 h 115"/>
                <a:gd name="T34" fmla="*/ 2 w 85"/>
                <a:gd name="T35" fmla="*/ 115 h 115"/>
                <a:gd name="T36" fmla="*/ 2 w 85"/>
                <a:gd name="T37" fmla="*/ 102 h 115"/>
                <a:gd name="T38" fmla="*/ 18 w 85"/>
                <a:gd name="T39" fmla="*/ 102 h 115"/>
                <a:gd name="T40" fmla="*/ 19 w 85"/>
                <a:gd name="T41"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5">
                  <a:moveTo>
                    <a:pt x="19" y="15"/>
                  </a:moveTo>
                  <a:lnTo>
                    <a:pt x="19" y="15"/>
                  </a:lnTo>
                  <a:lnTo>
                    <a:pt x="0" y="15"/>
                  </a:lnTo>
                  <a:lnTo>
                    <a:pt x="0" y="2"/>
                  </a:lnTo>
                  <a:lnTo>
                    <a:pt x="37" y="2"/>
                  </a:lnTo>
                  <a:lnTo>
                    <a:pt x="37" y="8"/>
                  </a:lnTo>
                  <a:cubicBezTo>
                    <a:pt x="37" y="14"/>
                    <a:pt x="36" y="28"/>
                    <a:pt x="35" y="37"/>
                  </a:cubicBezTo>
                  <a:lnTo>
                    <a:pt x="35" y="37"/>
                  </a:lnTo>
                  <a:lnTo>
                    <a:pt x="35" y="37"/>
                  </a:lnTo>
                  <a:cubicBezTo>
                    <a:pt x="40" y="20"/>
                    <a:pt x="46" y="0"/>
                    <a:pt x="74" y="0"/>
                  </a:cubicBezTo>
                  <a:cubicBezTo>
                    <a:pt x="75" y="0"/>
                    <a:pt x="85" y="0"/>
                    <a:pt x="85" y="1"/>
                  </a:cubicBezTo>
                  <a:lnTo>
                    <a:pt x="84" y="18"/>
                  </a:lnTo>
                  <a:cubicBezTo>
                    <a:pt x="81" y="17"/>
                    <a:pt x="76" y="16"/>
                    <a:pt x="71" y="16"/>
                  </a:cubicBezTo>
                  <a:cubicBezTo>
                    <a:pt x="48" y="16"/>
                    <a:pt x="38" y="39"/>
                    <a:pt x="37" y="59"/>
                  </a:cubicBezTo>
                  <a:lnTo>
                    <a:pt x="36" y="102"/>
                  </a:lnTo>
                  <a:lnTo>
                    <a:pt x="55" y="102"/>
                  </a:lnTo>
                  <a:lnTo>
                    <a:pt x="55" y="115"/>
                  </a:lnTo>
                  <a:lnTo>
                    <a:pt x="2" y="115"/>
                  </a:lnTo>
                  <a:lnTo>
                    <a:pt x="2" y="102"/>
                  </a:lnTo>
                  <a:lnTo>
                    <a:pt x="18" y="102"/>
                  </a:lnTo>
                  <a:lnTo>
                    <a:pt x="19" y="1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49"/>
            <p:cNvSpPr>
              <a:spLocks noEditPoints="1"/>
            </p:cNvSpPr>
            <p:nvPr userDrawn="1"/>
          </p:nvSpPr>
          <p:spPr bwMode="auto">
            <a:xfrm>
              <a:off x="3390" y="1984"/>
              <a:ext cx="66"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2 w 102"/>
                <a:gd name="T15" fmla="*/ 104 h 119"/>
                <a:gd name="T16" fmla="*/ 96 w 102"/>
                <a:gd name="T17" fmla="*/ 96 h 119"/>
                <a:gd name="T18" fmla="*/ 95 w 102"/>
                <a:gd name="T19" fmla="*/ 111 h 119"/>
                <a:gd name="T20" fmla="*/ 58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3" y="14"/>
                    <a:pt x="20" y="28"/>
                    <a:pt x="19" y="47"/>
                  </a:cubicBezTo>
                  <a:lnTo>
                    <a:pt x="83" y="47"/>
                  </a:lnTo>
                  <a:close/>
                  <a:moveTo>
                    <a:pt x="19" y="61"/>
                  </a:moveTo>
                  <a:lnTo>
                    <a:pt x="19" y="61"/>
                  </a:lnTo>
                  <a:cubicBezTo>
                    <a:pt x="19" y="84"/>
                    <a:pt x="30" y="104"/>
                    <a:pt x="62" y="104"/>
                  </a:cubicBezTo>
                  <a:cubicBezTo>
                    <a:pt x="74" y="104"/>
                    <a:pt x="87" y="100"/>
                    <a:pt x="96" y="96"/>
                  </a:cubicBezTo>
                  <a:lnTo>
                    <a:pt x="95" y="111"/>
                  </a:lnTo>
                  <a:cubicBezTo>
                    <a:pt x="87" y="115"/>
                    <a:pt x="70" y="119"/>
                    <a:pt x="58" y="119"/>
                  </a:cubicBezTo>
                  <a:cubicBezTo>
                    <a:pt x="22" y="119"/>
                    <a:pt x="0" y="99"/>
                    <a:pt x="0" y="60"/>
                  </a:cubicBezTo>
                  <a:cubicBezTo>
                    <a:pt x="0" y="26"/>
                    <a:pt x="18"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0"/>
            <p:cNvSpPr>
              <a:spLocks/>
            </p:cNvSpPr>
            <p:nvPr userDrawn="1"/>
          </p:nvSpPr>
          <p:spPr bwMode="auto">
            <a:xfrm>
              <a:off x="3466" y="2044"/>
              <a:ext cx="19" cy="18"/>
            </a:xfrm>
            <a:custGeom>
              <a:avLst/>
              <a:gdLst>
                <a:gd name="T0" fmla="*/ 14 w 28"/>
                <a:gd name="T1" fmla="*/ 0 h 27"/>
                <a:gd name="T2" fmla="*/ 14 w 28"/>
                <a:gd name="T3" fmla="*/ 0 h 27"/>
                <a:gd name="T4" fmla="*/ 28 w 28"/>
                <a:gd name="T5" fmla="*/ 13 h 27"/>
                <a:gd name="T6" fmla="*/ 14 w 28"/>
                <a:gd name="T7" fmla="*/ 27 h 27"/>
                <a:gd name="T8" fmla="*/ 0 w 28"/>
                <a:gd name="T9" fmla="*/ 13 h 27"/>
                <a:gd name="T10" fmla="*/ 14 w 28"/>
                <a:gd name="T11" fmla="*/ 0 h 27"/>
              </a:gdLst>
              <a:ahLst/>
              <a:cxnLst>
                <a:cxn ang="0">
                  <a:pos x="T0" y="T1"/>
                </a:cxn>
                <a:cxn ang="0">
                  <a:pos x="T2" y="T3"/>
                </a:cxn>
                <a:cxn ang="0">
                  <a:pos x="T4" y="T5"/>
                </a:cxn>
                <a:cxn ang="0">
                  <a:pos x="T6" y="T7"/>
                </a:cxn>
                <a:cxn ang="0">
                  <a:pos x="T8" y="T9"/>
                </a:cxn>
                <a:cxn ang="0">
                  <a:pos x="T10" y="T11"/>
                </a:cxn>
              </a:cxnLst>
              <a:rect l="0" t="0" r="r" b="b"/>
              <a:pathLst>
                <a:path w="28" h="27">
                  <a:moveTo>
                    <a:pt x="14" y="0"/>
                  </a:moveTo>
                  <a:lnTo>
                    <a:pt x="14" y="0"/>
                  </a:lnTo>
                  <a:cubicBezTo>
                    <a:pt x="22" y="0"/>
                    <a:pt x="28" y="6"/>
                    <a:pt x="28" y="13"/>
                  </a:cubicBezTo>
                  <a:cubicBezTo>
                    <a:pt x="28" y="21"/>
                    <a:pt x="22" y="27"/>
                    <a:pt x="14" y="27"/>
                  </a:cubicBezTo>
                  <a:cubicBezTo>
                    <a:pt x="7" y="27"/>
                    <a:pt x="0" y="21"/>
                    <a:pt x="0" y="13"/>
                  </a:cubicBezTo>
                  <a:cubicBezTo>
                    <a:pt x="0" y="6"/>
                    <a:pt x="7"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73" name="Title 1"/>
          <p:cNvSpPr>
            <a:spLocks noGrp="1"/>
          </p:cNvSpPr>
          <p:nvPr>
            <p:ph type="ctrTitle"/>
          </p:nvPr>
        </p:nvSpPr>
        <p:spPr>
          <a:xfrm>
            <a:off x="1160385" y="553256"/>
            <a:ext cx="6823231" cy="1692914"/>
          </a:xfrm>
        </p:spPr>
        <p:txBody>
          <a:bodyPr anchor="b">
            <a:normAutofit/>
          </a:bodyPr>
          <a:lstStyle>
            <a:lvl1pPr algn="ctr">
              <a:defRPr sz="3300">
                <a:solidFill>
                  <a:schemeClr val="bg2"/>
                </a:solidFill>
              </a:defRPr>
            </a:lvl1pPr>
          </a:lstStyle>
          <a:p>
            <a:r>
              <a:rPr lang="en-US"/>
              <a:t>Click to edit Master title style</a:t>
            </a:r>
            <a:endParaRPr lang="en-US" dirty="0"/>
          </a:p>
        </p:txBody>
      </p:sp>
      <p:sp>
        <p:nvSpPr>
          <p:cNvPr id="13" name="TextBox 12"/>
          <p:cNvSpPr txBox="1"/>
          <p:nvPr userDrawn="1"/>
        </p:nvSpPr>
        <p:spPr>
          <a:xfrm>
            <a:off x="9407047" y="3557392"/>
            <a:ext cx="914400" cy="914400"/>
          </a:xfrm>
          <a:prstGeom prst="rect">
            <a:avLst/>
          </a:prstGeom>
        </p:spPr>
        <p:txBody>
          <a:bodyPr vert="horz" wrap="none" lIns="0" tIns="0" rIns="0" bIns="0" rtlCol="0">
            <a:normAutofit/>
          </a:bodyPr>
          <a:lstStyle/>
          <a:p>
            <a:pPr>
              <a:buFont typeface="Arial" charset="0"/>
              <a:buChar char="•"/>
            </a:pPr>
            <a:endParaRPr lang="en-US" dirty="0"/>
          </a:p>
        </p:txBody>
      </p:sp>
      <p:cxnSp>
        <p:nvCxnSpPr>
          <p:cNvPr id="77" name="Straight Connector 76"/>
          <p:cNvCxnSpPr/>
          <p:nvPr userDrawn="1"/>
        </p:nvCxnSpPr>
        <p:spPr>
          <a:xfrm>
            <a:off x="3805978" y="2503499"/>
            <a:ext cx="1532047" cy="0"/>
          </a:xfrm>
          <a:prstGeom prst="line">
            <a:avLst/>
          </a:prstGeom>
          <a:ln w="12700">
            <a:solidFill>
              <a:schemeClr val="bg1">
                <a:alpha val="61000"/>
              </a:schemeClr>
            </a:solidFill>
            <a:prstDash val="dash"/>
          </a:ln>
        </p:spPr>
        <p:style>
          <a:lnRef idx="1">
            <a:schemeClr val="accent1"/>
          </a:lnRef>
          <a:fillRef idx="0">
            <a:schemeClr val="accent1"/>
          </a:fillRef>
          <a:effectRef idx="0">
            <a:schemeClr val="accent1"/>
          </a:effectRef>
          <a:fontRef idx="minor">
            <a:schemeClr val="tx1"/>
          </a:fontRef>
        </p:style>
      </p:cxnSp>
    </p:spTree>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Divider Dark Blue">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4282417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497596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Orange">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97451591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Gold">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2371401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4014269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hank You Page">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1894114" y="2101208"/>
            <a:ext cx="5355771" cy="945847"/>
          </a:xfrm>
          <a:prstGeom prst="rect">
            <a:avLst/>
          </a:prstGeom>
        </p:spPr>
        <p:txBody>
          <a:bodyPr vert="horz" wrap="square" lIns="0" tIns="0" rIns="0" bIns="0" rtlCol="0">
            <a:normAutofit/>
          </a:bodyPr>
          <a:lstStyle/>
          <a:p>
            <a:pPr algn="ctr">
              <a:buFont typeface="Arial" charset="0"/>
              <a:buNone/>
            </a:pPr>
            <a:r>
              <a:rPr lang="en-US" sz="5500" spc="0" baseline="0" dirty="0">
                <a:solidFill>
                  <a:schemeClr val="accent1"/>
                </a:solidFill>
              </a:rPr>
              <a:t>Thank You!</a:t>
            </a:r>
          </a:p>
        </p:txBody>
      </p:sp>
    </p:spTree>
    <p:extLst>
      <p:ext uri="{BB962C8B-B14F-4D97-AF65-F5344CB8AC3E}">
        <p14:creationId xmlns:p14="http://schemas.microsoft.com/office/powerpoint/2010/main" val="121984680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Questions ">
    <p:bg>
      <p:bgPr>
        <a:solidFill>
          <a:schemeClr val="tx2"/>
        </a:solidFill>
        <a:effectLst/>
      </p:bgPr>
    </p:bg>
    <p:spTree>
      <p:nvGrpSpPr>
        <p:cNvPr id="1" name=""/>
        <p:cNvGrpSpPr/>
        <p:nvPr/>
      </p:nvGrpSpPr>
      <p:grpSpPr>
        <a:xfrm>
          <a:off x="0" y="0"/>
          <a:ext cx="0" cy="0"/>
          <a:chOff x="0" y="0"/>
          <a:chExt cx="0" cy="0"/>
        </a:xfrm>
      </p:grpSpPr>
      <p:sp>
        <p:nvSpPr>
          <p:cNvPr id="2" name="TextBox 1"/>
          <p:cNvSpPr txBox="1"/>
          <p:nvPr/>
        </p:nvSpPr>
        <p:spPr>
          <a:xfrm>
            <a:off x="2009671" y="2021471"/>
            <a:ext cx="5355771" cy="1567543"/>
          </a:xfrm>
          <a:prstGeom prst="rect">
            <a:avLst/>
          </a:prstGeom>
        </p:spPr>
        <p:txBody>
          <a:bodyPr vert="horz" wrap="square" lIns="0" tIns="0" rIns="0" bIns="0" rtlCol="0">
            <a:normAutofit/>
          </a:bodyPr>
          <a:lstStyle/>
          <a:p>
            <a:pPr algn="ctr">
              <a:buFont typeface="Arial" charset="0"/>
              <a:buNone/>
            </a:pPr>
            <a:r>
              <a:rPr lang="en-US" sz="6600" dirty="0">
                <a:solidFill>
                  <a:schemeClr val="accent2"/>
                </a:solidFill>
              </a:rPr>
              <a:t>Questions?</a:t>
            </a:r>
          </a:p>
        </p:txBody>
      </p:sp>
      <p:sp>
        <p:nvSpPr>
          <p:cNvPr id="4" name="Content Placeholder 3"/>
          <p:cNvSpPr>
            <a:spLocks noGrp="1"/>
          </p:cNvSpPr>
          <p:nvPr>
            <p:ph sz="quarter" idx="10" hasCustomPrompt="1"/>
          </p:nvPr>
        </p:nvSpPr>
        <p:spPr>
          <a:xfrm>
            <a:off x="887536" y="3143800"/>
            <a:ext cx="7234272" cy="360103"/>
          </a:xfrm>
        </p:spPr>
        <p:txBody>
          <a:bodyPr>
            <a:normAutofit/>
          </a:bodyPr>
          <a:lstStyle>
            <a:lvl1pPr marL="0" indent="0" algn="ctr">
              <a:buFont typeface="Arial" charset="0"/>
              <a:buNone/>
              <a:defRPr sz="1400" b="1">
                <a:solidFill>
                  <a:schemeClr val="accent1"/>
                </a:solidFill>
              </a:defRPr>
            </a:lvl1pPr>
            <a:lvl2pPr marL="0" indent="0">
              <a:buNone/>
              <a:defRPr b="0">
                <a:solidFill>
                  <a:srgbClr val="84C700"/>
                </a:solidFill>
              </a:defRPr>
            </a:lvl2pPr>
            <a:lvl3pPr marL="201168" indent="0">
              <a:buFont typeface="Arial" charset="0"/>
              <a:buNone/>
              <a:defRPr b="0">
                <a:solidFill>
                  <a:srgbClr val="84C700"/>
                </a:solidFill>
              </a:defRPr>
            </a:lvl3pPr>
            <a:lvl4pPr marL="228600" indent="0">
              <a:buNone/>
              <a:defRPr b="0">
                <a:solidFill>
                  <a:srgbClr val="84C700"/>
                </a:solidFill>
              </a:defRPr>
            </a:lvl4pPr>
            <a:lvl5pPr marL="377825" indent="0">
              <a:buNone/>
              <a:defRPr b="0">
                <a:solidFill>
                  <a:srgbClr val="84C700"/>
                </a:solidFill>
              </a:defRPr>
            </a:lvl5pPr>
          </a:lstStyle>
          <a:p>
            <a:pPr lvl="0"/>
            <a:r>
              <a:rPr lang="en-US" dirty="0"/>
              <a:t>Contact Information:</a:t>
            </a:r>
          </a:p>
        </p:txBody>
      </p:sp>
      <p:sp>
        <p:nvSpPr>
          <p:cNvPr id="14" name="Content Placeholder 3"/>
          <p:cNvSpPr>
            <a:spLocks noGrp="1"/>
          </p:cNvSpPr>
          <p:nvPr>
            <p:ph sz="quarter" idx="11" hasCustomPrompt="1"/>
          </p:nvPr>
        </p:nvSpPr>
        <p:spPr>
          <a:xfrm>
            <a:off x="887536" y="3503679"/>
            <a:ext cx="7234272" cy="908307"/>
          </a:xfrm>
        </p:spPr>
        <p:txBody>
          <a:bodyPr/>
          <a:lstStyle>
            <a:lvl1pPr marL="0" indent="0" algn="ctr">
              <a:spcAft>
                <a:spcPts val="0"/>
              </a:spcAft>
              <a:buFont typeface="Arial" charset="0"/>
              <a:buNone/>
              <a:defRPr sz="1400" b="0">
                <a:solidFill>
                  <a:schemeClr val="accent1"/>
                </a:solidFill>
              </a:defRPr>
            </a:lvl1pPr>
            <a:lvl2pPr marL="0" indent="0">
              <a:buNone/>
              <a:defRPr b="0">
                <a:solidFill>
                  <a:srgbClr val="84C700"/>
                </a:solidFill>
              </a:defRPr>
            </a:lvl2pPr>
            <a:lvl3pPr marL="201168" indent="0">
              <a:buFont typeface="Arial" charset="0"/>
              <a:buNone/>
              <a:defRPr b="0">
                <a:solidFill>
                  <a:srgbClr val="84C700"/>
                </a:solidFill>
              </a:defRPr>
            </a:lvl3pPr>
            <a:lvl4pPr marL="228600" indent="0">
              <a:buNone/>
              <a:defRPr b="0">
                <a:solidFill>
                  <a:srgbClr val="84C700"/>
                </a:solidFill>
              </a:defRPr>
            </a:lvl4pPr>
            <a:lvl5pPr marL="377825" indent="0">
              <a:buNone/>
              <a:defRPr b="0">
                <a:solidFill>
                  <a:srgbClr val="84C700"/>
                </a:solidFill>
              </a:defRPr>
            </a:lvl5pPr>
          </a:lstStyle>
          <a:p>
            <a:pPr lvl="0"/>
            <a:r>
              <a:rPr lang="en-US" dirty="0" err="1"/>
              <a:t>Firstname</a:t>
            </a:r>
            <a:r>
              <a:rPr lang="en-US" dirty="0"/>
              <a:t> </a:t>
            </a:r>
            <a:r>
              <a:rPr lang="en-US" dirty="0" err="1"/>
              <a:t>Lastname</a:t>
            </a:r>
            <a:br>
              <a:rPr lang="en-US" dirty="0"/>
            </a:br>
            <a:r>
              <a:rPr lang="en-US" dirty="0" err="1"/>
              <a:t>email@healthcaresource.com</a:t>
            </a:r>
            <a:endParaRPr lang="en-US" dirty="0"/>
          </a:p>
        </p:txBody>
      </p:sp>
      <p:grpSp>
        <p:nvGrpSpPr>
          <p:cNvPr id="3" name="Group 4"/>
          <p:cNvGrpSpPr>
            <a:grpSpLocks noChangeAspect="1"/>
          </p:cNvGrpSpPr>
          <p:nvPr/>
        </p:nvGrpSpPr>
        <p:grpSpPr bwMode="auto">
          <a:xfrm>
            <a:off x="3949700" y="784225"/>
            <a:ext cx="1244600" cy="1244600"/>
            <a:chOff x="2488" y="494"/>
            <a:chExt cx="784" cy="784"/>
          </a:xfrm>
        </p:grpSpPr>
        <p:sp>
          <p:nvSpPr>
            <p:cNvPr id="5" name="AutoShape 3"/>
            <p:cNvSpPr>
              <a:spLocks noChangeAspect="1" noChangeArrowheads="1" noTextEdit="1"/>
            </p:cNvSpPr>
            <p:nvPr/>
          </p:nvSpPr>
          <p:spPr bwMode="auto">
            <a:xfrm>
              <a:off x="2488" y="494"/>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2956" y="69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Line 6"/>
            <p:cNvSpPr>
              <a:spLocks noChangeShapeType="1"/>
            </p:cNvSpPr>
            <p:nvPr/>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7"/>
            <p:cNvSpPr>
              <a:spLocks noChangeShapeType="1"/>
            </p:cNvSpPr>
            <p:nvPr/>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noEditPoints="1"/>
            </p:cNvSpPr>
            <p:nvPr/>
          </p:nvSpPr>
          <p:spPr bwMode="auto">
            <a:xfrm>
              <a:off x="2488" y="494"/>
              <a:ext cx="784" cy="784"/>
            </a:xfrm>
            <a:custGeom>
              <a:avLst/>
              <a:gdLst>
                <a:gd name="T0" fmla="*/ 644 w 755"/>
                <a:gd name="T1" fmla="*/ 111 h 755"/>
                <a:gd name="T2" fmla="*/ 378 w 755"/>
                <a:gd name="T3" fmla="*/ 0 h 755"/>
                <a:gd name="T4" fmla="*/ 378 w 755"/>
                <a:gd name="T5" fmla="*/ 0 h 755"/>
                <a:gd name="T6" fmla="*/ 111 w 755"/>
                <a:gd name="T7" fmla="*/ 111 h 755"/>
                <a:gd name="T8" fmla="*/ 0 w 755"/>
                <a:gd name="T9" fmla="*/ 378 h 755"/>
                <a:gd name="T10" fmla="*/ 111 w 755"/>
                <a:gd name="T11" fmla="*/ 645 h 755"/>
                <a:gd name="T12" fmla="*/ 338 w 755"/>
                <a:gd name="T13" fmla="*/ 753 h 755"/>
                <a:gd name="T14" fmla="*/ 378 w 755"/>
                <a:gd name="T15" fmla="*/ 755 h 755"/>
                <a:gd name="T16" fmla="*/ 378 w 755"/>
                <a:gd name="T17" fmla="*/ 755 h 755"/>
                <a:gd name="T18" fmla="*/ 520 w 755"/>
                <a:gd name="T19" fmla="*/ 728 h 755"/>
                <a:gd name="T20" fmla="*/ 644 w 755"/>
                <a:gd name="T21" fmla="*/ 645 h 755"/>
                <a:gd name="T22" fmla="*/ 755 w 755"/>
                <a:gd name="T23" fmla="*/ 378 h 755"/>
                <a:gd name="T24" fmla="*/ 644 w 755"/>
                <a:gd name="T25" fmla="*/ 111 h 755"/>
                <a:gd name="T26" fmla="*/ 481 w 755"/>
                <a:gd name="T27" fmla="*/ 703 h 755"/>
                <a:gd name="T28" fmla="*/ 378 w 755"/>
                <a:gd name="T29" fmla="*/ 719 h 755"/>
                <a:gd name="T30" fmla="*/ 342 w 755"/>
                <a:gd name="T31" fmla="*/ 717 h 755"/>
                <a:gd name="T32" fmla="*/ 335 w 755"/>
                <a:gd name="T33" fmla="*/ 717 h 755"/>
                <a:gd name="T34" fmla="*/ 36 w 755"/>
                <a:gd name="T35" fmla="*/ 378 h 755"/>
                <a:gd name="T36" fmla="*/ 378 w 755"/>
                <a:gd name="T37" fmla="*/ 36 h 755"/>
                <a:gd name="T38" fmla="*/ 716 w 755"/>
                <a:gd name="T39" fmla="*/ 330 h 755"/>
                <a:gd name="T40" fmla="*/ 719 w 755"/>
                <a:gd name="T41" fmla="*/ 378 h 755"/>
                <a:gd name="T42" fmla="*/ 481 w 755"/>
                <a:gd name="T43" fmla="*/ 70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755">
                  <a:moveTo>
                    <a:pt x="644" y="111"/>
                  </a:moveTo>
                  <a:cubicBezTo>
                    <a:pt x="573" y="39"/>
                    <a:pt x="478" y="0"/>
                    <a:pt x="378" y="0"/>
                  </a:cubicBezTo>
                  <a:cubicBezTo>
                    <a:pt x="378" y="0"/>
                    <a:pt x="378" y="0"/>
                    <a:pt x="378" y="0"/>
                  </a:cubicBezTo>
                  <a:cubicBezTo>
                    <a:pt x="277" y="0"/>
                    <a:pt x="182" y="39"/>
                    <a:pt x="111" y="111"/>
                  </a:cubicBezTo>
                  <a:cubicBezTo>
                    <a:pt x="39" y="182"/>
                    <a:pt x="0" y="277"/>
                    <a:pt x="0" y="378"/>
                  </a:cubicBezTo>
                  <a:cubicBezTo>
                    <a:pt x="0" y="479"/>
                    <a:pt x="39" y="573"/>
                    <a:pt x="111" y="645"/>
                  </a:cubicBezTo>
                  <a:cubicBezTo>
                    <a:pt x="173" y="707"/>
                    <a:pt x="252" y="744"/>
                    <a:pt x="338" y="753"/>
                  </a:cubicBezTo>
                  <a:cubicBezTo>
                    <a:pt x="351" y="755"/>
                    <a:pt x="364" y="755"/>
                    <a:pt x="378" y="755"/>
                  </a:cubicBezTo>
                  <a:cubicBezTo>
                    <a:pt x="378" y="755"/>
                    <a:pt x="378" y="755"/>
                    <a:pt x="378" y="755"/>
                  </a:cubicBezTo>
                  <a:cubicBezTo>
                    <a:pt x="427" y="755"/>
                    <a:pt x="475" y="746"/>
                    <a:pt x="520" y="728"/>
                  </a:cubicBezTo>
                  <a:cubicBezTo>
                    <a:pt x="566" y="709"/>
                    <a:pt x="608" y="681"/>
                    <a:pt x="644" y="645"/>
                  </a:cubicBezTo>
                  <a:cubicBezTo>
                    <a:pt x="716" y="573"/>
                    <a:pt x="755" y="479"/>
                    <a:pt x="755" y="378"/>
                  </a:cubicBezTo>
                  <a:cubicBezTo>
                    <a:pt x="755" y="277"/>
                    <a:pt x="716" y="182"/>
                    <a:pt x="644" y="111"/>
                  </a:cubicBezTo>
                  <a:moveTo>
                    <a:pt x="481" y="703"/>
                  </a:moveTo>
                  <a:cubicBezTo>
                    <a:pt x="448" y="714"/>
                    <a:pt x="414" y="719"/>
                    <a:pt x="378" y="719"/>
                  </a:cubicBezTo>
                  <a:cubicBezTo>
                    <a:pt x="366" y="719"/>
                    <a:pt x="354" y="719"/>
                    <a:pt x="342" y="717"/>
                  </a:cubicBezTo>
                  <a:cubicBezTo>
                    <a:pt x="340" y="717"/>
                    <a:pt x="337" y="717"/>
                    <a:pt x="335" y="717"/>
                  </a:cubicBezTo>
                  <a:cubicBezTo>
                    <a:pt x="166" y="696"/>
                    <a:pt x="36" y="552"/>
                    <a:pt x="36" y="378"/>
                  </a:cubicBezTo>
                  <a:cubicBezTo>
                    <a:pt x="36" y="189"/>
                    <a:pt x="189" y="36"/>
                    <a:pt x="378" y="36"/>
                  </a:cubicBezTo>
                  <a:cubicBezTo>
                    <a:pt x="550" y="36"/>
                    <a:pt x="692" y="164"/>
                    <a:pt x="716" y="330"/>
                  </a:cubicBezTo>
                  <a:cubicBezTo>
                    <a:pt x="718" y="346"/>
                    <a:pt x="719" y="361"/>
                    <a:pt x="719" y="378"/>
                  </a:cubicBezTo>
                  <a:cubicBezTo>
                    <a:pt x="719" y="530"/>
                    <a:pt x="619" y="659"/>
                    <a:pt x="481" y="703"/>
                  </a:cubicBezTo>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2881" y="531"/>
              <a:ext cx="354" cy="710"/>
            </a:xfrm>
            <a:custGeom>
              <a:avLst/>
              <a:gdLst>
                <a:gd name="T0" fmla="*/ 0 w 341"/>
                <a:gd name="T1" fmla="*/ 0 h 683"/>
                <a:gd name="T2" fmla="*/ 0 w 341"/>
                <a:gd name="T3" fmla="*/ 112 h 683"/>
                <a:gd name="T4" fmla="*/ 10 w 341"/>
                <a:gd name="T5" fmla="*/ 112 h 683"/>
                <a:gd name="T6" fmla="*/ 88 w 341"/>
                <a:gd name="T7" fmla="*/ 125 h 683"/>
                <a:gd name="T8" fmla="*/ 88 w 341"/>
                <a:gd name="T9" fmla="*/ 125 h 683"/>
                <a:gd name="T10" fmla="*/ 88 w 341"/>
                <a:gd name="T11" fmla="*/ 125 h 683"/>
                <a:gd name="T12" fmla="*/ 109 w 341"/>
                <a:gd name="T13" fmla="*/ 136 h 683"/>
                <a:gd name="T14" fmla="*/ 157 w 341"/>
                <a:gd name="T15" fmla="*/ 223 h 683"/>
                <a:gd name="T16" fmla="*/ 8 w 341"/>
                <a:gd name="T17" fmla="*/ 403 h 683"/>
                <a:gd name="T18" fmla="*/ 21 w 341"/>
                <a:gd name="T19" fmla="*/ 434 h 683"/>
                <a:gd name="T20" fmla="*/ 0 w 341"/>
                <a:gd name="T21" fmla="*/ 434 h 683"/>
                <a:gd name="T22" fmla="*/ 0 w 341"/>
                <a:gd name="T23" fmla="*/ 483 h 683"/>
                <a:gd name="T24" fmla="*/ 43 w 341"/>
                <a:gd name="T25" fmla="*/ 536 h 683"/>
                <a:gd name="T26" fmla="*/ 0 w 341"/>
                <a:gd name="T27" fmla="*/ 588 h 683"/>
                <a:gd name="T28" fmla="*/ 0 w 341"/>
                <a:gd name="T29" fmla="*/ 683 h 683"/>
                <a:gd name="T30" fmla="*/ 103 w 341"/>
                <a:gd name="T31" fmla="*/ 667 h 683"/>
                <a:gd name="T32" fmla="*/ 341 w 341"/>
                <a:gd name="T33" fmla="*/ 342 h 683"/>
                <a:gd name="T34" fmla="*/ 338 w 341"/>
                <a:gd name="T35" fmla="*/ 294 h 683"/>
                <a:gd name="T36" fmla="*/ 0 w 341"/>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683">
                  <a:moveTo>
                    <a:pt x="0" y="0"/>
                  </a:moveTo>
                  <a:cubicBezTo>
                    <a:pt x="0" y="112"/>
                    <a:pt x="0" y="112"/>
                    <a:pt x="0" y="112"/>
                  </a:cubicBezTo>
                  <a:cubicBezTo>
                    <a:pt x="3" y="112"/>
                    <a:pt x="7" y="112"/>
                    <a:pt x="10" y="112"/>
                  </a:cubicBezTo>
                  <a:cubicBezTo>
                    <a:pt x="42" y="112"/>
                    <a:pt x="68" y="117"/>
                    <a:pt x="88" y="125"/>
                  </a:cubicBezTo>
                  <a:cubicBezTo>
                    <a:pt x="88" y="125"/>
                    <a:pt x="88" y="125"/>
                    <a:pt x="88" y="125"/>
                  </a:cubicBezTo>
                  <a:cubicBezTo>
                    <a:pt x="88" y="125"/>
                    <a:pt x="88" y="125"/>
                    <a:pt x="88" y="125"/>
                  </a:cubicBezTo>
                  <a:cubicBezTo>
                    <a:pt x="96" y="129"/>
                    <a:pt x="102" y="132"/>
                    <a:pt x="109" y="136"/>
                  </a:cubicBezTo>
                  <a:cubicBezTo>
                    <a:pt x="146" y="160"/>
                    <a:pt x="157" y="197"/>
                    <a:pt x="157" y="223"/>
                  </a:cubicBezTo>
                  <a:cubicBezTo>
                    <a:pt x="157" y="346"/>
                    <a:pt x="8" y="347"/>
                    <a:pt x="8" y="403"/>
                  </a:cubicBezTo>
                  <a:cubicBezTo>
                    <a:pt x="8" y="412"/>
                    <a:pt x="15" y="425"/>
                    <a:pt x="21" y="434"/>
                  </a:cubicBezTo>
                  <a:cubicBezTo>
                    <a:pt x="0" y="434"/>
                    <a:pt x="0" y="434"/>
                    <a:pt x="0" y="434"/>
                  </a:cubicBezTo>
                  <a:cubicBezTo>
                    <a:pt x="0" y="483"/>
                    <a:pt x="0" y="483"/>
                    <a:pt x="0" y="483"/>
                  </a:cubicBezTo>
                  <a:cubicBezTo>
                    <a:pt x="25" y="487"/>
                    <a:pt x="43" y="505"/>
                    <a:pt x="43" y="536"/>
                  </a:cubicBezTo>
                  <a:cubicBezTo>
                    <a:pt x="43" y="562"/>
                    <a:pt x="27" y="583"/>
                    <a:pt x="0" y="588"/>
                  </a:cubicBezTo>
                  <a:cubicBezTo>
                    <a:pt x="0" y="683"/>
                    <a:pt x="0" y="683"/>
                    <a:pt x="0" y="683"/>
                  </a:cubicBezTo>
                  <a:cubicBezTo>
                    <a:pt x="36" y="683"/>
                    <a:pt x="70" y="678"/>
                    <a:pt x="103" y="667"/>
                  </a:cubicBezTo>
                  <a:cubicBezTo>
                    <a:pt x="241" y="623"/>
                    <a:pt x="341" y="494"/>
                    <a:pt x="341" y="342"/>
                  </a:cubicBezTo>
                  <a:cubicBezTo>
                    <a:pt x="341" y="325"/>
                    <a:pt x="340" y="310"/>
                    <a:pt x="338" y="294"/>
                  </a:cubicBezTo>
                  <a:cubicBezTo>
                    <a:pt x="314" y="128"/>
                    <a:pt x="172" y="0"/>
                    <a:pt x="0" y="0"/>
                  </a:cubicBezTo>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2792" y="648"/>
              <a:ext cx="252" cy="336"/>
            </a:xfrm>
            <a:custGeom>
              <a:avLst/>
              <a:gdLst>
                <a:gd name="T0" fmla="*/ 242 w 242"/>
                <a:gd name="T1" fmla="*/ 111 h 324"/>
                <a:gd name="T2" fmla="*/ 194 w 242"/>
                <a:gd name="T3" fmla="*/ 24 h 324"/>
                <a:gd name="T4" fmla="*/ 173 w 242"/>
                <a:gd name="T5" fmla="*/ 13 h 324"/>
                <a:gd name="T6" fmla="*/ 173 w 242"/>
                <a:gd name="T7" fmla="*/ 13 h 324"/>
                <a:gd name="T8" fmla="*/ 173 w 242"/>
                <a:gd name="T9" fmla="*/ 13 h 324"/>
                <a:gd name="T10" fmla="*/ 95 w 242"/>
                <a:gd name="T11" fmla="*/ 0 h 324"/>
                <a:gd name="T12" fmla="*/ 85 w 242"/>
                <a:gd name="T13" fmla="*/ 0 h 324"/>
                <a:gd name="T14" fmla="*/ 0 w 242"/>
                <a:gd name="T15" fmla="*/ 13 h 324"/>
                <a:gd name="T16" fmla="*/ 3 w 242"/>
                <a:gd name="T17" fmla="*/ 79 h 324"/>
                <a:gd name="T18" fmla="*/ 77 w 242"/>
                <a:gd name="T19" fmla="*/ 68 h 324"/>
                <a:gd name="T20" fmla="*/ 85 w 242"/>
                <a:gd name="T21" fmla="*/ 68 h 324"/>
                <a:gd name="T22" fmla="*/ 152 w 242"/>
                <a:gd name="T23" fmla="*/ 122 h 324"/>
                <a:gd name="T24" fmla="*/ 85 w 242"/>
                <a:gd name="T25" fmla="*/ 200 h 324"/>
                <a:gd name="T26" fmla="*/ 10 w 242"/>
                <a:gd name="T27" fmla="*/ 285 h 324"/>
                <a:gd name="T28" fmla="*/ 20 w 242"/>
                <a:gd name="T29" fmla="*/ 324 h 324"/>
                <a:gd name="T30" fmla="*/ 85 w 242"/>
                <a:gd name="T31" fmla="*/ 322 h 324"/>
                <a:gd name="T32" fmla="*/ 106 w 242"/>
                <a:gd name="T33" fmla="*/ 322 h 324"/>
                <a:gd name="T34" fmla="*/ 93 w 242"/>
                <a:gd name="T35" fmla="*/ 291 h 324"/>
                <a:gd name="T36" fmla="*/ 242 w 242"/>
                <a:gd name="T37"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324">
                  <a:moveTo>
                    <a:pt x="242" y="111"/>
                  </a:moveTo>
                  <a:cubicBezTo>
                    <a:pt x="242" y="85"/>
                    <a:pt x="231" y="48"/>
                    <a:pt x="194" y="24"/>
                  </a:cubicBezTo>
                  <a:cubicBezTo>
                    <a:pt x="187" y="20"/>
                    <a:pt x="181" y="17"/>
                    <a:pt x="173" y="13"/>
                  </a:cubicBezTo>
                  <a:cubicBezTo>
                    <a:pt x="173" y="13"/>
                    <a:pt x="173" y="13"/>
                    <a:pt x="173" y="13"/>
                  </a:cubicBezTo>
                  <a:cubicBezTo>
                    <a:pt x="173" y="13"/>
                    <a:pt x="173" y="13"/>
                    <a:pt x="173" y="13"/>
                  </a:cubicBezTo>
                  <a:cubicBezTo>
                    <a:pt x="153" y="5"/>
                    <a:pt x="127" y="0"/>
                    <a:pt x="95" y="0"/>
                  </a:cubicBezTo>
                  <a:cubicBezTo>
                    <a:pt x="92" y="0"/>
                    <a:pt x="88" y="0"/>
                    <a:pt x="85" y="0"/>
                  </a:cubicBezTo>
                  <a:cubicBezTo>
                    <a:pt x="58" y="1"/>
                    <a:pt x="29" y="6"/>
                    <a:pt x="0" y="13"/>
                  </a:cubicBezTo>
                  <a:cubicBezTo>
                    <a:pt x="3" y="79"/>
                    <a:pt x="3" y="79"/>
                    <a:pt x="3" y="79"/>
                  </a:cubicBezTo>
                  <a:cubicBezTo>
                    <a:pt x="27" y="72"/>
                    <a:pt x="55" y="68"/>
                    <a:pt x="77" y="68"/>
                  </a:cubicBezTo>
                  <a:cubicBezTo>
                    <a:pt x="80" y="68"/>
                    <a:pt x="82" y="68"/>
                    <a:pt x="85" y="68"/>
                  </a:cubicBezTo>
                  <a:cubicBezTo>
                    <a:pt x="121" y="70"/>
                    <a:pt x="152" y="86"/>
                    <a:pt x="152" y="122"/>
                  </a:cubicBezTo>
                  <a:cubicBezTo>
                    <a:pt x="152" y="162"/>
                    <a:pt x="119" y="182"/>
                    <a:pt x="85" y="200"/>
                  </a:cubicBezTo>
                  <a:cubicBezTo>
                    <a:pt x="48" y="220"/>
                    <a:pt x="10" y="240"/>
                    <a:pt x="10" y="285"/>
                  </a:cubicBezTo>
                  <a:cubicBezTo>
                    <a:pt x="10" y="305"/>
                    <a:pt x="16" y="314"/>
                    <a:pt x="20" y="324"/>
                  </a:cubicBezTo>
                  <a:cubicBezTo>
                    <a:pt x="85" y="322"/>
                    <a:pt x="85" y="322"/>
                    <a:pt x="85" y="322"/>
                  </a:cubicBezTo>
                  <a:cubicBezTo>
                    <a:pt x="106" y="322"/>
                    <a:pt x="106" y="322"/>
                    <a:pt x="106" y="322"/>
                  </a:cubicBezTo>
                  <a:cubicBezTo>
                    <a:pt x="100" y="313"/>
                    <a:pt x="93" y="300"/>
                    <a:pt x="93" y="291"/>
                  </a:cubicBezTo>
                  <a:cubicBezTo>
                    <a:pt x="93" y="235"/>
                    <a:pt x="242" y="234"/>
                    <a:pt x="242" y="11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p:nvSpPr>
          <p:spPr bwMode="auto">
            <a:xfrm>
              <a:off x="2809" y="1032"/>
              <a:ext cx="116" cy="111"/>
            </a:xfrm>
            <a:custGeom>
              <a:avLst/>
              <a:gdLst>
                <a:gd name="T0" fmla="*/ 69 w 112"/>
                <a:gd name="T1" fmla="*/ 1 h 107"/>
                <a:gd name="T2" fmla="*/ 56 w 112"/>
                <a:gd name="T3" fmla="*/ 0 h 107"/>
                <a:gd name="T4" fmla="*/ 52 w 112"/>
                <a:gd name="T5" fmla="*/ 0 h 107"/>
                <a:gd name="T6" fmla="*/ 0 w 112"/>
                <a:gd name="T7" fmla="*/ 54 h 107"/>
                <a:gd name="T8" fmla="*/ 17 w 112"/>
                <a:gd name="T9" fmla="*/ 94 h 107"/>
                <a:gd name="T10" fmla="*/ 28 w 112"/>
                <a:gd name="T11" fmla="*/ 101 h 107"/>
                <a:gd name="T12" fmla="*/ 56 w 112"/>
                <a:gd name="T13" fmla="*/ 107 h 107"/>
                <a:gd name="T14" fmla="*/ 69 w 112"/>
                <a:gd name="T15" fmla="*/ 106 h 107"/>
                <a:gd name="T16" fmla="*/ 112 w 112"/>
                <a:gd name="T17" fmla="*/ 54 h 107"/>
                <a:gd name="T18" fmla="*/ 69 w 112"/>
                <a:gd name="T19"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07">
                  <a:moveTo>
                    <a:pt x="69" y="1"/>
                  </a:moveTo>
                  <a:cubicBezTo>
                    <a:pt x="64" y="0"/>
                    <a:pt x="60" y="0"/>
                    <a:pt x="56" y="0"/>
                  </a:cubicBezTo>
                  <a:cubicBezTo>
                    <a:pt x="54" y="0"/>
                    <a:pt x="53" y="0"/>
                    <a:pt x="52" y="0"/>
                  </a:cubicBezTo>
                  <a:cubicBezTo>
                    <a:pt x="22" y="2"/>
                    <a:pt x="0" y="20"/>
                    <a:pt x="0" y="54"/>
                  </a:cubicBezTo>
                  <a:cubicBezTo>
                    <a:pt x="0" y="70"/>
                    <a:pt x="6" y="84"/>
                    <a:pt x="17" y="94"/>
                  </a:cubicBezTo>
                  <a:cubicBezTo>
                    <a:pt x="20" y="97"/>
                    <a:pt x="24" y="99"/>
                    <a:pt x="28" y="101"/>
                  </a:cubicBezTo>
                  <a:cubicBezTo>
                    <a:pt x="36" y="105"/>
                    <a:pt x="45" y="107"/>
                    <a:pt x="56" y="107"/>
                  </a:cubicBezTo>
                  <a:cubicBezTo>
                    <a:pt x="60" y="107"/>
                    <a:pt x="65" y="107"/>
                    <a:pt x="69" y="106"/>
                  </a:cubicBezTo>
                  <a:cubicBezTo>
                    <a:pt x="96" y="101"/>
                    <a:pt x="112" y="80"/>
                    <a:pt x="112" y="54"/>
                  </a:cubicBezTo>
                  <a:cubicBezTo>
                    <a:pt x="112" y="23"/>
                    <a:pt x="94" y="5"/>
                    <a:pt x="69" y="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userDrawn="1"/>
        </p:nvSpPr>
        <p:spPr>
          <a:xfrm>
            <a:off x="2009671" y="2021471"/>
            <a:ext cx="5355771" cy="1567543"/>
          </a:xfrm>
          <a:prstGeom prst="rect">
            <a:avLst/>
          </a:prstGeom>
        </p:spPr>
        <p:txBody>
          <a:bodyPr vert="horz" wrap="square" lIns="0" tIns="0" rIns="0" bIns="0" rtlCol="0">
            <a:normAutofit/>
          </a:bodyPr>
          <a:lstStyle/>
          <a:p>
            <a:pPr algn="ctr">
              <a:buFont typeface="Arial" charset="0"/>
              <a:buNone/>
            </a:pPr>
            <a:r>
              <a:rPr lang="en-US" sz="6600" dirty="0">
                <a:solidFill>
                  <a:schemeClr val="accent1"/>
                </a:solidFill>
              </a:rPr>
              <a:t>Questions?</a:t>
            </a:r>
          </a:p>
        </p:txBody>
      </p:sp>
      <p:grpSp>
        <p:nvGrpSpPr>
          <p:cNvPr id="19" name="Group 4"/>
          <p:cNvGrpSpPr>
            <a:grpSpLocks noChangeAspect="1"/>
          </p:cNvGrpSpPr>
          <p:nvPr userDrawn="1"/>
        </p:nvGrpSpPr>
        <p:grpSpPr bwMode="auto">
          <a:xfrm>
            <a:off x="3949700" y="784225"/>
            <a:ext cx="1244600" cy="1244600"/>
            <a:chOff x="2488" y="494"/>
            <a:chExt cx="784" cy="784"/>
          </a:xfrm>
        </p:grpSpPr>
        <p:sp>
          <p:nvSpPr>
            <p:cNvPr id="20" name="AutoShape 3"/>
            <p:cNvSpPr>
              <a:spLocks noChangeAspect="1" noChangeArrowheads="1" noTextEdit="1"/>
            </p:cNvSpPr>
            <p:nvPr userDrawn="1"/>
          </p:nvSpPr>
          <p:spPr bwMode="auto">
            <a:xfrm>
              <a:off x="2488" y="494"/>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userDrawn="1"/>
          </p:nvSpPr>
          <p:spPr bwMode="auto">
            <a:xfrm>
              <a:off x="2956" y="69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6"/>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7"/>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p:cNvSpPr>
              <a:spLocks noEditPoints="1"/>
            </p:cNvSpPr>
            <p:nvPr userDrawn="1"/>
          </p:nvSpPr>
          <p:spPr bwMode="auto">
            <a:xfrm>
              <a:off x="2488" y="494"/>
              <a:ext cx="784" cy="784"/>
            </a:xfrm>
            <a:custGeom>
              <a:avLst/>
              <a:gdLst>
                <a:gd name="T0" fmla="*/ 644 w 755"/>
                <a:gd name="T1" fmla="*/ 111 h 755"/>
                <a:gd name="T2" fmla="*/ 378 w 755"/>
                <a:gd name="T3" fmla="*/ 0 h 755"/>
                <a:gd name="T4" fmla="*/ 378 w 755"/>
                <a:gd name="T5" fmla="*/ 0 h 755"/>
                <a:gd name="T6" fmla="*/ 111 w 755"/>
                <a:gd name="T7" fmla="*/ 111 h 755"/>
                <a:gd name="T8" fmla="*/ 0 w 755"/>
                <a:gd name="T9" fmla="*/ 378 h 755"/>
                <a:gd name="T10" fmla="*/ 111 w 755"/>
                <a:gd name="T11" fmla="*/ 645 h 755"/>
                <a:gd name="T12" fmla="*/ 338 w 755"/>
                <a:gd name="T13" fmla="*/ 753 h 755"/>
                <a:gd name="T14" fmla="*/ 378 w 755"/>
                <a:gd name="T15" fmla="*/ 755 h 755"/>
                <a:gd name="T16" fmla="*/ 378 w 755"/>
                <a:gd name="T17" fmla="*/ 755 h 755"/>
                <a:gd name="T18" fmla="*/ 520 w 755"/>
                <a:gd name="T19" fmla="*/ 728 h 755"/>
                <a:gd name="T20" fmla="*/ 644 w 755"/>
                <a:gd name="T21" fmla="*/ 645 h 755"/>
                <a:gd name="T22" fmla="*/ 755 w 755"/>
                <a:gd name="T23" fmla="*/ 378 h 755"/>
                <a:gd name="T24" fmla="*/ 644 w 755"/>
                <a:gd name="T25" fmla="*/ 111 h 755"/>
                <a:gd name="T26" fmla="*/ 481 w 755"/>
                <a:gd name="T27" fmla="*/ 703 h 755"/>
                <a:gd name="T28" fmla="*/ 378 w 755"/>
                <a:gd name="T29" fmla="*/ 719 h 755"/>
                <a:gd name="T30" fmla="*/ 342 w 755"/>
                <a:gd name="T31" fmla="*/ 717 h 755"/>
                <a:gd name="T32" fmla="*/ 335 w 755"/>
                <a:gd name="T33" fmla="*/ 717 h 755"/>
                <a:gd name="T34" fmla="*/ 36 w 755"/>
                <a:gd name="T35" fmla="*/ 378 h 755"/>
                <a:gd name="T36" fmla="*/ 378 w 755"/>
                <a:gd name="T37" fmla="*/ 36 h 755"/>
                <a:gd name="T38" fmla="*/ 716 w 755"/>
                <a:gd name="T39" fmla="*/ 330 h 755"/>
                <a:gd name="T40" fmla="*/ 719 w 755"/>
                <a:gd name="T41" fmla="*/ 378 h 755"/>
                <a:gd name="T42" fmla="*/ 481 w 755"/>
                <a:gd name="T43" fmla="*/ 70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755">
                  <a:moveTo>
                    <a:pt x="644" y="111"/>
                  </a:moveTo>
                  <a:cubicBezTo>
                    <a:pt x="573" y="39"/>
                    <a:pt x="478" y="0"/>
                    <a:pt x="378" y="0"/>
                  </a:cubicBezTo>
                  <a:cubicBezTo>
                    <a:pt x="378" y="0"/>
                    <a:pt x="378" y="0"/>
                    <a:pt x="378" y="0"/>
                  </a:cubicBezTo>
                  <a:cubicBezTo>
                    <a:pt x="277" y="0"/>
                    <a:pt x="182" y="39"/>
                    <a:pt x="111" y="111"/>
                  </a:cubicBezTo>
                  <a:cubicBezTo>
                    <a:pt x="39" y="182"/>
                    <a:pt x="0" y="277"/>
                    <a:pt x="0" y="378"/>
                  </a:cubicBezTo>
                  <a:cubicBezTo>
                    <a:pt x="0" y="479"/>
                    <a:pt x="39" y="573"/>
                    <a:pt x="111" y="645"/>
                  </a:cubicBezTo>
                  <a:cubicBezTo>
                    <a:pt x="173" y="707"/>
                    <a:pt x="252" y="744"/>
                    <a:pt x="338" y="753"/>
                  </a:cubicBezTo>
                  <a:cubicBezTo>
                    <a:pt x="351" y="755"/>
                    <a:pt x="364" y="755"/>
                    <a:pt x="378" y="755"/>
                  </a:cubicBezTo>
                  <a:cubicBezTo>
                    <a:pt x="378" y="755"/>
                    <a:pt x="378" y="755"/>
                    <a:pt x="378" y="755"/>
                  </a:cubicBezTo>
                  <a:cubicBezTo>
                    <a:pt x="427" y="755"/>
                    <a:pt x="475" y="746"/>
                    <a:pt x="520" y="728"/>
                  </a:cubicBezTo>
                  <a:cubicBezTo>
                    <a:pt x="566" y="709"/>
                    <a:pt x="608" y="681"/>
                    <a:pt x="644" y="645"/>
                  </a:cubicBezTo>
                  <a:cubicBezTo>
                    <a:pt x="716" y="573"/>
                    <a:pt x="755" y="479"/>
                    <a:pt x="755" y="378"/>
                  </a:cubicBezTo>
                  <a:cubicBezTo>
                    <a:pt x="755" y="277"/>
                    <a:pt x="716" y="182"/>
                    <a:pt x="644" y="111"/>
                  </a:cubicBezTo>
                  <a:moveTo>
                    <a:pt x="481" y="703"/>
                  </a:moveTo>
                  <a:cubicBezTo>
                    <a:pt x="448" y="714"/>
                    <a:pt x="414" y="719"/>
                    <a:pt x="378" y="719"/>
                  </a:cubicBezTo>
                  <a:cubicBezTo>
                    <a:pt x="366" y="719"/>
                    <a:pt x="354" y="719"/>
                    <a:pt x="342" y="717"/>
                  </a:cubicBezTo>
                  <a:cubicBezTo>
                    <a:pt x="340" y="717"/>
                    <a:pt x="337" y="717"/>
                    <a:pt x="335" y="717"/>
                  </a:cubicBezTo>
                  <a:cubicBezTo>
                    <a:pt x="166" y="696"/>
                    <a:pt x="36" y="552"/>
                    <a:pt x="36" y="378"/>
                  </a:cubicBezTo>
                  <a:cubicBezTo>
                    <a:pt x="36" y="189"/>
                    <a:pt x="189" y="36"/>
                    <a:pt x="378" y="36"/>
                  </a:cubicBezTo>
                  <a:cubicBezTo>
                    <a:pt x="550" y="36"/>
                    <a:pt x="692" y="164"/>
                    <a:pt x="716" y="330"/>
                  </a:cubicBezTo>
                  <a:cubicBezTo>
                    <a:pt x="718" y="346"/>
                    <a:pt x="719" y="361"/>
                    <a:pt x="719" y="378"/>
                  </a:cubicBezTo>
                  <a:cubicBezTo>
                    <a:pt x="719" y="530"/>
                    <a:pt x="619" y="659"/>
                    <a:pt x="481" y="703"/>
                  </a:cubicBezTo>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p:cNvSpPr>
            <p:nvPr userDrawn="1"/>
          </p:nvSpPr>
          <p:spPr bwMode="auto">
            <a:xfrm>
              <a:off x="2881" y="531"/>
              <a:ext cx="354" cy="710"/>
            </a:xfrm>
            <a:custGeom>
              <a:avLst/>
              <a:gdLst>
                <a:gd name="T0" fmla="*/ 0 w 341"/>
                <a:gd name="T1" fmla="*/ 0 h 683"/>
                <a:gd name="T2" fmla="*/ 0 w 341"/>
                <a:gd name="T3" fmla="*/ 112 h 683"/>
                <a:gd name="T4" fmla="*/ 10 w 341"/>
                <a:gd name="T5" fmla="*/ 112 h 683"/>
                <a:gd name="T6" fmla="*/ 88 w 341"/>
                <a:gd name="T7" fmla="*/ 125 h 683"/>
                <a:gd name="T8" fmla="*/ 88 w 341"/>
                <a:gd name="T9" fmla="*/ 125 h 683"/>
                <a:gd name="T10" fmla="*/ 88 w 341"/>
                <a:gd name="T11" fmla="*/ 125 h 683"/>
                <a:gd name="T12" fmla="*/ 109 w 341"/>
                <a:gd name="T13" fmla="*/ 136 h 683"/>
                <a:gd name="T14" fmla="*/ 157 w 341"/>
                <a:gd name="T15" fmla="*/ 223 h 683"/>
                <a:gd name="T16" fmla="*/ 8 w 341"/>
                <a:gd name="T17" fmla="*/ 403 h 683"/>
                <a:gd name="T18" fmla="*/ 21 w 341"/>
                <a:gd name="T19" fmla="*/ 434 h 683"/>
                <a:gd name="T20" fmla="*/ 0 w 341"/>
                <a:gd name="T21" fmla="*/ 434 h 683"/>
                <a:gd name="T22" fmla="*/ 0 w 341"/>
                <a:gd name="T23" fmla="*/ 483 h 683"/>
                <a:gd name="T24" fmla="*/ 43 w 341"/>
                <a:gd name="T25" fmla="*/ 536 h 683"/>
                <a:gd name="T26" fmla="*/ 0 w 341"/>
                <a:gd name="T27" fmla="*/ 588 h 683"/>
                <a:gd name="T28" fmla="*/ 0 w 341"/>
                <a:gd name="T29" fmla="*/ 683 h 683"/>
                <a:gd name="T30" fmla="*/ 103 w 341"/>
                <a:gd name="T31" fmla="*/ 667 h 683"/>
                <a:gd name="T32" fmla="*/ 341 w 341"/>
                <a:gd name="T33" fmla="*/ 342 h 683"/>
                <a:gd name="T34" fmla="*/ 338 w 341"/>
                <a:gd name="T35" fmla="*/ 294 h 683"/>
                <a:gd name="T36" fmla="*/ 0 w 341"/>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683">
                  <a:moveTo>
                    <a:pt x="0" y="0"/>
                  </a:moveTo>
                  <a:cubicBezTo>
                    <a:pt x="0" y="112"/>
                    <a:pt x="0" y="112"/>
                    <a:pt x="0" y="112"/>
                  </a:cubicBezTo>
                  <a:cubicBezTo>
                    <a:pt x="3" y="112"/>
                    <a:pt x="7" y="112"/>
                    <a:pt x="10" y="112"/>
                  </a:cubicBezTo>
                  <a:cubicBezTo>
                    <a:pt x="42" y="112"/>
                    <a:pt x="68" y="117"/>
                    <a:pt x="88" y="125"/>
                  </a:cubicBezTo>
                  <a:cubicBezTo>
                    <a:pt x="88" y="125"/>
                    <a:pt x="88" y="125"/>
                    <a:pt x="88" y="125"/>
                  </a:cubicBezTo>
                  <a:cubicBezTo>
                    <a:pt x="88" y="125"/>
                    <a:pt x="88" y="125"/>
                    <a:pt x="88" y="125"/>
                  </a:cubicBezTo>
                  <a:cubicBezTo>
                    <a:pt x="96" y="129"/>
                    <a:pt x="102" y="132"/>
                    <a:pt x="109" y="136"/>
                  </a:cubicBezTo>
                  <a:cubicBezTo>
                    <a:pt x="146" y="160"/>
                    <a:pt x="157" y="197"/>
                    <a:pt x="157" y="223"/>
                  </a:cubicBezTo>
                  <a:cubicBezTo>
                    <a:pt x="157" y="346"/>
                    <a:pt x="8" y="347"/>
                    <a:pt x="8" y="403"/>
                  </a:cubicBezTo>
                  <a:cubicBezTo>
                    <a:pt x="8" y="412"/>
                    <a:pt x="15" y="425"/>
                    <a:pt x="21" y="434"/>
                  </a:cubicBezTo>
                  <a:cubicBezTo>
                    <a:pt x="0" y="434"/>
                    <a:pt x="0" y="434"/>
                    <a:pt x="0" y="434"/>
                  </a:cubicBezTo>
                  <a:cubicBezTo>
                    <a:pt x="0" y="483"/>
                    <a:pt x="0" y="483"/>
                    <a:pt x="0" y="483"/>
                  </a:cubicBezTo>
                  <a:cubicBezTo>
                    <a:pt x="25" y="487"/>
                    <a:pt x="43" y="505"/>
                    <a:pt x="43" y="536"/>
                  </a:cubicBezTo>
                  <a:cubicBezTo>
                    <a:pt x="43" y="562"/>
                    <a:pt x="27" y="583"/>
                    <a:pt x="0" y="588"/>
                  </a:cubicBezTo>
                  <a:cubicBezTo>
                    <a:pt x="0" y="683"/>
                    <a:pt x="0" y="683"/>
                    <a:pt x="0" y="683"/>
                  </a:cubicBezTo>
                  <a:cubicBezTo>
                    <a:pt x="36" y="683"/>
                    <a:pt x="70" y="678"/>
                    <a:pt x="103" y="667"/>
                  </a:cubicBezTo>
                  <a:cubicBezTo>
                    <a:pt x="241" y="623"/>
                    <a:pt x="341" y="494"/>
                    <a:pt x="341" y="342"/>
                  </a:cubicBezTo>
                  <a:cubicBezTo>
                    <a:pt x="341" y="325"/>
                    <a:pt x="340" y="310"/>
                    <a:pt x="338" y="294"/>
                  </a:cubicBezTo>
                  <a:cubicBezTo>
                    <a:pt x="314" y="128"/>
                    <a:pt x="172" y="0"/>
                    <a:pt x="0" y="0"/>
                  </a:cubicBezTo>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p:cNvSpPr>
            <p:nvPr userDrawn="1"/>
          </p:nvSpPr>
          <p:spPr bwMode="auto">
            <a:xfrm>
              <a:off x="2792" y="648"/>
              <a:ext cx="252" cy="336"/>
            </a:xfrm>
            <a:custGeom>
              <a:avLst/>
              <a:gdLst>
                <a:gd name="T0" fmla="*/ 242 w 242"/>
                <a:gd name="T1" fmla="*/ 111 h 324"/>
                <a:gd name="T2" fmla="*/ 194 w 242"/>
                <a:gd name="T3" fmla="*/ 24 h 324"/>
                <a:gd name="T4" fmla="*/ 173 w 242"/>
                <a:gd name="T5" fmla="*/ 13 h 324"/>
                <a:gd name="T6" fmla="*/ 173 w 242"/>
                <a:gd name="T7" fmla="*/ 13 h 324"/>
                <a:gd name="T8" fmla="*/ 173 w 242"/>
                <a:gd name="T9" fmla="*/ 13 h 324"/>
                <a:gd name="T10" fmla="*/ 95 w 242"/>
                <a:gd name="T11" fmla="*/ 0 h 324"/>
                <a:gd name="T12" fmla="*/ 85 w 242"/>
                <a:gd name="T13" fmla="*/ 0 h 324"/>
                <a:gd name="T14" fmla="*/ 0 w 242"/>
                <a:gd name="T15" fmla="*/ 13 h 324"/>
                <a:gd name="T16" fmla="*/ 3 w 242"/>
                <a:gd name="T17" fmla="*/ 79 h 324"/>
                <a:gd name="T18" fmla="*/ 77 w 242"/>
                <a:gd name="T19" fmla="*/ 68 h 324"/>
                <a:gd name="T20" fmla="*/ 85 w 242"/>
                <a:gd name="T21" fmla="*/ 68 h 324"/>
                <a:gd name="T22" fmla="*/ 152 w 242"/>
                <a:gd name="T23" fmla="*/ 122 h 324"/>
                <a:gd name="T24" fmla="*/ 85 w 242"/>
                <a:gd name="T25" fmla="*/ 200 h 324"/>
                <a:gd name="T26" fmla="*/ 10 w 242"/>
                <a:gd name="T27" fmla="*/ 285 h 324"/>
                <a:gd name="T28" fmla="*/ 20 w 242"/>
                <a:gd name="T29" fmla="*/ 324 h 324"/>
                <a:gd name="T30" fmla="*/ 85 w 242"/>
                <a:gd name="T31" fmla="*/ 322 h 324"/>
                <a:gd name="T32" fmla="*/ 106 w 242"/>
                <a:gd name="T33" fmla="*/ 322 h 324"/>
                <a:gd name="T34" fmla="*/ 93 w 242"/>
                <a:gd name="T35" fmla="*/ 291 h 324"/>
                <a:gd name="T36" fmla="*/ 242 w 242"/>
                <a:gd name="T37"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324">
                  <a:moveTo>
                    <a:pt x="242" y="111"/>
                  </a:moveTo>
                  <a:cubicBezTo>
                    <a:pt x="242" y="85"/>
                    <a:pt x="231" y="48"/>
                    <a:pt x="194" y="24"/>
                  </a:cubicBezTo>
                  <a:cubicBezTo>
                    <a:pt x="187" y="20"/>
                    <a:pt x="181" y="17"/>
                    <a:pt x="173" y="13"/>
                  </a:cubicBezTo>
                  <a:cubicBezTo>
                    <a:pt x="173" y="13"/>
                    <a:pt x="173" y="13"/>
                    <a:pt x="173" y="13"/>
                  </a:cubicBezTo>
                  <a:cubicBezTo>
                    <a:pt x="173" y="13"/>
                    <a:pt x="173" y="13"/>
                    <a:pt x="173" y="13"/>
                  </a:cubicBezTo>
                  <a:cubicBezTo>
                    <a:pt x="153" y="5"/>
                    <a:pt x="127" y="0"/>
                    <a:pt x="95" y="0"/>
                  </a:cubicBezTo>
                  <a:cubicBezTo>
                    <a:pt x="92" y="0"/>
                    <a:pt x="88" y="0"/>
                    <a:pt x="85" y="0"/>
                  </a:cubicBezTo>
                  <a:cubicBezTo>
                    <a:pt x="58" y="1"/>
                    <a:pt x="29" y="6"/>
                    <a:pt x="0" y="13"/>
                  </a:cubicBezTo>
                  <a:cubicBezTo>
                    <a:pt x="3" y="79"/>
                    <a:pt x="3" y="79"/>
                    <a:pt x="3" y="79"/>
                  </a:cubicBezTo>
                  <a:cubicBezTo>
                    <a:pt x="27" y="72"/>
                    <a:pt x="55" y="68"/>
                    <a:pt x="77" y="68"/>
                  </a:cubicBezTo>
                  <a:cubicBezTo>
                    <a:pt x="80" y="68"/>
                    <a:pt x="82" y="68"/>
                    <a:pt x="85" y="68"/>
                  </a:cubicBezTo>
                  <a:cubicBezTo>
                    <a:pt x="121" y="70"/>
                    <a:pt x="152" y="86"/>
                    <a:pt x="152" y="122"/>
                  </a:cubicBezTo>
                  <a:cubicBezTo>
                    <a:pt x="152" y="162"/>
                    <a:pt x="119" y="182"/>
                    <a:pt x="85" y="200"/>
                  </a:cubicBezTo>
                  <a:cubicBezTo>
                    <a:pt x="48" y="220"/>
                    <a:pt x="10" y="240"/>
                    <a:pt x="10" y="285"/>
                  </a:cubicBezTo>
                  <a:cubicBezTo>
                    <a:pt x="10" y="305"/>
                    <a:pt x="16" y="314"/>
                    <a:pt x="20" y="324"/>
                  </a:cubicBezTo>
                  <a:cubicBezTo>
                    <a:pt x="85" y="322"/>
                    <a:pt x="85" y="322"/>
                    <a:pt x="85" y="322"/>
                  </a:cubicBezTo>
                  <a:cubicBezTo>
                    <a:pt x="106" y="322"/>
                    <a:pt x="106" y="322"/>
                    <a:pt x="106" y="322"/>
                  </a:cubicBezTo>
                  <a:cubicBezTo>
                    <a:pt x="100" y="313"/>
                    <a:pt x="93" y="300"/>
                    <a:pt x="93" y="291"/>
                  </a:cubicBezTo>
                  <a:cubicBezTo>
                    <a:pt x="93" y="235"/>
                    <a:pt x="242" y="234"/>
                    <a:pt x="242" y="11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p:cNvSpPr>
              <a:spLocks/>
            </p:cNvSpPr>
            <p:nvPr userDrawn="1"/>
          </p:nvSpPr>
          <p:spPr bwMode="auto">
            <a:xfrm>
              <a:off x="2809" y="1032"/>
              <a:ext cx="116" cy="111"/>
            </a:xfrm>
            <a:custGeom>
              <a:avLst/>
              <a:gdLst>
                <a:gd name="T0" fmla="*/ 69 w 112"/>
                <a:gd name="T1" fmla="*/ 1 h 107"/>
                <a:gd name="T2" fmla="*/ 56 w 112"/>
                <a:gd name="T3" fmla="*/ 0 h 107"/>
                <a:gd name="T4" fmla="*/ 52 w 112"/>
                <a:gd name="T5" fmla="*/ 0 h 107"/>
                <a:gd name="T6" fmla="*/ 0 w 112"/>
                <a:gd name="T7" fmla="*/ 54 h 107"/>
                <a:gd name="T8" fmla="*/ 17 w 112"/>
                <a:gd name="T9" fmla="*/ 94 h 107"/>
                <a:gd name="T10" fmla="*/ 28 w 112"/>
                <a:gd name="T11" fmla="*/ 101 h 107"/>
                <a:gd name="T12" fmla="*/ 56 w 112"/>
                <a:gd name="T13" fmla="*/ 107 h 107"/>
                <a:gd name="T14" fmla="*/ 69 w 112"/>
                <a:gd name="T15" fmla="*/ 106 h 107"/>
                <a:gd name="T16" fmla="*/ 112 w 112"/>
                <a:gd name="T17" fmla="*/ 54 h 107"/>
                <a:gd name="T18" fmla="*/ 69 w 112"/>
                <a:gd name="T19"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07">
                  <a:moveTo>
                    <a:pt x="69" y="1"/>
                  </a:moveTo>
                  <a:cubicBezTo>
                    <a:pt x="64" y="0"/>
                    <a:pt x="60" y="0"/>
                    <a:pt x="56" y="0"/>
                  </a:cubicBezTo>
                  <a:cubicBezTo>
                    <a:pt x="54" y="0"/>
                    <a:pt x="53" y="0"/>
                    <a:pt x="52" y="0"/>
                  </a:cubicBezTo>
                  <a:cubicBezTo>
                    <a:pt x="22" y="2"/>
                    <a:pt x="0" y="20"/>
                    <a:pt x="0" y="54"/>
                  </a:cubicBezTo>
                  <a:cubicBezTo>
                    <a:pt x="0" y="70"/>
                    <a:pt x="6" y="84"/>
                    <a:pt x="17" y="94"/>
                  </a:cubicBezTo>
                  <a:cubicBezTo>
                    <a:pt x="20" y="97"/>
                    <a:pt x="24" y="99"/>
                    <a:pt x="28" y="101"/>
                  </a:cubicBezTo>
                  <a:cubicBezTo>
                    <a:pt x="36" y="105"/>
                    <a:pt x="45" y="107"/>
                    <a:pt x="56" y="107"/>
                  </a:cubicBezTo>
                  <a:cubicBezTo>
                    <a:pt x="60" y="107"/>
                    <a:pt x="65" y="107"/>
                    <a:pt x="69" y="106"/>
                  </a:cubicBezTo>
                  <a:cubicBezTo>
                    <a:pt x="96" y="101"/>
                    <a:pt x="112" y="80"/>
                    <a:pt x="112" y="54"/>
                  </a:cubicBezTo>
                  <a:cubicBezTo>
                    <a:pt x="112" y="23"/>
                    <a:pt x="94" y="5"/>
                    <a:pt x="69" y="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33" name="Group 232"/>
          <p:cNvGrpSpPr/>
          <p:nvPr userDrawn="1"/>
        </p:nvGrpSpPr>
        <p:grpSpPr>
          <a:xfrm>
            <a:off x="0" y="4171167"/>
            <a:ext cx="9144000" cy="977096"/>
            <a:chOff x="0" y="4171167"/>
            <a:chExt cx="9144000" cy="977096"/>
          </a:xfrm>
        </p:grpSpPr>
        <p:sp>
          <p:nvSpPr>
            <p:cNvPr id="184" name="Rectangle 183"/>
            <p:cNvSpPr/>
            <p:nvPr userDrawn="1"/>
          </p:nvSpPr>
          <p:spPr>
            <a:xfrm>
              <a:off x="0" y="4171167"/>
              <a:ext cx="9144000" cy="9770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2" name="Group 231"/>
            <p:cNvGrpSpPr/>
            <p:nvPr userDrawn="1"/>
          </p:nvGrpSpPr>
          <p:grpSpPr>
            <a:xfrm>
              <a:off x="2879201" y="4365007"/>
              <a:ext cx="3991424" cy="589416"/>
              <a:chOff x="785803" y="-338138"/>
              <a:chExt cx="5418142" cy="800100"/>
            </a:xfrm>
          </p:grpSpPr>
          <p:sp>
            <p:nvSpPr>
              <p:cNvPr id="186" name="Freeform 5"/>
              <p:cNvSpPr>
                <a:spLocks/>
              </p:cNvSpPr>
              <p:nvPr userDrawn="1"/>
            </p:nvSpPr>
            <p:spPr bwMode="auto">
              <a:xfrm>
                <a:off x="785803" y="-63500"/>
                <a:ext cx="312738" cy="400050"/>
              </a:xfrm>
              <a:custGeom>
                <a:avLst/>
                <a:gdLst>
                  <a:gd name="T0" fmla="*/ 267 w 304"/>
                  <a:gd name="T1" fmla="*/ 0 h 387"/>
                  <a:gd name="T2" fmla="*/ 267 w 304"/>
                  <a:gd name="T3" fmla="*/ 0 h 387"/>
                  <a:gd name="T4" fmla="*/ 267 w 304"/>
                  <a:gd name="T5" fmla="*/ 168 h 387"/>
                  <a:gd name="T6" fmla="*/ 37 w 304"/>
                  <a:gd name="T7" fmla="*/ 168 h 387"/>
                  <a:gd name="T8" fmla="*/ 37 w 304"/>
                  <a:gd name="T9" fmla="*/ 0 h 387"/>
                  <a:gd name="T10" fmla="*/ 0 w 304"/>
                  <a:gd name="T11" fmla="*/ 0 h 387"/>
                  <a:gd name="T12" fmla="*/ 0 w 304"/>
                  <a:gd name="T13" fmla="*/ 387 h 387"/>
                  <a:gd name="T14" fmla="*/ 37 w 304"/>
                  <a:gd name="T15" fmla="*/ 387 h 387"/>
                  <a:gd name="T16" fmla="*/ 37 w 304"/>
                  <a:gd name="T17" fmla="*/ 200 h 387"/>
                  <a:gd name="T18" fmla="*/ 267 w 304"/>
                  <a:gd name="T19" fmla="*/ 200 h 387"/>
                  <a:gd name="T20" fmla="*/ 267 w 304"/>
                  <a:gd name="T21" fmla="*/ 387 h 387"/>
                  <a:gd name="T22" fmla="*/ 304 w 304"/>
                  <a:gd name="T23" fmla="*/ 387 h 387"/>
                  <a:gd name="T24" fmla="*/ 304 w 304"/>
                  <a:gd name="T25" fmla="*/ 0 h 387"/>
                  <a:gd name="T26" fmla="*/ 267 w 304"/>
                  <a:gd name="T2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87">
                    <a:moveTo>
                      <a:pt x="267" y="0"/>
                    </a:moveTo>
                    <a:lnTo>
                      <a:pt x="267" y="0"/>
                    </a:lnTo>
                    <a:lnTo>
                      <a:pt x="267" y="168"/>
                    </a:lnTo>
                    <a:lnTo>
                      <a:pt x="37" y="168"/>
                    </a:lnTo>
                    <a:lnTo>
                      <a:pt x="37" y="0"/>
                    </a:lnTo>
                    <a:lnTo>
                      <a:pt x="0" y="0"/>
                    </a:lnTo>
                    <a:lnTo>
                      <a:pt x="0" y="387"/>
                    </a:lnTo>
                    <a:lnTo>
                      <a:pt x="37" y="387"/>
                    </a:lnTo>
                    <a:lnTo>
                      <a:pt x="37" y="200"/>
                    </a:lnTo>
                    <a:lnTo>
                      <a:pt x="267" y="200"/>
                    </a:lnTo>
                    <a:lnTo>
                      <a:pt x="267" y="387"/>
                    </a:lnTo>
                    <a:lnTo>
                      <a:pt x="304" y="387"/>
                    </a:lnTo>
                    <a:lnTo>
                      <a:pt x="304" y="0"/>
                    </a:lnTo>
                    <a:lnTo>
                      <a:pt x="267"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6"/>
              <p:cNvSpPr>
                <a:spLocks noEditPoints="1"/>
              </p:cNvSpPr>
              <p:nvPr userDrawn="1"/>
            </p:nvSpPr>
            <p:spPr bwMode="auto">
              <a:xfrm>
                <a:off x="1144578" y="39687"/>
                <a:ext cx="258763" cy="306388"/>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3" y="77"/>
                      <a:pt x="181" y="28"/>
                      <a:pt x="126" y="28"/>
                    </a:cubicBezTo>
                    <a:cubicBezTo>
                      <a:pt x="70" y="28"/>
                      <a:pt x="39" y="77"/>
                      <a:pt x="34" y="128"/>
                    </a:cubicBezTo>
                    <a:lnTo>
                      <a:pt x="215" y="128"/>
                    </a:lnTo>
                    <a:close/>
                    <a:moveTo>
                      <a:pt x="34" y="157"/>
                    </a:moveTo>
                    <a:lnTo>
                      <a:pt x="34" y="157"/>
                    </a:lnTo>
                    <a:cubicBezTo>
                      <a:pt x="34" y="207"/>
                      <a:pt x="60" y="267"/>
                      <a:pt x="126" y="267"/>
                    </a:cubicBezTo>
                    <a:cubicBezTo>
                      <a:pt x="176" y="267"/>
                      <a:pt x="203" y="238"/>
                      <a:pt x="214" y="195"/>
                    </a:cubicBezTo>
                    <a:lnTo>
                      <a:pt x="248" y="195"/>
                    </a:lnTo>
                    <a:cubicBezTo>
                      <a:pt x="233" y="259"/>
                      <a:pt x="196"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7"/>
              <p:cNvSpPr>
                <a:spLocks noEditPoints="1"/>
              </p:cNvSpPr>
              <p:nvPr userDrawn="1"/>
            </p:nvSpPr>
            <p:spPr bwMode="auto">
              <a:xfrm>
                <a:off x="1419216" y="39687"/>
                <a:ext cx="266700" cy="306388"/>
              </a:xfrm>
              <a:custGeom>
                <a:avLst/>
                <a:gdLst>
                  <a:gd name="T0" fmla="*/ 194 w 259"/>
                  <a:gd name="T1" fmla="*/ 135 h 296"/>
                  <a:gd name="T2" fmla="*/ 194 w 259"/>
                  <a:gd name="T3" fmla="*/ 135 h 296"/>
                  <a:gd name="T4" fmla="*/ 193 w 259"/>
                  <a:gd name="T5" fmla="*/ 135 h 296"/>
                  <a:gd name="T6" fmla="*/ 165 w 259"/>
                  <a:gd name="T7" fmla="*/ 147 h 296"/>
                  <a:gd name="T8" fmla="*/ 35 w 259"/>
                  <a:gd name="T9" fmla="*/ 212 h 296"/>
                  <a:gd name="T10" fmla="*/ 97 w 259"/>
                  <a:gd name="T11" fmla="*/ 267 h 296"/>
                  <a:gd name="T12" fmla="*/ 194 w 259"/>
                  <a:gd name="T13" fmla="*/ 179 h 296"/>
                  <a:gd name="T14" fmla="*/ 194 w 259"/>
                  <a:gd name="T15" fmla="*/ 135 h 296"/>
                  <a:gd name="T16" fmla="*/ 12 w 259"/>
                  <a:gd name="T17" fmla="*/ 93 h 296"/>
                  <a:gd name="T18" fmla="*/ 12 w 259"/>
                  <a:gd name="T19" fmla="*/ 93 h 296"/>
                  <a:gd name="T20" fmla="*/ 126 w 259"/>
                  <a:gd name="T21" fmla="*/ 0 h 296"/>
                  <a:gd name="T22" fmla="*/ 229 w 259"/>
                  <a:gd name="T23" fmla="*/ 90 h 296"/>
                  <a:gd name="T24" fmla="*/ 229 w 259"/>
                  <a:gd name="T25" fmla="*/ 238 h 296"/>
                  <a:gd name="T26" fmla="*/ 249 w 259"/>
                  <a:gd name="T27" fmla="*/ 259 h 296"/>
                  <a:gd name="T28" fmla="*/ 259 w 259"/>
                  <a:gd name="T29" fmla="*/ 257 h 296"/>
                  <a:gd name="T30" fmla="*/ 259 w 259"/>
                  <a:gd name="T31" fmla="*/ 285 h 296"/>
                  <a:gd name="T32" fmla="*/ 237 w 259"/>
                  <a:gd name="T33" fmla="*/ 287 h 296"/>
                  <a:gd name="T34" fmla="*/ 197 w 259"/>
                  <a:gd name="T35" fmla="*/ 239 h 296"/>
                  <a:gd name="T36" fmla="*/ 196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9" y="143"/>
                      <a:pt x="174" y="145"/>
                      <a:pt x="165" y="147"/>
                    </a:cubicBezTo>
                    <a:cubicBezTo>
                      <a:pt x="107" y="157"/>
                      <a:pt x="35" y="157"/>
                      <a:pt x="35" y="212"/>
                    </a:cubicBezTo>
                    <a:cubicBezTo>
                      <a:pt x="35" y="246"/>
                      <a:pt x="65" y="267"/>
                      <a:pt x="97" y="267"/>
                    </a:cubicBezTo>
                    <a:cubicBezTo>
                      <a:pt x="149" y="267"/>
                      <a:pt x="195" y="234"/>
                      <a:pt x="194" y="179"/>
                    </a:cubicBezTo>
                    <a:lnTo>
                      <a:pt x="194" y="135"/>
                    </a:lnTo>
                    <a:close/>
                    <a:moveTo>
                      <a:pt x="12" y="93"/>
                    </a:moveTo>
                    <a:lnTo>
                      <a:pt x="12" y="93"/>
                    </a:lnTo>
                    <a:cubicBezTo>
                      <a:pt x="16" y="28"/>
                      <a:pt x="62" y="0"/>
                      <a:pt x="126" y="0"/>
                    </a:cubicBezTo>
                    <a:cubicBezTo>
                      <a:pt x="175" y="0"/>
                      <a:pt x="229" y="15"/>
                      <a:pt x="229" y="90"/>
                    </a:cubicBezTo>
                    <a:lnTo>
                      <a:pt x="229" y="238"/>
                    </a:lnTo>
                    <a:cubicBezTo>
                      <a:pt x="229" y="251"/>
                      <a:pt x="235" y="259"/>
                      <a:pt x="249" y="259"/>
                    </a:cubicBezTo>
                    <a:cubicBezTo>
                      <a:pt x="252" y="259"/>
                      <a:pt x="257" y="258"/>
                      <a:pt x="259" y="257"/>
                    </a:cubicBezTo>
                    <a:lnTo>
                      <a:pt x="259" y="285"/>
                    </a:lnTo>
                    <a:cubicBezTo>
                      <a:pt x="252" y="287"/>
                      <a:pt x="246" y="287"/>
                      <a:pt x="237" y="287"/>
                    </a:cubicBezTo>
                    <a:cubicBezTo>
                      <a:pt x="203" y="287"/>
                      <a:pt x="197" y="268"/>
                      <a:pt x="197" y="239"/>
                    </a:cubicBezTo>
                    <a:lnTo>
                      <a:pt x="196" y="239"/>
                    </a:lnTo>
                    <a:cubicBezTo>
                      <a:pt x="172" y="275"/>
                      <a:pt x="148" y="296"/>
                      <a:pt x="94" y="296"/>
                    </a:cubicBezTo>
                    <a:cubicBezTo>
                      <a:pt x="43" y="296"/>
                      <a:pt x="0" y="270"/>
                      <a:pt x="0" y="214"/>
                    </a:cubicBezTo>
                    <a:cubicBezTo>
                      <a:pt x="0" y="135"/>
                      <a:pt x="77" y="132"/>
                      <a:pt x="150" y="124"/>
                    </a:cubicBezTo>
                    <a:cubicBezTo>
                      <a:pt x="179" y="121"/>
                      <a:pt x="194" y="117"/>
                      <a:pt x="194" y="86"/>
                    </a:cubicBezTo>
                    <a:cubicBezTo>
                      <a:pt x="194" y="40"/>
                      <a:pt x="161" y="28"/>
                      <a:pt x="121" y="28"/>
                    </a:cubicBezTo>
                    <a:cubicBezTo>
                      <a:pt x="79" y="28"/>
                      <a:pt x="48"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8"/>
              <p:cNvSpPr>
                <a:spLocks/>
              </p:cNvSpPr>
              <p:nvPr userDrawn="1"/>
            </p:nvSpPr>
            <p:spPr bwMode="auto">
              <a:xfrm>
                <a:off x="1711316" y="-63500"/>
                <a:ext cx="34925" cy="400050"/>
              </a:xfrm>
              <a:custGeom>
                <a:avLst/>
                <a:gdLst>
                  <a:gd name="T0" fmla="*/ 0 w 34"/>
                  <a:gd name="T1" fmla="*/ 0 h 387"/>
                  <a:gd name="T2" fmla="*/ 0 w 34"/>
                  <a:gd name="T3" fmla="*/ 0 h 387"/>
                  <a:gd name="T4" fmla="*/ 34 w 34"/>
                  <a:gd name="T5" fmla="*/ 0 h 387"/>
                  <a:gd name="T6" fmla="*/ 34 w 34"/>
                  <a:gd name="T7" fmla="*/ 387 h 387"/>
                  <a:gd name="T8" fmla="*/ 0 w 34"/>
                  <a:gd name="T9" fmla="*/ 387 h 387"/>
                  <a:gd name="T10" fmla="*/ 0 w 34"/>
                  <a:gd name="T11" fmla="*/ 0 h 387"/>
                </a:gdLst>
                <a:ahLst/>
                <a:cxnLst>
                  <a:cxn ang="0">
                    <a:pos x="T0" y="T1"/>
                  </a:cxn>
                  <a:cxn ang="0">
                    <a:pos x="T2" y="T3"/>
                  </a:cxn>
                  <a:cxn ang="0">
                    <a:pos x="T4" y="T5"/>
                  </a:cxn>
                  <a:cxn ang="0">
                    <a:pos x="T6" y="T7"/>
                  </a:cxn>
                  <a:cxn ang="0">
                    <a:pos x="T8" y="T9"/>
                  </a:cxn>
                  <a:cxn ang="0">
                    <a:pos x="T10" y="T11"/>
                  </a:cxn>
                </a:cxnLst>
                <a:rect l="0" t="0" r="r" b="b"/>
                <a:pathLst>
                  <a:path w="34" h="387">
                    <a:moveTo>
                      <a:pt x="0" y="0"/>
                    </a:moveTo>
                    <a:lnTo>
                      <a:pt x="0" y="0"/>
                    </a:lnTo>
                    <a:lnTo>
                      <a:pt x="34" y="0"/>
                    </a:ln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9"/>
              <p:cNvSpPr>
                <a:spLocks/>
              </p:cNvSpPr>
              <p:nvPr userDrawn="1"/>
            </p:nvSpPr>
            <p:spPr bwMode="auto">
              <a:xfrm>
                <a:off x="1770054" y="-39688"/>
                <a:ext cx="144463" cy="381000"/>
              </a:xfrm>
              <a:custGeom>
                <a:avLst/>
                <a:gdLst>
                  <a:gd name="T0" fmla="*/ 83 w 140"/>
                  <a:gd name="T1" fmla="*/ 84 h 367"/>
                  <a:gd name="T2" fmla="*/ 83 w 140"/>
                  <a:gd name="T3" fmla="*/ 84 h 367"/>
                  <a:gd name="T4" fmla="*/ 140 w 140"/>
                  <a:gd name="T5" fmla="*/ 84 h 367"/>
                  <a:gd name="T6" fmla="*/ 140 w 140"/>
                  <a:gd name="T7" fmla="*/ 112 h 367"/>
                  <a:gd name="T8" fmla="*/ 83 w 140"/>
                  <a:gd name="T9" fmla="*/ 112 h 367"/>
                  <a:gd name="T10" fmla="*/ 83 w 140"/>
                  <a:gd name="T11" fmla="*/ 301 h 367"/>
                  <a:gd name="T12" fmla="*/ 111 w 140"/>
                  <a:gd name="T13" fmla="*/ 338 h 367"/>
                  <a:gd name="T14" fmla="*/ 140 w 140"/>
                  <a:gd name="T15" fmla="*/ 336 h 367"/>
                  <a:gd name="T16" fmla="*/ 140 w 140"/>
                  <a:gd name="T17" fmla="*/ 366 h 367"/>
                  <a:gd name="T18" fmla="*/ 110 w 140"/>
                  <a:gd name="T19" fmla="*/ 367 h 367"/>
                  <a:gd name="T20" fmla="*/ 49 w 140"/>
                  <a:gd name="T21" fmla="*/ 304 h 367"/>
                  <a:gd name="T22" fmla="*/ 49 w 140"/>
                  <a:gd name="T23" fmla="*/ 112 h 367"/>
                  <a:gd name="T24" fmla="*/ 0 w 140"/>
                  <a:gd name="T25" fmla="*/ 112 h 367"/>
                  <a:gd name="T26" fmla="*/ 0 w 140"/>
                  <a:gd name="T27" fmla="*/ 84 h 367"/>
                  <a:gd name="T28" fmla="*/ 49 w 140"/>
                  <a:gd name="T29" fmla="*/ 84 h 367"/>
                  <a:gd name="T30" fmla="*/ 49 w 140"/>
                  <a:gd name="T31" fmla="*/ 0 h 367"/>
                  <a:gd name="T32" fmla="*/ 83 w 140"/>
                  <a:gd name="T33" fmla="*/ 0 h 367"/>
                  <a:gd name="T34" fmla="*/ 83 w 140"/>
                  <a:gd name="T35" fmla="*/ 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67">
                    <a:moveTo>
                      <a:pt x="83" y="84"/>
                    </a:moveTo>
                    <a:lnTo>
                      <a:pt x="83" y="84"/>
                    </a:lnTo>
                    <a:lnTo>
                      <a:pt x="140" y="84"/>
                    </a:lnTo>
                    <a:lnTo>
                      <a:pt x="140" y="112"/>
                    </a:lnTo>
                    <a:lnTo>
                      <a:pt x="83" y="112"/>
                    </a:lnTo>
                    <a:lnTo>
                      <a:pt x="83" y="301"/>
                    </a:lnTo>
                    <a:cubicBezTo>
                      <a:pt x="83" y="323"/>
                      <a:pt x="86" y="336"/>
                      <a:pt x="111" y="338"/>
                    </a:cubicBezTo>
                    <a:cubicBezTo>
                      <a:pt x="121" y="338"/>
                      <a:pt x="130" y="337"/>
                      <a:pt x="140" y="336"/>
                    </a:cubicBezTo>
                    <a:lnTo>
                      <a:pt x="140" y="366"/>
                    </a:lnTo>
                    <a:cubicBezTo>
                      <a:pt x="130" y="366"/>
                      <a:pt x="120" y="367"/>
                      <a:pt x="110" y="367"/>
                    </a:cubicBezTo>
                    <a:cubicBezTo>
                      <a:pt x="64" y="367"/>
                      <a:pt x="48" y="351"/>
                      <a:pt x="49" y="304"/>
                    </a:cubicBezTo>
                    <a:lnTo>
                      <a:pt x="49" y="112"/>
                    </a:lnTo>
                    <a:lnTo>
                      <a:pt x="0" y="112"/>
                    </a:lnTo>
                    <a:lnTo>
                      <a:pt x="0" y="84"/>
                    </a:lnTo>
                    <a:lnTo>
                      <a:pt x="49" y="84"/>
                    </a:lnTo>
                    <a:lnTo>
                      <a:pt x="49" y="0"/>
                    </a:lnTo>
                    <a:lnTo>
                      <a:pt x="83" y="0"/>
                    </a:lnTo>
                    <a:lnTo>
                      <a:pt x="83" y="8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0"/>
              <p:cNvSpPr>
                <a:spLocks/>
              </p:cNvSpPr>
              <p:nvPr userDrawn="1"/>
            </p:nvSpPr>
            <p:spPr bwMode="auto">
              <a:xfrm>
                <a:off x="1951029" y="-63500"/>
                <a:ext cx="233363" cy="400050"/>
              </a:xfrm>
              <a:custGeom>
                <a:avLst/>
                <a:gdLst>
                  <a:gd name="T0" fmla="*/ 0 w 227"/>
                  <a:gd name="T1" fmla="*/ 0 h 387"/>
                  <a:gd name="T2" fmla="*/ 0 w 227"/>
                  <a:gd name="T3" fmla="*/ 0 h 387"/>
                  <a:gd name="T4" fmla="*/ 34 w 227"/>
                  <a:gd name="T5" fmla="*/ 0 h 387"/>
                  <a:gd name="T6" fmla="*/ 34 w 227"/>
                  <a:gd name="T7" fmla="*/ 156 h 387"/>
                  <a:gd name="T8" fmla="*/ 36 w 227"/>
                  <a:gd name="T9" fmla="*/ 156 h 387"/>
                  <a:gd name="T10" fmla="*/ 125 w 227"/>
                  <a:gd name="T11" fmla="*/ 100 h 387"/>
                  <a:gd name="T12" fmla="*/ 227 w 227"/>
                  <a:gd name="T13" fmla="*/ 208 h 387"/>
                  <a:gd name="T14" fmla="*/ 227 w 227"/>
                  <a:gd name="T15" fmla="*/ 387 h 387"/>
                  <a:gd name="T16" fmla="*/ 193 w 227"/>
                  <a:gd name="T17" fmla="*/ 387 h 387"/>
                  <a:gd name="T18" fmla="*/ 193 w 227"/>
                  <a:gd name="T19" fmla="*/ 213 h 387"/>
                  <a:gd name="T20" fmla="*/ 122 w 227"/>
                  <a:gd name="T21" fmla="*/ 128 h 387"/>
                  <a:gd name="T22" fmla="*/ 34 w 227"/>
                  <a:gd name="T23" fmla="*/ 224 h 387"/>
                  <a:gd name="T24" fmla="*/ 34 w 227"/>
                  <a:gd name="T25" fmla="*/ 387 h 387"/>
                  <a:gd name="T26" fmla="*/ 0 w 227"/>
                  <a:gd name="T27" fmla="*/ 387 h 387"/>
                  <a:gd name="T28" fmla="*/ 0 w 227"/>
                  <a:gd name="T2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387">
                    <a:moveTo>
                      <a:pt x="0" y="0"/>
                    </a:moveTo>
                    <a:lnTo>
                      <a:pt x="0" y="0"/>
                    </a:lnTo>
                    <a:lnTo>
                      <a:pt x="34" y="0"/>
                    </a:lnTo>
                    <a:lnTo>
                      <a:pt x="34" y="156"/>
                    </a:lnTo>
                    <a:lnTo>
                      <a:pt x="36" y="156"/>
                    </a:lnTo>
                    <a:cubicBezTo>
                      <a:pt x="48" y="122"/>
                      <a:pt x="85" y="100"/>
                      <a:pt x="125" y="100"/>
                    </a:cubicBezTo>
                    <a:cubicBezTo>
                      <a:pt x="204" y="100"/>
                      <a:pt x="227" y="141"/>
                      <a:pt x="227" y="208"/>
                    </a:cubicBezTo>
                    <a:lnTo>
                      <a:pt x="227" y="387"/>
                    </a:lnTo>
                    <a:lnTo>
                      <a:pt x="193" y="387"/>
                    </a:lnTo>
                    <a:lnTo>
                      <a:pt x="193" y="213"/>
                    </a:lnTo>
                    <a:cubicBezTo>
                      <a:pt x="193" y="165"/>
                      <a:pt x="178" y="128"/>
                      <a:pt x="122" y="128"/>
                    </a:cubicBezTo>
                    <a:cubicBezTo>
                      <a:pt x="68" y="128"/>
                      <a:pt x="36" y="170"/>
                      <a:pt x="34" y="224"/>
                    </a:cubicBez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1"/>
              <p:cNvSpPr>
                <a:spLocks/>
              </p:cNvSpPr>
              <p:nvPr userDrawn="1"/>
            </p:nvSpPr>
            <p:spPr bwMode="auto">
              <a:xfrm>
                <a:off x="2222492" y="39687"/>
                <a:ext cx="255588" cy="306388"/>
              </a:xfrm>
              <a:custGeom>
                <a:avLst/>
                <a:gdLst>
                  <a:gd name="T0" fmla="*/ 212 w 248"/>
                  <a:gd name="T1" fmla="*/ 96 h 296"/>
                  <a:gd name="T2" fmla="*/ 212 w 248"/>
                  <a:gd name="T3" fmla="*/ 96 h 296"/>
                  <a:gd name="T4" fmla="*/ 132 w 248"/>
                  <a:gd name="T5" fmla="*/ 28 h 296"/>
                  <a:gd name="T6" fmla="*/ 34 w 248"/>
                  <a:gd name="T7" fmla="*/ 148 h 296"/>
                  <a:gd name="T8" fmla="*/ 132 w 248"/>
                  <a:gd name="T9" fmla="*/ 267 h 296"/>
                  <a:gd name="T10" fmla="*/ 214 w 248"/>
                  <a:gd name="T11" fmla="*/ 187 h 296"/>
                  <a:gd name="T12" fmla="*/ 248 w 248"/>
                  <a:gd name="T13" fmla="*/ 187 h 296"/>
                  <a:gd name="T14" fmla="*/ 132 w 248"/>
                  <a:gd name="T15" fmla="*/ 296 h 296"/>
                  <a:gd name="T16" fmla="*/ 0 w 248"/>
                  <a:gd name="T17" fmla="*/ 148 h 296"/>
                  <a:gd name="T18" fmla="*/ 132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2" y="54"/>
                      <a:pt x="177" y="28"/>
                      <a:pt x="132" y="28"/>
                    </a:cubicBezTo>
                    <a:cubicBezTo>
                      <a:pt x="67" y="28"/>
                      <a:pt x="34" y="88"/>
                      <a:pt x="34" y="148"/>
                    </a:cubicBezTo>
                    <a:cubicBezTo>
                      <a:pt x="34" y="207"/>
                      <a:pt x="67" y="267"/>
                      <a:pt x="132" y="267"/>
                    </a:cubicBezTo>
                    <a:cubicBezTo>
                      <a:pt x="175" y="267"/>
                      <a:pt x="209" y="234"/>
                      <a:pt x="214" y="187"/>
                    </a:cubicBezTo>
                    <a:lnTo>
                      <a:pt x="248" y="187"/>
                    </a:lnTo>
                    <a:cubicBezTo>
                      <a:pt x="239" y="254"/>
                      <a:pt x="195" y="296"/>
                      <a:pt x="132" y="296"/>
                    </a:cubicBezTo>
                    <a:cubicBezTo>
                      <a:pt x="47" y="296"/>
                      <a:pt x="0" y="228"/>
                      <a:pt x="0" y="148"/>
                    </a:cubicBezTo>
                    <a:cubicBezTo>
                      <a:pt x="0" y="67"/>
                      <a:pt x="47" y="0"/>
                      <a:pt x="132"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2"/>
              <p:cNvSpPr>
                <a:spLocks noEditPoints="1"/>
              </p:cNvSpPr>
              <p:nvPr userDrawn="1"/>
            </p:nvSpPr>
            <p:spPr bwMode="auto">
              <a:xfrm>
                <a:off x="2497129" y="39687"/>
                <a:ext cx="266700" cy="306388"/>
              </a:xfrm>
              <a:custGeom>
                <a:avLst/>
                <a:gdLst>
                  <a:gd name="T0" fmla="*/ 194 w 259"/>
                  <a:gd name="T1" fmla="*/ 135 h 296"/>
                  <a:gd name="T2" fmla="*/ 194 w 259"/>
                  <a:gd name="T3" fmla="*/ 135 h 296"/>
                  <a:gd name="T4" fmla="*/ 193 w 259"/>
                  <a:gd name="T5" fmla="*/ 135 h 296"/>
                  <a:gd name="T6" fmla="*/ 164 w 259"/>
                  <a:gd name="T7" fmla="*/ 147 h 296"/>
                  <a:gd name="T8" fmla="*/ 34 w 259"/>
                  <a:gd name="T9" fmla="*/ 212 h 296"/>
                  <a:gd name="T10" fmla="*/ 96 w 259"/>
                  <a:gd name="T11" fmla="*/ 267 h 296"/>
                  <a:gd name="T12" fmla="*/ 194 w 259"/>
                  <a:gd name="T13" fmla="*/ 179 h 296"/>
                  <a:gd name="T14" fmla="*/ 194 w 259"/>
                  <a:gd name="T15" fmla="*/ 135 h 296"/>
                  <a:gd name="T16" fmla="*/ 12 w 259"/>
                  <a:gd name="T17" fmla="*/ 93 h 296"/>
                  <a:gd name="T18" fmla="*/ 12 w 259"/>
                  <a:gd name="T19" fmla="*/ 93 h 296"/>
                  <a:gd name="T20" fmla="*/ 125 w 259"/>
                  <a:gd name="T21" fmla="*/ 0 h 296"/>
                  <a:gd name="T22" fmla="*/ 228 w 259"/>
                  <a:gd name="T23" fmla="*/ 90 h 296"/>
                  <a:gd name="T24" fmla="*/ 228 w 259"/>
                  <a:gd name="T25" fmla="*/ 238 h 296"/>
                  <a:gd name="T26" fmla="*/ 248 w 259"/>
                  <a:gd name="T27" fmla="*/ 259 h 296"/>
                  <a:gd name="T28" fmla="*/ 259 w 259"/>
                  <a:gd name="T29" fmla="*/ 257 h 296"/>
                  <a:gd name="T30" fmla="*/ 259 w 259"/>
                  <a:gd name="T31" fmla="*/ 285 h 296"/>
                  <a:gd name="T32" fmla="*/ 237 w 259"/>
                  <a:gd name="T33" fmla="*/ 287 h 296"/>
                  <a:gd name="T34" fmla="*/ 197 w 259"/>
                  <a:gd name="T35" fmla="*/ 239 h 296"/>
                  <a:gd name="T36" fmla="*/ 195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8" y="143"/>
                      <a:pt x="173" y="145"/>
                      <a:pt x="164" y="147"/>
                    </a:cubicBezTo>
                    <a:cubicBezTo>
                      <a:pt x="106" y="157"/>
                      <a:pt x="34" y="157"/>
                      <a:pt x="34" y="212"/>
                    </a:cubicBezTo>
                    <a:cubicBezTo>
                      <a:pt x="34" y="246"/>
                      <a:pt x="64" y="267"/>
                      <a:pt x="96" y="267"/>
                    </a:cubicBezTo>
                    <a:cubicBezTo>
                      <a:pt x="148" y="267"/>
                      <a:pt x="194" y="234"/>
                      <a:pt x="194" y="179"/>
                    </a:cubicBezTo>
                    <a:lnTo>
                      <a:pt x="194" y="135"/>
                    </a:lnTo>
                    <a:close/>
                    <a:moveTo>
                      <a:pt x="12" y="93"/>
                    </a:moveTo>
                    <a:lnTo>
                      <a:pt x="12" y="93"/>
                    </a:lnTo>
                    <a:cubicBezTo>
                      <a:pt x="15" y="28"/>
                      <a:pt x="61" y="0"/>
                      <a:pt x="125" y="0"/>
                    </a:cubicBezTo>
                    <a:cubicBezTo>
                      <a:pt x="174" y="0"/>
                      <a:pt x="228" y="15"/>
                      <a:pt x="228" y="90"/>
                    </a:cubicBezTo>
                    <a:lnTo>
                      <a:pt x="228" y="238"/>
                    </a:lnTo>
                    <a:cubicBezTo>
                      <a:pt x="228" y="251"/>
                      <a:pt x="235" y="259"/>
                      <a:pt x="248" y="259"/>
                    </a:cubicBezTo>
                    <a:cubicBezTo>
                      <a:pt x="252" y="259"/>
                      <a:pt x="256" y="258"/>
                      <a:pt x="259" y="257"/>
                    </a:cubicBezTo>
                    <a:lnTo>
                      <a:pt x="259" y="285"/>
                    </a:lnTo>
                    <a:cubicBezTo>
                      <a:pt x="251" y="287"/>
                      <a:pt x="246" y="287"/>
                      <a:pt x="237" y="287"/>
                    </a:cubicBezTo>
                    <a:cubicBezTo>
                      <a:pt x="202" y="287"/>
                      <a:pt x="197" y="268"/>
                      <a:pt x="197" y="239"/>
                    </a:cubicBezTo>
                    <a:lnTo>
                      <a:pt x="195" y="239"/>
                    </a:lnTo>
                    <a:cubicBezTo>
                      <a:pt x="172" y="275"/>
                      <a:pt x="147" y="296"/>
                      <a:pt x="94" y="296"/>
                    </a:cubicBezTo>
                    <a:cubicBezTo>
                      <a:pt x="42" y="296"/>
                      <a:pt x="0" y="270"/>
                      <a:pt x="0" y="214"/>
                    </a:cubicBezTo>
                    <a:cubicBezTo>
                      <a:pt x="0" y="135"/>
                      <a:pt x="76" y="132"/>
                      <a:pt x="150" y="124"/>
                    </a:cubicBezTo>
                    <a:cubicBezTo>
                      <a:pt x="178" y="121"/>
                      <a:pt x="194" y="117"/>
                      <a:pt x="194" y="86"/>
                    </a:cubicBezTo>
                    <a:cubicBezTo>
                      <a:pt x="194" y="40"/>
                      <a:pt x="161" y="28"/>
                      <a:pt x="121" y="28"/>
                    </a:cubicBezTo>
                    <a:cubicBezTo>
                      <a:pt x="78" y="28"/>
                      <a:pt x="47"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3"/>
              <p:cNvSpPr>
                <a:spLocks/>
              </p:cNvSpPr>
              <p:nvPr userDrawn="1"/>
            </p:nvSpPr>
            <p:spPr bwMode="auto">
              <a:xfrm>
                <a:off x="2789230" y="41275"/>
                <a:ext cx="142875" cy="295275"/>
              </a:xfrm>
              <a:custGeom>
                <a:avLst/>
                <a:gdLst>
                  <a:gd name="T0" fmla="*/ 0 w 138"/>
                  <a:gd name="T1" fmla="*/ 6 h 285"/>
                  <a:gd name="T2" fmla="*/ 0 w 138"/>
                  <a:gd name="T3" fmla="*/ 6 h 285"/>
                  <a:gd name="T4" fmla="*/ 31 w 138"/>
                  <a:gd name="T5" fmla="*/ 6 h 285"/>
                  <a:gd name="T6" fmla="*/ 31 w 138"/>
                  <a:gd name="T7" fmla="*/ 71 h 285"/>
                  <a:gd name="T8" fmla="*/ 32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1" y="6"/>
                    </a:lnTo>
                    <a:lnTo>
                      <a:pt x="31" y="71"/>
                    </a:lnTo>
                    <a:lnTo>
                      <a:pt x="32"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4"/>
              <p:cNvSpPr>
                <a:spLocks noEditPoints="1"/>
              </p:cNvSpPr>
              <p:nvPr userDrawn="1"/>
            </p:nvSpPr>
            <p:spPr bwMode="auto">
              <a:xfrm>
                <a:off x="2925755" y="39687"/>
                <a:ext cx="260350" cy="306388"/>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5"/>
              <p:cNvSpPr>
                <a:spLocks/>
              </p:cNvSpPr>
              <p:nvPr userDrawn="1"/>
            </p:nvSpPr>
            <p:spPr bwMode="auto">
              <a:xfrm>
                <a:off x="3198805" y="-73025"/>
                <a:ext cx="315913" cy="419100"/>
              </a:xfrm>
              <a:custGeom>
                <a:avLst/>
                <a:gdLst>
                  <a:gd name="T0" fmla="*/ 41 w 306"/>
                  <a:gd name="T1" fmla="*/ 268 h 404"/>
                  <a:gd name="T2" fmla="*/ 41 w 306"/>
                  <a:gd name="T3" fmla="*/ 268 h 404"/>
                  <a:gd name="T4" fmla="*/ 167 w 306"/>
                  <a:gd name="T5" fmla="*/ 372 h 404"/>
                  <a:gd name="T6" fmla="*/ 270 w 306"/>
                  <a:gd name="T7" fmla="*/ 294 h 404"/>
                  <a:gd name="T8" fmla="*/ 190 w 306"/>
                  <a:gd name="T9" fmla="*/ 224 h 404"/>
                  <a:gd name="T10" fmla="*/ 104 w 306"/>
                  <a:gd name="T11" fmla="*/ 203 h 404"/>
                  <a:gd name="T12" fmla="*/ 16 w 306"/>
                  <a:gd name="T13" fmla="*/ 109 h 404"/>
                  <a:gd name="T14" fmla="*/ 150 w 306"/>
                  <a:gd name="T15" fmla="*/ 0 h 404"/>
                  <a:gd name="T16" fmla="*/ 293 w 306"/>
                  <a:gd name="T17" fmla="*/ 121 h 404"/>
                  <a:gd name="T18" fmla="*/ 256 w 306"/>
                  <a:gd name="T19" fmla="*/ 121 h 404"/>
                  <a:gd name="T20" fmla="*/ 150 w 306"/>
                  <a:gd name="T21" fmla="*/ 32 h 404"/>
                  <a:gd name="T22" fmla="*/ 53 w 306"/>
                  <a:gd name="T23" fmla="*/ 109 h 404"/>
                  <a:gd name="T24" fmla="*/ 112 w 306"/>
                  <a:gd name="T25" fmla="*/ 168 h 404"/>
                  <a:gd name="T26" fmla="*/ 206 w 306"/>
                  <a:gd name="T27" fmla="*/ 191 h 404"/>
                  <a:gd name="T28" fmla="*/ 306 w 306"/>
                  <a:gd name="T29" fmla="*/ 293 h 404"/>
                  <a:gd name="T30" fmla="*/ 158 w 306"/>
                  <a:gd name="T31" fmla="*/ 404 h 404"/>
                  <a:gd name="T32" fmla="*/ 4 w 306"/>
                  <a:gd name="T33" fmla="*/ 268 h 404"/>
                  <a:gd name="T34" fmla="*/ 41 w 306"/>
                  <a:gd name="T35" fmla="*/ 2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404">
                    <a:moveTo>
                      <a:pt x="41" y="268"/>
                    </a:moveTo>
                    <a:lnTo>
                      <a:pt x="41" y="268"/>
                    </a:lnTo>
                    <a:cubicBezTo>
                      <a:pt x="39" y="348"/>
                      <a:pt x="97" y="372"/>
                      <a:pt x="167" y="372"/>
                    </a:cubicBezTo>
                    <a:cubicBezTo>
                      <a:pt x="208" y="372"/>
                      <a:pt x="270" y="350"/>
                      <a:pt x="270" y="294"/>
                    </a:cubicBezTo>
                    <a:cubicBezTo>
                      <a:pt x="270" y="250"/>
                      <a:pt x="226" y="232"/>
                      <a:pt x="190" y="224"/>
                    </a:cubicBezTo>
                    <a:lnTo>
                      <a:pt x="104" y="203"/>
                    </a:lnTo>
                    <a:cubicBezTo>
                      <a:pt x="58" y="191"/>
                      <a:pt x="16" y="169"/>
                      <a:pt x="16" y="109"/>
                    </a:cubicBezTo>
                    <a:cubicBezTo>
                      <a:pt x="16" y="71"/>
                      <a:pt x="41" y="0"/>
                      <a:pt x="150" y="0"/>
                    </a:cubicBezTo>
                    <a:cubicBezTo>
                      <a:pt x="226" y="0"/>
                      <a:pt x="293" y="42"/>
                      <a:pt x="293" y="121"/>
                    </a:cubicBezTo>
                    <a:lnTo>
                      <a:pt x="256" y="121"/>
                    </a:lnTo>
                    <a:cubicBezTo>
                      <a:pt x="254" y="62"/>
                      <a:pt x="205" y="32"/>
                      <a:pt x="150" y="32"/>
                    </a:cubicBezTo>
                    <a:cubicBezTo>
                      <a:pt x="100" y="32"/>
                      <a:pt x="53" y="51"/>
                      <a:pt x="53" y="109"/>
                    </a:cubicBezTo>
                    <a:cubicBezTo>
                      <a:pt x="53" y="145"/>
                      <a:pt x="80" y="160"/>
                      <a:pt x="112" y="168"/>
                    </a:cubicBezTo>
                    <a:lnTo>
                      <a:pt x="206" y="191"/>
                    </a:lnTo>
                    <a:cubicBezTo>
                      <a:pt x="261" y="206"/>
                      <a:pt x="306" y="230"/>
                      <a:pt x="306" y="293"/>
                    </a:cubicBezTo>
                    <a:cubicBezTo>
                      <a:pt x="306" y="320"/>
                      <a:pt x="296" y="404"/>
                      <a:pt x="158" y="404"/>
                    </a:cubicBezTo>
                    <a:cubicBezTo>
                      <a:pt x="67" y="404"/>
                      <a:pt x="0" y="362"/>
                      <a:pt x="4" y="268"/>
                    </a:cubicBezTo>
                    <a:lnTo>
                      <a:pt x="41" y="2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6"/>
              <p:cNvSpPr>
                <a:spLocks noEditPoints="1"/>
              </p:cNvSpPr>
              <p:nvPr userDrawn="1"/>
            </p:nvSpPr>
            <p:spPr bwMode="auto">
              <a:xfrm>
                <a:off x="3540118" y="39687"/>
                <a:ext cx="273050" cy="306388"/>
              </a:xfrm>
              <a:custGeom>
                <a:avLst/>
                <a:gdLst>
                  <a:gd name="T0" fmla="*/ 34 w 264"/>
                  <a:gd name="T1" fmla="*/ 148 h 296"/>
                  <a:gd name="T2" fmla="*/ 34 w 264"/>
                  <a:gd name="T3" fmla="*/ 148 h 296"/>
                  <a:gd name="T4" fmla="*/ 132 w 264"/>
                  <a:gd name="T5" fmla="*/ 267 h 296"/>
                  <a:gd name="T6" fmla="*/ 230 w 264"/>
                  <a:gd name="T7" fmla="*/ 148 h 296"/>
                  <a:gd name="T8" fmla="*/ 132 w 264"/>
                  <a:gd name="T9" fmla="*/ 28 h 296"/>
                  <a:gd name="T10" fmla="*/ 34 w 264"/>
                  <a:gd name="T11" fmla="*/ 148 h 296"/>
                  <a:gd name="T12" fmla="*/ 264 w 264"/>
                  <a:gd name="T13" fmla="*/ 148 h 296"/>
                  <a:gd name="T14" fmla="*/ 264 w 264"/>
                  <a:gd name="T15" fmla="*/ 148 h 296"/>
                  <a:gd name="T16" fmla="*/ 132 w 264"/>
                  <a:gd name="T17" fmla="*/ 296 h 296"/>
                  <a:gd name="T18" fmla="*/ 0 w 264"/>
                  <a:gd name="T19" fmla="*/ 148 h 296"/>
                  <a:gd name="T20" fmla="*/ 132 w 264"/>
                  <a:gd name="T21" fmla="*/ 0 h 296"/>
                  <a:gd name="T22" fmla="*/ 264 w 264"/>
                  <a:gd name="T2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6">
                    <a:moveTo>
                      <a:pt x="34" y="148"/>
                    </a:moveTo>
                    <a:lnTo>
                      <a:pt x="34" y="148"/>
                    </a:lnTo>
                    <a:cubicBezTo>
                      <a:pt x="34" y="207"/>
                      <a:pt x="66" y="267"/>
                      <a:pt x="132" y="267"/>
                    </a:cubicBezTo>
                    <a:cubicBezTo>
                      <a:pt x="198" y="267"/>
                      <a:pt x="230" y="207"/>
                      <a:pt x="230" y="148"/>
                    </a:cubicBezTo>
                    <a:cubicBezTo>
                      <a:pt x="230" y="88"/>
                      <a:pt x="198" y="28"/>
                      <a:pt x="132" y="28"/>
                    </a:cubicBezTo>
                    <a:cubicBezTo>
                      <a:pt x="66" y="28"/>
                      <a:pt x="34" y="88"/>
                      <a:pt x="34" y="148"/>
                    </a:cubicBezTo>
                    <a:close/>
                    <a:moveTo>
                      <a:pt x="264" y="148"/>
                    </a:moveTo>
                    <a:lnTo>
                      <a:pt x="264" y="148"/>
                    </a:lnTo>
                    <a:cubicBezTo>
                      <a:pt x="264" y="228"/>
                      <a:pt x="218" y="296"/>
                      <a:pt x="132" y="296"/>
                    </a:cubicBezTo>
                    <a:cubicBezTo>
                      <a:pt x="46" y="296"/>
                      <a:pt x="0" y="228"/>
                      <a:pt x="0" y="148"/>
                    </a:cubicBezTo>
                    <a:cubicBezTo>
                      <a:pt x="0" y="67"/>
                      <a:pt x="46" y="0"/>
                      <a:pt x="132" y="0"/>
                    </a:cubicBezTo>
                    <a:cubicBezTo>
                      <a:pt x="218" y="0"/>
                      <a:pt x="264" y="67"/>
                      <a:pt x="264" y="14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7"/>
              <p:cNvSpPr>
                <a:spLocks/>
              </p:cNvSpPr>
              <p:nvPr userDrawn="1"/>
            </p:nvSpPr>
            <p:spPr bwMode="auto">
              <a:xfrm>
                <a:off x="3851268" y="47625"/>
                <a:ext cx="233363" cy="298450"/>
              </a:xfrm>
              <a:custGeom>
                <a:avLst/>
                <a:gdLst>
                  <a:gd name="T0" fmla="*/ 227 w 227"/>
                  <a:gd name="T1" fmla="*/ 279 h 288"/>
                  <a:gd name="T2" fmla="*/ 227 w 227"/>
                  <a:gd name="T3" fmla="*/ 279 h 288"/>
                  <a:gd name="T4" fmla="*/ 196 w 227"/>
                  <a:gd name="T5" fmla="*/ 279 h 288"/>
                  <a:gd name="T6" fmla="*/ 196 w 227"/>
                  <a:gd name="T7" fmla="*/ 229 h 288"/>
                  <a:gd name="T8" fmla="*/ 195 w 227"/>
                  <a:gd name="T9" fmla="*/ 229 h 288"/>
                  <a:gd name="T10" fmla="*/ 98 w 227"/>
                  <a:gd name="T11" fmla="*/ 288 h 288"/>
                  <a:gd name="T12" fmla="*/ 0 w 227"/>
                  <a:gd name="T13" fmla="*/ 181 h 288"/>
                  <a:gd name="T14" fmla="*/ 0 w 227"/>
                  <a:gd name="T15" fmla="*/ 0 h 288"/>
                  <a:gd name="T16" fmla="*/ 34 w 227"/>
                  <a:gd name="T17" fmla="*/ 0 h 288"/>
                  <a:gd name="T18" fmla="*/ 34 w 227"/>
                  <a:gd name="T19" fmla="*/ 182 h 288"/>
                  <a:gd name="T20" fmla="*/ 109 w 227"/>
                  <a:gd name="T21" fmla="*/ 259 h 288"/>
                  <a:gd name="T22" fmla="*/ 193 w 227"/>
                  <a:gd name="T23" fmla="*/ 147 h 288"/>
                  <a:gd name="T24" fmla="*/ 193 w 227"/>
                  <a:gd name="T25" fmla="*/ 0 h 288"/>
                  <a:gd name="T26" fmla="*/ 227 w 227"/>
                  <a:gd name="T27" fmla="*/ 0 h 288"/>
                  <a:gd name="T28" fmla="*/ 227 w 227"/>
                  <a:gd name="T29" fmla="*/ 27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88">
                    <a:moveTo>
                      <a:pt x="227" y="279"/>
                    </a:moveTo>
                    <a:lnTo>
                      <a:pt x="227" y="279"/>
                    </a:lnTo>
                    <a:lnTo>
                      <a:pt x="196" y="279"/>
                    </a:lnTo>
                    <a:lnTo>
                      <a:pt x="196" y="229"/>
                    </a:lnTo>
                    <a:lnTo>
                      <a:pt x="195" y="229"/>
                    </a:lnTo>
                    <a:cubicBezTo>
                      <a:pt x="177" y="266"/>
                      <a:pt x="140" y="288"/>
                      <a:pt x="98" y="288"/>
                    </a:cubicBezTo>
                    <a:cubicBezTo>
                      <a:pt x="28" y="288"/>
                      <a:pt x="0" y="246"/>
                      <a:pt x="0" y="181"/>
                    </a:cubicBezTo>
                    <a:lnTo>
                      <a:pt x="0" y="0"/>
                    </a:lnTo>
                    <a:lnTo>
                      <a:pt x="34" y="0"/>
                    </a:lnTo>
                    <a:lnTo>
                      <a:pt x="34" y="182"/>
                    </a:lnTo>
                    <a:cubicBezTo>
                      <a:pt x="36" y="232"/>
                      <a:pt x="55" y="259"/>
                      <a:pt x="109" y="259"/>
                    </a:cubicBezTo>
                    <a:cubicBezTo>
                      <a:pt x="168" y="259"/>
                      <a:pt x="193" y="204"/>
                      <a:pt x="193" y="147"/>
                    </a:cubicBezTo>
                    <a:lnTo>
                      <a:pt x="193" y="0"/>
                    </a:lnTo>
                    <a:lnTo>
                      <a:pt x="227" y="0"/>
                    </a:lnTo>
                    <a:lnTo>
                      <a:pt x="227" y="27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8"/>
              <p:cNvSpPr>
                <a:spLocks/>
              </p:cNvSpPr>
              <p:nvPr userDrawn="1"/>
            </p:nvSpPr>
            <p:spPr bwMode="auto">
              <a:xfrm>
                <a:off x="4137018" y="41275"/>
                <a:ext cx="142875" cy="295275"/>
              </a:xfrm>
              <a:custGeom>
                <a:avLst/>
                <a:gdLst>
                  <a:gd name="T0" fmla="*/ 0 w 138"/>
                  <a:gd name="T1" fmla="*/ 6 h 285"/>
                  <a:gd name="T2" fmla="*/ 0 w 138"/>
                  <a:gd name="T3" fmla="*/ 6 h 285"/>
                  <a:gd name="T4" fmla="*/ 32 w 138"/>
                  <a:gd name="T5" fmla="*/ 6 h 285"/>
                  <a:gd name="T6" fmla="*/ 32 w 138"/>
                  <a:gd name="T7" fmla="*/ 71 h 285"/>
                  <a:gd name="T8" fmla="*/ 33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2" y="6"/>
                    </a:lnTo>
                    <a:lnTo>
                      <a:pt x="32" y="71"/>
                    </a:lnTo>
                    <a:lnTo>
                      <a:pt x="33"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9"/>
              <p:cNvSpPr>
                <a:spLocks/>
              </p:cNvSpPr>
              <p:nvPr userDrawn="1"/>
            </p:nvSpPr>
            <p:spPr bwMode="auto">
              <a:xfrm>
                <a:off x="4275131" y="39687"/>
                <a:ext cx="255588" cy="306388"/>
              </a:xfrm>
              <a:custGeom>
                <a:avLst/>
                <a:gdLst>
                  <a:gd name="T0" fmla="*/ 212 w 248"/>
                  <a:gd name="T1" fmla="*/ 96 h 296"/>
                  <a:gd name="T2" fmla="*/ 212 w 248"/>
                  <a:gd name="T3" fmla="*/ 96 h 296"/>
                  <a:gd name="T4" fmla="*/ 133 w 248"/>
                  <a:gd name="T5" fmla="*/ 28 h 296"/>
                  <a:gd name="T6" fmla="*/ 35 w 248"/>
                  <a:gd name="T7" fmla="*/ 148 h 296"/>
                  <a:gd name="T8" fmla="*/ 133 w 248"/>
                  <a:gd name="T9" fmla="*/ 267 h 296"/>
                  <a:gd name="T10" fmla="*/ 214 w 248"/>
                  <a:gd name="T11" fmla="*/ 187 h 296"/>
                  <a:gd name="T12" fmla="*/ 248 w 248"/>
                  <a:gd name="T13" fmla="*/ 187 h 296"/>
                  <a:gd name="T14" fmla="*/ 133 w 248"/>
                  <a:gd name="T15" fmla="*/ 296 h 296"/>
                  <a:gd name="T16" fmla="*/ 0 w 248"/>
                  <a:gd name="T17" fmla="*/ 148 h 296"/>
                  <a:gd name="T18" fmla="*/ 133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3" y="54"/>
                      <a:pt x="177" y="28"/>
                      <a:pt x="133" y="28"/>
                    </a:cubicBezTo>
                    <a:cubicBezTo>
                      <a:pt x="67" y="28"/>
                      <a:pt x="35" y="88"/>
                      <a:pt x="35" y="148"/>
                    </a:cubicBezTo>
                    <a:cubicBezTo>
                      <a:pt x="35" y="207"/>
                      <a:pt x="67" y="267"/>
                      <a:pt x="133" y="267"/>
                    </a:cubicBezTo>
                    <a:cubicBezTo>
                      <a:pt x="175" y="267"/>
                      <a:pt x="210" y="234"/>
                      <a:pt x="214" y="187"/>
                    </a:cubicBezTo>
                    <a:lnTo>
                      <a:pt x="248" y="187"/>
                    </a:lnTo>
                    <a:cubicBezTo>
                      <a:pt x="239" y="254"/>
                      <a:pt x="195" y="296"/>
                      <a:pt x="133" y="296"/>
                    </a:cubicBezTo>
                    <a:cubicBezTo>
                      <a:pt x="47" y="296"/>
                      <a:pt x="0" y="228"/>
                      <a:pt x="0" y="148"/>
                    </a:cubicBezTo>
                    <a:cubicBezTo>
                      <a:pt x="0" y="67"/>
                      <a:pt x="47" y="0"/>
                      <a:pt x="133"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20"/>
              <p:cNvSpPr>
                <a:spLocks noEditPoints="1"/>
              </p:cNvSpPr>
              <p:nvPr userDrawn="1"/>
            </p:nvSpPr>
            <p:spPr bwMode="auto">
              <a:xfrm>
                <a:off x="4551356" y="39687"/>
                <a:ext cx="258763" cy="306388"/>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50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8" y="296"/>
                      <a:pt x="0" y="227"/>
                      <a:pt x="0" y="148"/>
                    </a:cubicBezTo>
                    <a:cubicBezTo>
                      <a:pt x="0" y="74"/>
                      <a:pt x="38" y="0"/>
                      <a:pt x="126" y="0"/>
                    </a:cubicBezTo>
                    <a:cubicBezTo>
                      <a:pt x="216" y="0"/>
                      <a:pt x="252" y="78"/>
                      <a:pt x="250"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1"/>
              <p:cNvSpPr>
                <a:spLocks noEditPoints="1"/>
              </p:cNvSpPr>
              <p:nvPr userDrawn="1"/>
            </p:nvSpPr>
            <p:spPr bwMode="auto">
              <a:xfrm>
                <a:off x="4811706" y="25400"/>
                <a:ext cx="95250" cy="96838"/>
              </a:xfrm>
              <a:custGeom>
                <a:avLst/>
                <a:gdLst>
                  <a:gd name="T0" fmla="*/ 45 w 93"/>
                  <a:gd name="T1" fmla="*/ 44 h 94"/>
                  <a:gd name="T2" fmla="*/ 45 w 93"/>
                  <a:gd name="T3" fmla="*/ 44 h 94"/>
                  <a:gd name="T4" fmla="*/ 61 w 93"/>
                  <a:gd name="T5" fmla="*/ 35 h 94"/>
                  <a:gd name="T6" fmla="*/ 49 w 93"/>
                  <a:gd name="T7" fmla="*/ 25 h 94"/>
                  <a:gd name="T8" fmla="*/ 36 w 93"/>
                  <a:gd name="T9" fmla="*/ 25 h 94"/>
                  <a:gd name="T10" fmla="*/ 36 w 93"/>
                  <a:gd name="T11" fmla="*/ 44 h 94"/>
                  <a:gd name="T12" fmla="*/ 45 w 93"/>
                  <a:gd name="T13" fmla="*/ 44 h 94"/>
                  <a:gd name="T14" fmla="*/ 36 w 93"/>
                  <a:gd name="T15" fmla="*/ 74 h 94"/>
                  <a:gd name="T16" fmla="*/ 36 w 93"/>
                  <a:gd name="T17" fmla="*/ 74 h 94"/>
                  <a:gd name="T18" fmla="*/ 30 w 93"/>
                  <a:gd name="T19" fmla="*/ 74 h 94"/>
                  <a:gd name="T20" fmla="*/ 30 w 93"/>
                  <a:gd name="T21" fmla="*/ 20 h 94"/>
                  <a:gd name="T22" fmla="*/ 50 w 93"/>
                  <a:gd name="T23" fmla="*/ 20 h 94"/>
                  <a:gd name="T24" fmla="*/ 68 w 93"/>
                  <a:gd name="T25" fmla="*/ 35 h 94"/>
                  <a:gd name="T26" fmla="*/ 54 w 93"/>
                  <a:gd name="T27" fmla="*/ 50 h 94"/>
                  <a:gd name="T28" fmla="*/ 70 w 93"/>
                  <a:gd name="T29" fmla="*/ 74 h 94"/>
                  <a:gd name="T30" fmla="*/ 63 w 93"/>
                  <a:gd name="T31" fmla="*/ 74 h 94"/>
                  <a:gd name="T32" fmla="*/ 48 w 93"/>
                  <a:gd name="T33" fmla="*/ 50 h 94"/>
                  <a:gd name="T34" fmla="*/ 36 w 93"/>
                  <a:gd name="T35" fmla="*/ 50 h 94"/>
                  <a:gd name="T36" fmla="*/ 36 w 93"/>
                  <a:gd name="T37" fmla="*/ 74 h 94"/>
                  <a:gd name="T38" fmla="*/ 7 w 93"/>
                  <a:gd name="T39" fmla="*/ 47 h 94"/>
                  <a:gd name="T40" fmla="*/ 7 w 93"/>
                  <a:gd name="T41" fmla="*/ 47 h 94"/>
                  <a:gd name="T42" fmla="*/ 47 w 93"/>
                  <a:gd name="T43" fmla="*/ 87 h 94"/>
                  <a:gd name="T44" fmla="*/ 86 w 93"/>
                  <a:gd name="T45" fmla="*/ 47 h 94"/>
                  <a:gd name="T46" fmla="*/ 47 w 93"/>
                  <a:gd name="T47" fmla="*/ 7 h 94"/>
                  <a:gd name="T48" fmla="*/ 7 w 93"/>
                  <a:gd name="T49" fmla="*/ 47 h 94"/>
                  <a:gd name="T50" fmla="*/ 93 w 93"/>
                  <a:gd name="T51" fmla="*/ 47 h 94"/>
                  <a:gd name="T52" fmla="*/ 93 w 93"/>
                  <a:gd name="T53" fmla="*/ 47 h 94"/>
                  <a:gd name="T54" fmla="*/ 47 w 93"/>
                  <a:gd name="T55" fmla="*/ 94 h 94"/>
                  <a:gd name="T56" fmla="*/ 0 w 93"/>
                  <a:gd name="T57" fmla="*/ 47 h 94"/>
                  <a:gd name="T58" fmla="*/ 47 w 93"/>
                  <a:gd name="T59" fmla="*/ 0 h 94"/>
                  <a:gd name="T60" fmla="*/ 93 w 93"/>
                  <a:gd name="T6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94">
                    <a:moveTo>
                      <a:pt x="45" y="44"/>
                    </a:moveTo>
                    <a:lnTo>
                      <a:pt x="45" y="44"/>
                    </a:lnTo>
                    <a:cubicBezTo>
                      <a:pt x="53" y="44"/>
                      <a:pt x="61" y="44"/>
                      <a:pt x="61" y="35"/>
                    </a:cubicBezTo>
                    <a:cubicBezTo>
                      <a:pt x="61" y="27"/>
                      <a:pt x="55" y="25"/>
                      <a:pt x="49" y="25"/>
                    </a:cubicBezTo>
                    <a:lnTo>
                      <a:pt x="36" y="25"/>
                    </a:lnTo>
                    <a:lnTo>
                      <a:pt x="36" y="44"/>
                    </a:lnTo>
                    <a:lnTo>
                      <a:pt x="45" y="44"/>
                    </a:lnTo>
                    <a:close/>
                    <a:moveTo>
                      <a:pt x="36" y="74"/>
                    </a:moveTo>
                    <a:lnTo>
                      <a:pt x="36" y="74"/>
                    </a:lnTo>
                    <a:lnTo>
                      <a:pt x="30" y="74"/>
                    </a:lnTo>
                    <a:lnTo>
                      <a:pt x="30" y="20"/>
                    </a:lnTo>
                    <a:lnTo>
                      <a:pt x="50" y="20"/>
                    </a:lnTo>
                    <a:cubicBezTo>
                      <a:pt x="63" y="20"/>
                      <a:pt x="68" y="25"/>
                      <a:pt x="68" y="35"/>
                    </a:cubicBezTo>
                    <a:cubicBezTo>
                      <a:pt x="68" y="44"/>
                      <a:pt x="62" y="49"/>
                      <a:pt x="54" y="50"/>
                    </a:cubicBezTo>
                    <a:lnTo>
                      <a:pt x="70" y="74"/>
                    </a:lnTo>
                    <a:lnTo>
                      <a:pt x="63" y="74"/>
                    </a:lnTo>
                    <a:lnTo>
                      <a:pt x="48" y="50"/>
                    </a:lnTo>
                    <a:lnTo>
                      <a:pt x="36" y="50"/>
                    </a:lnTo>
                    <a:lnTo>
                      <a:pt x="36" y="74"/>
                    </a:lnTo>
                    <a:close/>
                    <a:moveTo>
                      <a:pt x="7" y="47"/>
                    </a:moveTo>
                    <a:lnTo>
                      <a:pt x="7" y="47"/>
                    </a:lnTo>
                    <a:cubicBezTo>
                      <a:pt x="7" y="69"/>
                      <a:pt x="24" y="87"/>
                      <a:pt x="47" y="87"/>
                    </a:cubicBezTo>
                    <a:cubicBezTo>
                      <a:pt x="69" y="87"/>
                      <a:pt x="86" y="69"/>
                      <a:pt x="86" y="47"/>
                    </a:cubicBezTo>
                    <a:cubicBezTo>
                      <a:pt x="86" y="25"/>
                      <a:pt x="69" y="7"/>
                      <a:pt x="47" y="7"/>
                    </a:cubicBezTo>
                    <a:cubicBezTo>
                      <a:pt x="24" y="7"/>
                      <a:pt x="7" y="25"/>
                      <a:pt x="7" y="47"/>
                    </a:cubicBezTo>
                    <a:close/>
                    <a:moveTo>
                      <a:pt x="93" y="47"/>
                    </a:moveTo>
                    <a:lnTo>
                      <a:pt x="93" y="47"/>
                    </a:lnTo>
                    <a:cubicBezTo>
                      <a:pt x="93" y="73"/>
                      <a:pt x="73" y="94"/>
                      <a:pt x="47" y="94"/>
                    </a:cubicBezTo>
                    <a:cubicBezTo>
                      <a:pt x="20" y="94"/>
                      <a:pt x="0" y="73"/>
                      <a:pt x="0" y="47"/>
                    </a:cubicBezTo>
                    <a:cubicBezTo>
                      <a:pt x="0" y="21"/>
                      <a:pt x="20" y="0"/>
                      <a:pt x="47" y="0"/>
                    </a:cubicBezTo>
                    <a:cubicBezTo>
                      <a:pt x="73" y="0"/>
                      <a:pt x="93" y="21"/>
                      <a:pt x="93" y="4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22"/>
              <p:cNvSpPr>
                <a:spLocks/>
              </p:cNvSpPr>
              <p:nvPr userDrawn="1"/>
            </p:nvSpPr>
            <p:spPr bwMode="auto">
              <a:xfrm>
                <a:off x="5033957" y="-249238"/>
                <a:ext cx="377825" cy="581025"/>
              </a:xfrm>
              <a:custGeom>
                <a:avLst/>
                <a:gdLst>
                  <a:gd name="T0" fmla="*/ 317 w 366"/>
                  <a:gd name="T1" fmla="*/ 206 h 560"/>
                  <a:gd name="T2" fmla="*/ 317 w 366"/>
                  <a:gd name="T3" fmla="*/ 206 h 560"/>
                  <a:gd name="T4" fmla="*/ 366 w 366"/>
                  <a:gd name="T5" fmla="*/ 113 h 560"/>
                  <a:gd name="T6" fmla="*/ 252 w 366"/>
                  <a:gd name="T7" fmla="*/ 0 h 560"/>
                  <a:gd name="T8" fmla="*/ 139 w 366"/>
                  <a:gd name="T9" fmla="*/ 113 h 560"/>
                  <a:gd name="T10" fmla="*/ 188 w 366"/>
                  <a:gd name="T11" fmla="*/ 206 h 560"/>
                  <a:gd name="T12" fmla="*/ 101 w 366"/>
                  <a:gd name="T13" fmla="*/ 206 h 560"/>
                  <a:gd name="T14" fmla="*/ 0 w 366"/>
                  <a:gd name="T15" fmla="*/ 306 h 560"/>
                  <a:gd name="T16" fmla="*/ 43 w 366"/>
                  <a:gd name="T17" fmla="*/ 560 h 560"/>
                  <a:gd name="T18" fmla="*/ 226 w 366"/>
                  <a:gd name="T19"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60">
                    <a:moveTo>
                      <a:pt x="317" y="206"/>
                    </a:moveTo>
                    <a:lnTo>
                      <a:pt x="317" y="206"/>
                    </a:lnTo>
                    <a:cubicBezTo>
                      <a:pt x="346" y="185"/>
                      <a:pt x="366" y="151"/>
                      <a:pt x="366" y="113"/>
                    </a:cubicBezTo>
                    <a:cubicBezTo>
                      <a:pt x="366" y="50"/>
                      <a:pt x="315" y="0"/>
                      <a:pt x="252" y="0"/>
                    </a:cubicBezTo>
                    <a:cubicBezTo>
                      <a:pt x="190" y="0"/>
                      <a:pt x="139" y="50"/>
                      <a:pt x="139" y="113"/>
                    </a:cubicBezTo>
                    <a:cubicBezTo>
                      <a:pt x="139" y="151"/>
                      <a:pt x="158" y="185"/>
                      <a:pt x="188" y="206"/>
                    </a:cubicBezTo>
                    <a:lnTo>
                      <a:pt x="101" y="206"/>
                    </a:lnTo>
                    <a:cubicBezTo>
                      <a:pt x="45" y="206"/>
                      <a:pt x="0" y="251"/>
                      <a:pt x="0" y="306"/>
                    </a:cubicBezTo>
                    <a:lnTo>
                      <a:pt x="43" y="560"/>
                    </a:lnTo>
                    <a:lnTo>
                      <a:pt x="226" y="560"/>
                    </a:ln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23"/>
              <p:cNvSpPr>
                <a:spLocks/>
              </p:cNvSpPr>
              <p:nvPr userDrawn="1"/>
            </p:nvSpPr>
            <p:spPr bwMode="auto">
              <a:xfrm>
                <a:off x="5832470" y="-249238"/>
                <a:ext cx="371475" cy="581025"/>
              </a:xfrm>
              <a:custGeom>
                <a:avLst/>
                <a:gdLst>
                  <a:gd name="T0" fmla="*/ 142 w 360"/>
                  <a:gd name="T1" fmla="*/ 560 h 560"/>
                  <a:gd name="T2" fmla="*/ 142 w 360"/>
                  <a:gd name="T3" fmla="*/ 560 h 560"/>
                  <a:gd name="T4" fmla="*/ 317 w 360"/>
                  <a:gd name="T5" fmla="*/ 560 h 560"/>
                  <a:gd name="T6" fmla="*/ 360 w 360"/>
                  <a:gd name="T7" fmla="*/ 306 h 560"/>
                  <a:gd name="T8" fmla="*/ 259 w 360"/>
                  <a:gd name="T9" fmla="*/ 206 h 560"/>
                  <a:gd name="T10" fmla="*/ 178 w 360"/>
                  <a:gd name="T11" fmla="*/ 206 h 560"/>
                  <a:gd name="T12" fmla="*/ 227 w 360"/>
                  <a:gd name="T13" fmla="*/ 113 h 560"/>
                  <a:gd name="T14" fmla="*/ 114 w 360"/>
                  <a:gd name="T15" fmla="*/ 0 h 560"/>
                  <a:gd name="T16" fmla="*/ 0 w 360"/>
                  <a:gd name="T17" fmla="*/ 113 h 560"/>
                  <a:gd name="T18" fmla="*/ 49 w 360"/>
                  <a:gd name="T19" fmla="*/ 20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60">
                    <a:moveTo>
                      <a:pt x="142" y="560"/>
                    </a:moveTo>
                    <a:lnTo>
                      <a:pt x="142" y="560"/>
                    </a:lnTo>
                    <a:lnTo>
                      <a:pt x="317" y="560"/>
                    </a:lnTo>
                    <a:lnTo>
                      <a:pt x="360" y="306"/>
                    </a:lnTo>
                    <a:cubicBezTo>
                      <a:pt x="360" y="251"/>
                      <a:pt x="315" y="206"/>
                      <a:pt x="259" y="206"/>
                    </a:cubicBezTo>
                    <a:lnTo>
                      <a:pt x="178" y="206"/>
                    </a:lnTo>
                    <a:cubicBezTo>
                      <a:pt x="207" y="185"/>
                      <a:pt x="227" y="151"/>
                      <a:pt x="227" y="113"/>
                    </a:cubicBezTo>
                    <a:cubicBezTo>
                      <a:pt x="227" y="50"/>
                      <a:pt x="176" y="0"/>
                      <a:pt x="114" y="0"/>
                    </a:cubicBezTo>
                    <a:cubicBezTo>
                      <a:pt x="51" y="0"/>
                      <a:pt x="0" y="50"/>
                      <a:pt x="0" y="113"/>
                    </a:cubicBezTo>
                    <a:cubicBezTo>
                      <a:pt x="0" y="151"/>
                      <a:pt x="20" y="185"/>
                      <a:pt x="49" y="206"/>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24"/>
              <p:cNvSpPr>
                <a:spLocks/>
              </p:cNvSpPr>
              <p:nvPr userDrawn="1"/>
            </p:nvSpPr>
            <p:spPr bwMode="auto">
              <a:xfrm>
                <a:off x="5268907" y="-338138"/>
                <a:ext cx="708026" cy="800100"/>
              </a:xfrm>
              <a:custGeom>
                <a:avLst/>
                <a:gdLst>
                  <a:gd name="T0" fmla="*/ 688 w 688"/>
                  <a:gd name="T1" fmla="*/ 773 h 773"/>
                  <a:gd name="T2" fmla="*/ 688 w 688"/>
                  <a:gd name="T3" fmla="*/ 773 h 773"/>
                  <a:gd name="T4" fmla="*/ 688 w 688"/>
                  <a:gd name="T5" fmla="*/ 423 h 773"/>
                  <a:gd name="T6" fmla="*/ 550 w 688"/>
                  <a:gd name="T7" fmla="*/ 284 h 773"/>
                  <a:gd name="T8" fmla="*/ 437 w 688"/>
                  <a:gd name="T9" fmla="*/ 284 h 773"/>
                  <a:gd name="T10" fmla="*/ 505 w 688"/>
                  <a:gd name="T11" fmla="*/ 156 h 773"/>
                  <a:gd name="T12" fmla="*/ 348 w 688"/>
                  <a:gd name="T13" fmla="*/ 0 h 773"/>
                  <a:gd name="T14" fmla="*/ 192 w 688"/>
                  <a:gd name="T15" fmla="*/ 156 h 773"/>
                  <a:gd name="T16" fmla="*/ 259 w 688"/>
                  <a:gd name="T17" fmla="*/ 284 h 773"/>
                  <a:gd name="T18" fmla="*/ 138 w 688"/>
                  <a:gd name="T19" fmla="*/ 284 h 773"/>
                  <a:gd name="T20" fmla="*/ 0 w 688"/>
                  <a:gd name="T21" fmla="*/ 423 h 773"/>
                  <a:gd name="T22" fmla="*/ 0 w 688"/>
                  <a:gd name="T23" fmla="*/ 773 h 773"/>
                  <a:gd name="T24" fmla="*/ 131 w 688"/>
                  <a:gd name="T25" fmla="*/ 773 h 773"/>
                  <a:gd name="T26" fmla="*/ 160 w 688"/>
                  <a:gd name="T27" fmla="*/ 529 h 773"/>
                  <a:gd name="T28" fmla="*/ 203 w 688"/>
                  <a:gd name="T29" fmla="*/ 773 h 773"/>
                  <a:gd name="T30" fmla="*/ 484 w 688"/>
                  <a:gd name="T31" fmla="*/ 773 h 773"/>
                  <a:gd name="T32" fmla="*/ 527 w 688"/>
                  <a:gd name="T33" fmla="*/ 529 h 773"/>
                  <a:gd name="T34" fmla="*/ 557 w 688"/>
                  <a:gd name="T35" fmla="*/ 773 h 773"/>
                  <a:gd name="T36" fmla="*/ 688 w 688"/>
                  <a:gd name="T3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8" h="773">
                    <a:moveTo>
                      <a:pt x="688" y="773"/>
                    </a:moveTo>
                    <a:lnTo>
                      <a:pt x="688" y="773"/>
                    </a:lnTo>
                    <a:lnTo>
                      <a:pt x="688" y="423"/>
                    </a:lnTo>
                    <a:cubicBezTo>
                      <a:pt x="688" y="346"/>
                      <a:pt x="626" y="284"/>
                      <a:pt x="550" y="284"/>
                    </a:cubicBezTo>
                    <a:lnTo>
                      <a:pt x="437" y="284"/>
                    </a:lnTo>
                    <a:cubicBezTo>
                      <a:pt x="478" y="256"/>
                      <a:pt x="505" y="209"/>
                      <a:pt x="505" y="156"/>
                    </a:cubicBezTo>
                    <a:cubicBezTo>
                      <a:pt x="505" y="69"/>
                      <a:pt x="434" y="0"/>
                      <a:pt x="348" y="0"/>
                    </a:cubicBezTo>
                    <a:cubicBezTo>
                      <a:pt x="262" y="0"/>
                      <a:pt x="192" y="69"/>
                      <a:pt x="192" y="156"/>
                    </a:cubicBezTo>
                    <a:cubicBezTo>
                      <a:pt x="192" y="209"/>
                      <a:pt x="218" y="256"/>
                      <a:pt x="259" y="284"/>
                    </a:cubicBezTo>
                    <a:lnTo>
                      <a:pt x="138" y="284"/>
                    </a:lnTo>
                    <a:cubicBezTo>
                      <a:pt x="62" y="284"/>
                      <a:pt x="0" y="346"/>
                      <a:pt x="0" y="423"/>
                    </a:cubicBezTo>
                    <a:lnTo>
                      <a:pt x="0" y="773"/>
                    </a:lnTo>
                    <a:lnTo>
                      <a:pt x="131" y="773"/>
                    </a:lnTo>
                    <a:lnTo>
                      <a:pt x="160" y="529"/>
                    </a:lnTo>
                    <a:lnTo>
                      <a:pt x="203" y="773"/>
                    </a:lnTo>
                    <a:lnTo>
                      <a:pt x="484" y="773"/>
                    </a:lnTo>
                    <a:lnTo>
                      <a:pt x="527" y="529"/>
                    </a:lnTo>
                    <a:lnTo>
                      <a:pt x="557" y="773"/>
                    </a:lnTo>
                    <a:lnTo>
                      <a:pt x="688" y="77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grpSp>
    </p:spTree>
    <p:extLst>
      <p:ext uri="{BB962C8B-B14F-4D97-AF65-F5344CB8AC3E}">
        <p14:creationId xmlns:p14="http://schemas.microsoft.com/office/powerpoint/2010/main" val="375123707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fill="hold"/>
                                        <p:tgtEl>
                                          <p:spTgt spid="233"/>
                                        </p:tgtEl>
                                        <p:attrNameLst>
                                          <p:attrName>ppt_x</p:attrName>
                                        </p:attrNameLst>
                                      </p:cBhvr>
                                      <p:tavLst>
                                        <p:tav tm="0">
                                          <p:val>
                                            <p:strVal val="#ppt_x"/>
                                          </p:val>
                                        </p:tav>
                                        <p:tav tm="100000">
                                          <p:val>
                                            <p:strVal val="#ppt_x"/>
                                          </p:val>
                                        </p:tav>
                                      </p:tavLst>
                                    </p:anim>
                                    <p:anim calcmode="lin" valueType="num">
                                      <p:cBhvr additive="base">
                                        <p:cTn id="8" dur="1000" fill="hold"/>
                                        <p:tgtEl>
                                          <p:spTgt spid="2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3"/>
            <a:ext cx="8961120" cy="307777"/>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4"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5"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5557131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3"/>
            <a:ext cx="8961120" cy="307777"/>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4"/>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00" dirty="0"/>
          </a:p>
        </p:txBody>
      </p:sp>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5"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6"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4409171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Section Divider slide text">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rgbClr val="5E5E5E"/>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5" name="Straight Connector 14"/>
          <p:cNvCxnSpPr/>
          <p:nvPr userDrawn="1"/>
        </p:nvCxnSpPr>
        <p:spPr>
          <a:xfrm>
            <a:off x="685800" y="3317949"/>
            <a:ext cx="7772400" cy="0"/>
          </a:xfrm>
          <a:prstGeom prst="line">
            <a:avLst/>
          </a:prstGeom>
          <a:noFill/>
          <a:ln w="12700" cap="flat" cmpd="sng" algn="ctr">
            <a:solidFill>
              <a:schemeClr val="bg1">
                <a:lumMod val="85000"/>
              </a:schemeClr>
            </a:solidFill>
            <a:prstDash val="solid"/>
          </a:ln>
          <a:effectLst/>
        </p:spPr>
      </p:cxnSp>
      <p:sp>
        <p:nvSpPr>
          <p:cNvPr id="27" name="Title 26"/>
          <p:cNvSpPr>
            <a:spLocks noGrp="1"/>
          </p:cNvSpPr>
          <p:nvPr>
            <p:ph type="title"/>
          </p:nvPr>
        </p:nvSpPr>
        <p:spPr>
          <a:xfrm>
            <a:off x="692984" y="732514"/>
            <a:ext cx="7765217" cy="2585435"/>
          </a:xfrm>
          <a:prstGeom prst="rect">
            <a:avLst/>
          </a:prstGeom>
        </p:spPr>
        <p:txBody>
          <a:bodyPr lIns="0" rIns="0" anchor="b" anchorCtr="0"/>
          <a:lstStyle>
            <a:lvl1pPr>
              <a:defRPr kumimoji="0" lang="en-US" sz="4000" b="1" i="0" u="none" strike="noStrike" kern="1200" cap="all" spc="0" normalizeH="0" baseline="0" dirty="0">
                <a:ln>
                  <a:noFill/>
                </a:ln>
                <a:solidFill>
                  <a:schemeClr val="bg1">
                    <a:lumMod val="85000"/>
                  </a:schemeClr>
                </a:solidFill>
                <a:effectLst/>
                <a:uLnTx/>
                <a:uFillTx/>
                <a:latin typeface="Arial"/>
                <a:ea typeface="ＭＳ Ｐゴシック" charset="0"/>
                <a:cs typeface="Arial"/>
              </a:defRPr>
            </a:lvl1pPr>
          </a:lstStyle>
          <a:p>
            <a:r>
              <a:rPr lang="en-US" dirty="0"/>
              <a:t>Click to edit Master title style</a:t>
            </a:r>
          </a:p>
        </p:txBody>
      </p:sp>
    </p:spTree>
    <p:extLst>
      <p:ext uri="{BB962C8B-B14F-4D97-AF65-F5344CB8AC3E}">
        <p14:creationId xmlns:p14="http://schemas.microsoft.com/office/powerpoint/2010/main" val="1268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2"/>
        </a:solidFill>
        <a:effectLst/>
      </p:bgPr>
    </p:bg>
    <p:spTree>
      <p:nvGrpSpPr>
        <p:cNvPr id="1" name=""/>
        <p:cNvGrpSpPr/>
        <p:nvPr/>
      </p:nvGrpSpPr>
      <p:grpSpPr>
        <a:xfrm>
          <a:off x="0" y="0"/>
          <a:ext cx="0" cy="0"/>
          <a:chOff x="0" y="0"/>
          <a:chExt cx="0" cy="0"/>
        </a:xfrm>
      </p:grpSpPr>
      <p:sp>
        <p:nvSpPr>
          <p:cNvPr id="25" name="Text Placeholder 15"/>
          <p:cNvSpPr>
            <a:spLocks noGrp="1"/>
          </p:cNvSpPr>
          <p:nvPr>
            <p:ph type="body" sz="quarter" idx="16" hasCustomPrompt="1"/>
          </p:nvPr>
        </p:nvSpPr>
        <p:spPr>
          <a:xfrm>
            <a:off x="457200" y="3333391"/>
            <a:ext cx="2743200" cy="208246"/>
          </a:xfrm>
        </p:spPr>
        <p:txBody>
          <a:bodyPr tIns="0" bIns="0" numCol="1">
            <a:noAutofit/>
          </a:bodyPr>
          <a:lstStyle>
            <a:lvl1pPr marL="0" marR="0" indent="0" algn="ctr" defTabSz="136525" rtl="0" eaLnBrk="1" fontAlgn="base" latinLnBrk="0" hangingPunct="1">
              <a:lnSpc>
                <a:spcPct val="100000"/>
              </a:lnSpc>
              <a:spcBef>
                <a:spcPct val="0"/>
              </a:spcBef>
              <a:spcAft>
                <a:spcPts val="900"/>
              </a:spcAft>
              <a:buClr>
                <a:schemeClr val="accent2"/>
              </a:buClr>
              <a:buSzTx/>
              <a:buFont typeface="Arial" charset="0"/>
              <a:buNone/>
              <a:tabLst/>
              <a:defRPr sz="1050" i="0" baseline="0">
                <a:solidFill>
                  <a:schemeClr val="accent1"/>
                </a:solidFill>
              </a:defRPr>
            </a:lvl1pPr>
            <a:lvl2pPr marL="342900" indent="0" algn="ctr">
              <a:buNone/>
              <a:defRPr sz="1050" i="1">
                <a:solidFill>
                  <a:schemeClr val="bg2"/>
                </a:solidFill>
              </a:defRPr>
            </a:lvl2pPr>
            <a:lvl3pPr marL="685800" indent="0" algn="ctr">
              <a:buNone/>
              <a:defRPr sz="1050" i="1">
                <a:solidFill>
                  <a:schemeClr val="bg2"/>
                </a:solidFill>
              </a:defRPr>
            </a:lvl3pPr>
            <a:lvl4pPr marL="1028700" indent="0" algn="ctr">
              <a:buNone/>
              <a:defRPr sz="1050" i="1">
                <a:solidFill>
                  <a:schemeClr val="bg2"/>
                </a:solidFill>
              </a:defRPr>
            </a:lvl4pPr>
            <a:lvl5pPr marL="1371600" indent="0" algn="ctr">
              <a:buNone/>
              <a:defRPr sz="1050" i="1">
                <a:solidFill>
                  <a:schemeClr val="bg2"/>
                </a:solidFill>
              </a:defRPr>
            </a:lvl5pPr>
          </a:lstStyle>
          <a:p>
            <a:pPr marL="0" marR="0" lvl="0" indent="0" algn="ctr" defTabSz="136525" rtl="0" eaLnBrk="1" fontAlgn="base" latinLnBrk="0" hangingPunct="1">
              <a:lnSpc>
                <a:spcPct val="100000"/>
              </a:lnSpc>
              <a:spcBef>
                <a:spcPct val="0"/>
              </a:spcBef>
              <a:spcAft>
                <a:spcPts val="900"/>
              </a:spcAft>
              <a:buClr>
                <a:schemeClr val="accent2"/>
              </a:buClr>
              <a:buSzTx/>
              <a:buFont typeface="Arial" charset="0"/>
              <a:buNone/>
              <a:tabLst/>
              <a:defRPr/>
            </a:pPr>
            <a:r>
              <a:rPr lang="en-US" dirty="0" err="1"/>
              <a:t>HealthcareSource</a:t>
            </a:r>
            <a:endParaRPr lang="en-US" dirty="0"/>
          </a:p>
        </p:txBody>
      </p:sp>
      <p:sp>
        <p:nvSpPr>
          <p:cNvPr id="18" name="Rectangle 17"/>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43000" y="842552"/>
            <a:ext cx="6858000" cy="1558459"/>
          </a:xfrm>
        </p:spPr>
        <p:txBody>
          <a:bodyPr anchor="b">
            <a:normAutofit/>
          </a:bodyPr>
          <a:lstStyle>
            <a:lvl1pPr algn="ctr">
              <a:defRPr sz="3300">
                <a:solidFill>
                  <a:schemeClr val="bg2"/>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alpha val="75000"/>
                  </a:schemeClr>
                </a:solidFill>
              </a:defRPr>
            </a:lvl1pPr>
          </a:lstStyle>
          <a:p>
            <a:r>
              <a:rPr lang="en-US" dirty="0">
                <a:solidFill>
                  <a:srgbClr val="FFFFFF">
                    <a:alpha val="75000"/>
                  </a:srgbClr>
                </a:solidFill>
              </a:rPr>
              <a:t>© 2018 LEAN HUMAN CAPITAL BY HEALTHCARESOURCE. ALL RIGHTS RESERVED</a:t>
            </a:r>
          </a:p>
        </p:txBody>
      </p:sp>
      <p:cxnSp>
        <p:nvCxnSpPr>
          <p:cNvPr id="7" name="Straight Connector 6"/>
          <p:cNvCxnSpPr/>
          <p:nvPr/>
        </p:nvCxnSpPr>
        <p:spPr>
          <a:xfrm>
            <a:off x="3805978" y="2503499"/>
            <a:ext cx="153204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0"/>
            <a:ext cx="0" cy="710798"/>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57200" y="2690103"/>
            <a:ext cx="2743200" cy="318804"/>
          </a:xfrm>
        </p:spPr>
        <p:txBody>
          <a:bodyPr tIns="0" bIns="0" numCol="1">
            <a:noAutofit/>
          </a:bodyPr>
          <a:lstStyle>
            <a:lvl1pPr marL="0" marR="0" indent="0" algn="ctr" defTabSz="685800" rtl="0" eaLnBrk="1" fontAlgn="auto" latinLnBrk="0" hangingPunct="1">
              <a:lnSpc>
                <a:spcPct val="100000"/>
              </a:lnSpc>
              <a:spcBef>
                <a:spcPts val="0"/>
              </a:spcBef>
              <a:spcAft>
                <a:spcPts val="0"/>
              </a:spcAft>
              <a:buClrTx/>
              <a:buSzTx/>
              <a:buFontTx/>
              <a:buNone/>
              <a:tabLst/>
              <a:defRPr sz="1800" b="1" i="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Firstname</a:t>
            </a:r>
            <a:r>
              <a:rPr lang="en-US" dirty="0"/>
              <a:t> </a:t>
            </a:r>
            <a:r>
              <a:rPr lang="en-US" dirty="0" err="1"/>
              <a:t>Lastname</a:t>
            </a:r>
            <a:endParaRPr lang="en-US" dirty="0"/>
          </a:p>
        </p:txBody>
      </p:sp>
      <p:sp>
        <p:nvSpPr>
          <p:cNvPr id="13" name="Text Placeholder 10"/>
          <p:cNvSpPr>
            <a:spLocks noGrp="1"/>
          </p:cNvSpPr>
          <p:nvPr>
            <p:ph type="body" sz="quarter" idx="12" hasCustomPrompt="1"/>
          </p:nvPr>
        </p:nvSpPr>
        <p:spPr>
          <a:xfrm>
            <a:off x="457200" y="3531643"/>
            <a:ext cx="2743200" cy="233039"/>
          </a:xfrm>
        </p:spPr>
        <p:txBody>
          <a:bodyPr>
            <a:noAutofit/>
          </a:bodyPr>
          <a:lstStyle>
            <a:lvl1pPr marL="0" indent="0" algn="ctr">
              <a:buNone/>
              <a:defRPr sz="1050" b="1">
                <a:solidFill>
                  <a:schemeClr val="accent1"/>
                </a:solidFill>
              </a:defRPr>
            </a:lvl1pPr>
            <a:lvl2pPr marL="342900" indent="0" algn="ctr">
              <a:buNone/>
              <a:defRPr b="0">
                <a:solidFill>
                  <a:schemeClr val="accent2"/>
                </a:solidFill>
              </a:defRPr>
            </a:lvl2pPr>
            <a:lvl3pPr marL="685800" indent="0" algn="ctr">
              <a:buNone/>
              <a:defRPr b="0">
                <a:solidFill>
                  <a:schemeClr val="accent2"/>
                </a:solidFill>
              </a:defRPr>
            </a:lvl3pPr>
            <a:lvl4pPr marL="1028700" indent="0" algn="ctr">
              <a:buNone/>
              <a:defRPr b="0">
                <a:solidFill>
                  <a:schemeClr val="accent2"/>
                </a:solidFill>
              </a:defRPr>
            </a:lvl4pPr>
            <a:lvl5pPr marL="1371600" indent="0" algn="ctr">
              <a:buNone/>
              <a:defRPr b="0">
                <a:solidFill>
                  <a:schemeClr val="accent2"/>
                </a:solidFill>
              </a:defRPr>
            </a:lvl5pPr>
          </a:lstStyle>
          <a:p>
            <a:pPr lvl="0"/>
            <a:r>
              <a:rPr lang="en-US" dirty="0"/>
              <a:t>Date</a:t>
            </a:r>
          </a:p>
        </p:txBody>
      </p:sp>
      <p:sp>
        <p:nvSpPr>
          <p:cNvPr id="17" name="Text Placeholder 15"/>
          <p:cNvSpPr>
            <a:spLocks noGrp="1"/>
          </p:cNvSpPr>
          <p:nvPr>
            <p:ph type="body" sz="quarter" idx="15" hasCustomPrompt="1"/>
          </p:nvPr>
        </p:nvSpPr>
        <p:spPr>
          <a:xfrm>
            <a:off x="457200" y="3125145"/>
            <a:ext cx="2743200" cy="208246"/>
          </a:xfrm>
        </p:spPr>
        <p:txBody>
          <a:bodyPr tIns="0" bIns="0" numCol="1">
            <a:noAutofit/>
          </a:bodyPr>
          <a:lstStyle>
            <a:lvl1pPr marL="0" marR="0" indent="0" algn="ctr" defTabSz="136525" rtl="0" eaLnBrk="1" fontAlgn="base" latinLnBrk="0" hangingPunct="1">
              <a:lnSpc>
                <a:spcPct val="100000"/>
              </a:lnSpc>
              <a:spcBef>
                <a:spcPct val="0"/>
              </a:spcBef>
              <a:spcAft>
                <a:spcPts val="900"/>
              </a:spcAft>
              <a:buClr>
                <a:schemeClr val="accent2"/>
              </a:buClr>
              <a:buSzTx/>
              <a:buFont typeface="Arial" charset="0"/>
              <a:buNone/>
              <a:tabLst/>
              <a:defRPr sz="1050" i="1" baseline="0">
                <a:solidFill>
                  <a:schemeClr val="accent1"/>
                </a:solidFill>
              </a:defRPr>
            </a:lvl1pPr>
            <a:lvl2pPr marL="342900" indent="0" algn="ctr">
              <a:buNone/>
              <a:defRPr sz="1050" i="1">
                <a:solidFill>
                  <a:schemeClr val="bg2"/>
                </a:solidFill>
              </a:defRPr>
            </a:lvl2pPr>
            <a:lvl3pPr marL="685800" indent="0" algn="ctr">
              <a:buNone/>
              <a:defRPr sz="1050" i="1">
                <a:solidFill>
                  <a:schemeClr val="bg2"/>
                </a:solidFill>
              </a:defRPr>
            </a:lvl3pPr>
            <a:lvl4pPr marL="1028700" indent="0" algn="ctr">
              <a:buNone/>
              <a:defRPr sz="1050" i="1">
                <a:solidFill>
                  <a:schemeClr val="bg2"/>
                </a:solidFill>
              </a:defRPr>
            </a:lvl4pPr>
            <a:lvl5pPr marL="1371600" indent="0" algn="ctr">
              <a:buNone/>
              <a:defRPr sz="1050" i="1">
                <a:solidFill>
                  <a:schemeClr val="bg2"/>
                </a:solidFill>
              </a:defRPr>
            </a:lvl5pPr>
          </a:lstStyle>
          <a:p>
            <a:pPr marL="0" marR="0" lvl="0" indent="0" algn="ctr" defTabSz="136525" rtl="0" eaLnBrk="1" fontAlgn="base" latinLnBrk="0" hangingPunct="1">
              <a:lnSpc>
                <a:spcPct val="100000"/>
              </a:lnSpc>
              <a:spcBef>
                <a:spcPct val="0"/>
              </a:spcBef>
              <a:spcAft>
                <a:spcPts val="900"/>
              </a:spcAft>
              <a:buClr>
                <a:schemeClr val="accent2"/>
              </a:buClr>
              <a:buSzTx/>
              <a:buFont typeface="Arial" charset="0"/>
              <a:buNone/>
              <a:tabLst/>
              <a:defRPr/>
            </a:pPr>
            <a:r>
              <a:rPr lang="en-US" dirty="0"/>
              <a:t>Job Title in Ital</a:t>
            </a:r>
          </a:p>
        </p:txBody>
      </p:sp>
      <p:sp>
        <p:nvSpPr>
          <p:cNvPr id="19" name="Rectangle 18"/>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userDrawn="1"/>
        </p:nvCxnSpPr>
        <p:spPr>
          <a:xfrm>
            <a:off x="3805978" y="2503499"/>
            <a:ext cx="153204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572000" y="0"/>
            <a:ext cx="0" cy="710798"/>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22" name="Slide Number Placeholder 2"/>
          <p:cNvSpPr>
            <a:spLocks noGrp="1"/>
          </p:cNvSpPr>
          <p:nvPr>
            <p:ph type="sldNum" sz="quarter" idx="13"/>
          </p:nvPr>
        </p:nvSpPr>
        <p:spPr>
          <a:xfrm>
            <a:off x="8742363" y="4756150"/>
            <a:ext cx="277812" cy="273050"/>
          </a:xfrm>
        </p:spPr>
        <p:txBody>
          <a:bodyPr/>
          <a:lstStyle>
            <a:lvl1pPr>
              <a:defRPr/>
            </a:lvl1pPr>
          </a:lstStyle>
          <a:p>
            <a:pPr>
              <a:defRPr/>
            </a:pPr>
            <a:fld id="{AEF0D898-282A-2E4F-9727-40618376C1D4}" type="slidenum">
              <a:rPr lang="en-US" smtClean="0"/>
              <a:pPr>
                <a:defRPr/>
              </a:pPr>
              <a:t>‹#›</a:t>
            </a:fld>
            <a:endParaRPr lang="en-US" dirty="0"/>
          </a:p>
        </p:txBody>
      </p:sp>
    </p:spTree>
    <p:extLst>
      <p:ext uri="{BB962C8B-B14F-4D97-AF65-F5344CB8AC3E}">
        <p14:creationId xmlns:p14="http://schemas.microsoft.com/office/powerpoint/2010/main" val="3050971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footer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8"/>
          </p:nvPr>
        </p:nvSpPr>
        <p:spPr/>
        <p:txBody>
          <a:bodyPr/>
          <a:lstStyle/>
          <a:p>
            <a:fld id="{36A182CF-D5A6-4F6A-8D4F-B36B7B4D9FB6}" type="slidenum">
              <a:rPr lang="en-US" smtClean="0"/>
              <a:pPr/>
              <a:t>‹#›</a:t>
            </a:fld>
            <a:endParaRPr lang="en-US" dirty="0"/>
          </a:p>
        </p:txBody>
      </p:sp>
      <p:sp>
        <p:nvSpPr>
          <p:cNvPr id="5" name="Footer Placeholder 4"/>
          <p:cNvSpPr>
            <a:spLocks noGrp="1"/>
          </p:cNvSpPr>
          <p:nvPr>
            <p:ph type="ftr" sz="quarter" idx="19"/>
          </p:nvPr>
        </p:nvSpPr>
        <p:spPr/>
        <p:txBody>
          <a:bodyPr/>
          <a:lstStyle/>
          <a:p>
            <a:r>
              <a:rPr lang="en-US" b="1" dirty="0"/>
              <a:t>© 2018 LEAN HUMAN CAPITAL BY HEALTHCARESOURCE. ALL RIGHTS RESERVED</a:t>
            </a:r>
            <a:endParaRPr lang="en-US" dirty="0"/>
          </a:p>
        </p:txBody>
      </p:sp>
      <p:sp>
        <p:nvSpPr>
          <p:cNvPr id="12" name="Text Placeholder 7"/>
          <p:cNvSpPr>
            <a:spLocks noGrp="1"/>
          </p:cNvSpPr>
          <p:nvPr>
            <p:ph type="body" sz="quarter" idx="13"/>
          </p:nvPr>
        </p:nvSpPr>
        <p:spPr>
          <a:xfrm>
            <a:off x="457200" y="953159"/>
            <a:ext cx="8229600" cy="262439"/>
          </a:xfrm>
          <a:prstGeom prst="rect">
            <a:avLst/>
          </a:prstGeom>
        </p:spPr>
        <p:txBody>
          <a:bodyPr lIns="0" tIns="0" rIns="0" bIns="0">
            <a:noAutofit/>
          </a:bodyPr>
          <a:lstStyle>
            <a:lvl1pPr marL="0" indent="0" algn="ctr">
              <a:buNone/>
              <a:defRPr sz="1798" b="0">
                <a:latin typeface="+mn-lt"/>
              </a:defRPr>
            </a:lvl1pPr>
          </a:lstStyle>
          <a:p>
            <a:pPr lvl="0"/>
            <a:r>
              <a:rPr lang="en-US"/>
              <a:t>Edit Master text styles</a:t>
            </a:r>
          </a:p>
        </p:txBody>
      </p:sp>
    </p:spTree>
    <p:extLst>
      <p:ext uri="{BB962C8B-B14F-4D97-AF65-F5344CB8AC3E}">
        <p14:creationId xmlns:p14="http://schemas.microsoft.com/office/powerpoint/2010/main" val="222679359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7"/>
          <p:cNvSpPr>
            <a:spLocks noGrp="1"/>
          </p:cNvSpPr>
          <p:nvPr>
            <p:ph type="body" sz="quarter" idx="13"/>
          </p:nvPr>
        </p:nvSpPr>
        <p:spPr>
          <a:xfrm>
            <a:off x="457200" y="953159"/>
            <a:ext cx="8229600" cy="262439"/>
          </a:xfrm>
          <a:prstGeom prst="rect">
            <a:avLst/>
          </a:prstGeom>
        </p:spPr>
        <p:txBody>
          <a:bodyPr lIns="0" tIns="0" rIns="0" bIns="0">
            <a:noAutofit/>
          </a:bodyPr>
          <a:lstStyle>
            <a:lvl1pPr marL="0" indent="0" algn="ctr">
              <a:buNone/>
              <a:defRPr sz="1798" b="0">
                <a:latin typeface="+mn-lt"/>
              </a:defRPr>
            </a:lvl1pPr>
          </a:lstStyle>
          <a:p>
            <a:pPr lvl="0"/>
            <a:r>
              <a:rPr lang="en-US"/>
              <a:t>Edit Master text styles</a:t>
            </a:r>
          </a:p>
        </p:txBody>
      </p:sp>
    </p:spTree>
    <p:extLst>
      <p:ext uri="{BB962C8B-B14F-4D97-AF65-F5344CB8AC3E}">
        <p14:creationId xmlns:p14="http://schemas.microsoft.com/office/powerpoint/2010/main" val="74719256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4" y="274574"/>
            <a:ext cx="4982441" cy="526267"/>
          </a:xfrm>
          <a:prstGeom prst="rect">
            <a:avLst/>
          </a:prstGeom>
        </p:spPr>
        <p:txBody>
          <a:bodyPr anchor="t" anchorCtr="0">
            <a:normAutofit/>
          </a:bodyPr>
          <a:lstStyle>
            <a:lvl1pPr algn="l">
              <a:defRPr sz="2250"/>
            </a:lvl1pPr>
          </a:lstStyle>
          <a:p>
            <a:r>
              <a:rPr lang="en-US" dirty="0"/>
              <a:t>CLICK TO EDIT TITLE</a:t>
            </a:r>
          </a:p>
        </p:txBody>
      </p:sp>
      <p:sp>
        <p:nvSpPr>
          <p:cNvPr id="8" name="Text Placeholder 9"/>
          <p:cNvSpPr>
            <a:spLocks noGrp="1"/>
          </p:cNvSpPr>
          <p:nvPr>
            <p:ph type="body" sz="quarter" idx="11" hasCustomPrompt="1"/>
          </p:nvPr>
        </p:nvSpPr>
        <p:spPr>
          <a:xfrm>
            <a:off x="377194" y="1086856"/>
            <a:ext cx="4982441" cy="3650976"/>
          </a:xfrm>
        </p:spPr>
        <p:txBody>
          <a:bodyPr numCol="1" spcCol="365760">
            <a:normAutofit/>
          </a:bodyPr>
          <a:lstStyle>
            <a:lvl1pPr marL="128585" marR="0" indent="-102867" algn="l" defTabSz="514337" rtl="0" eaLnBrk="1" fontAlgn="auto" latinLnBrk="0" hangingPunct="1">
              <a:lnSpc>
                <a:spcPct val="100000"/>
              </a:lnSpc>
              <a:spcBef>
                <a:spcPts val="563"/>
              </a:spcBef>
              <a:spcAft>
                <a:spcPts val="675"/>
              </a:spcAft>
              <a:buClr>
                <a:schemeClr val="accent5"/>
              </a:buClr>
              <a:buSzTx/>
              <a:buFont typeface="Arial" panose="020B0604020202020204" pitchFamily="34" charset="0"/>
              <a:buChar char="•"/>
              <a:tabLst/>
              <a:defRPr sz="1350" baseline="0"/>
            </a:lvl1pPr>
          </a:lstStyle>
          <a:p>
            <a:r>
              <a:rPr lang="en-US" dirty="0"/>
              <a:t>Add your bullets here or a paragraph.</a:t>
            </a:r>
          </a:p>
        </p:txBody>
      </p:sp>
      <p:sp>
        <p:nvSpPr>
          <p:cNvPr id="11" name="Rectangle 10"/>
          <p:cNvSpPr/>
          <p:nvPr userDrawn="1"/>
        </p:nvSpPr>
        <p:spPr>
          <a:xfrm flipH="1">
            <a:off x="-18864" y="263134"/>
            <a:ext cx="228158" cy="3546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 name="Rectangle 4"/>
          <p:cNvSpPr/>
          <p:nvPr userDrawn="1"/>
        </p:nvSpPr>
        <p:spPr>
          <a:xfrm>
            <a:off x="5444839" y="0"/>
            <a:ext cx="3699164" cy="5148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128585" marR="0" lvl="0" indent="-128585"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endParaRPr lang="en-US" sz="1013" b="0" dirty="0"/>
          </a:p>
        </p:txBody>
      </p:sp>
      <p:grpSp>
        <p:nvGrpSpPr>
          <p:cNvPr id="9" name="Group 8"/>
          <p:cNvGrpSpPr/>
          <p:nvPr userDrawn="1"/>
        </p:nvGrpSpPr>
        <p:grpSpPr>
          <a:xfrm>
            <a:off x="8272464" y="-68643"/>
            <a:ext cx="611505" cy="741934"/>
            <a:chOff x="-1887083" y="-7785594"/>
            <a:chExt cx="5605643" cy="6794994"/>
          </a:xfrm>
        </p:grpSpPr>
        <p:sp>
          <p:nvSpPr>
            <p:cNvPr id="10" name="Regular Pentagon 3"/>
            <p:cNvSpPr/>
            <p:nvPr/>
          </p:nvSpPr>
          <p:spPr>
            <a:xfrm>
              <a:off x="-1887083" y="-7773979"/>
              <a:ext cx="5605643" cy="678337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415945 h 1647933"/>
                <a:gd name="connsiteX4" fmla="*/ 1053 w 1302462"/>
                <a:gd name="connsiteY4" fmla="*/ 1533155 h 1647933"/>
                <a:gd name="connsiteX5" fmla="*/ 0 w 1302462"/>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388520 h 1647933"/>
                <a:gd name="connsiteX4" fmla="*/ 1053 w 1302462"/>
                <a:gd name="connsiteY4" fmla="*/ 1533155 h 1647933"/>
                <a:gd name="connsiteX5" fmla="*/ 0 w 1302462"/>
                <a:gd name="connsiteY5" fmla="*/ 0 h 1647933"/>
                <a:gd name="connsiteX0" fmla="*/ 0 w 1302462"/>
                <a:gd name="connsiteY0" fmla="*/ 0 h 1545091"/>
                <a:gd name="connsiteX1" fmla="*/ 1297092 w 1302462"/>
                <a:gd name="connsiteY1" fmla="*/ 11973 h 1545091"/>
                <a:gd name="connsiteX2" fmla="*/ 1302462 w 1302462"/>
                <a:gd name="connsiteY2" fmla="*/ 1545091 h 1545091"/>
                <a:gd name="connsiteX3" fmla="*/ 646569 w 1302462"/>
                <a:gd name="connsiteY3" fmla="*/ 1388520 h 1545091"/>
                <a:gd name="connsiteX4" fmla="*/ 1053 w 1302462"/>
                <a:gd name="connsiteY4" fmla="*/ 1533155 h 1545091"/>
                <a:gd name="connsiteX5" fmla="*/ 0 w 1302462"/>
                <a:gd name="connsiteY5" fmla="*/ 0 h 1545091"/>
                <a:gd name="connsiteX0" fmla="*/ 0 w 1298931"/>
                <a:gd name="connsiteY0" fmla="*/ 0 h 1538235"/>
                <a:gd name="connsiteX1" fmla="*/ 1297092 w 1298931"/>
                <a:gd name="connsiteY1" fmla="*/ 11973 h 1538235"/>
                <a:gd name="connsiteX2" fmla="*/ 1298931 w 1298931"/>
                <a:gd name="connsiteY2" fmla="*/ 1538235 h 1538235"/>
                <a:gd name="connsiteX3" fmla="*/ 646569 w 1298931"/>
                <a:gd name="connsiteY3" fmla="*/ 1388520 h 1538235"/>
                <a:gd name="connsiteX4" fmla="*/ 1053 w 1298931"/>
                <a:gd name="connsiteY4" fmla="*/ 1533155 h 1538235"/>
                <a:gd name="connsiteX5" fmla="*/ 0 w 1298931"/>
                <a:gd name="connsiteY5" fmla="*/ 0 h 15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931" h="1538235">
                  <a:moveTo>
                    <a:pt x="0" y="0"/>
                  </a:moveTo>
                  <a:lnTo>
                    <a:pt x="1297092" y="11973"/>
                  </a:lnTo>
                  <a:cubicBezTo>
                    <a:pt x="1297202" y="544252"/>
                    <a:pt x="1298821" y="1005956"/>
                    <a:pt x="1298931" y="1538235"/>
                  </a:cubicBezTo>
                  <a:lnTo>
                    <a:pt x="646569" y="1388520"/>
                  </a:lnTo>
                  <a:lnTo>
                    <a:pt x="1053" y="1533155"/>
                  </a:lnTo>
                  <a:lnTo>
                    <a:pt x="0" y="0"/>
                  </a:lnTo>
                  <a:close/>
                </a:path>
              </a:pathLst>
            </a:custGeom>
            <a:solidFill>
              <a:schemeClr val="bg1"/>
            </a:solidFill>
            <a:ln>
              <a:noFill/>
            </a:ln>
            <a:effectLst>
              <a:outerShdw blurRad="203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2" name="Regular Pentagon 3"/>
            <p:cNvSpPr/>
            <p:nvPr/>
          </p:nvSpPr>
          <p:spPr>
            <a:xfrm>
              <a:off x="-1502033" y="-7785594"/>
              <a:ext cx="4840086" cy="637183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2478 w 1300852"/>
                <a:gd name="connsiteY0" fmla="*/ 0 h 1646282"/>
                <a:gd name="connsiteX1" fmla="*/ 1299570 w 1300852"/>
                <a:gd name="connsiteY1" fmla="*/ 11973 h 1646282"/>
                <a:gd name="connsiteX2" fmla="*/ 1300852 w 1300852"/>
                <a:gd name="connsiteY2" fmla="*/ 1547968 h 1646282"/>
                <a:gd name="connsiteX3" fmla="*/ 649047 w 1300852"/>
                <a:gd name="connsiteY3" fmla="*/ 1415945 h 1646282"/>
                <a:gd name="connsiteX4" fmla="*/ 0 w 1300852"/>
                <a:gd name="connsiteY4" fmla="*/ 1646282 h 1646282"/>
                <a:gd name="connsiteX5" fmla="*/ 2478 w 1300852"/>
                <a:gd name="connsiteY5" fmla="*/ 0 h 1646282"/>
                <a:gd name="connsiteX0" fmla="*/ 0 w 1298374"/>
                <a:gd name="connsiteY0" fmla="*/ 0 h 1547968"/>
                <a:gd name="connsiteX1" fmla="*/ 1297092 w 1298374"/>
                <a:gd name="connsiteY1" fmla="*/ 11973 h 1547968"/>
                <a:gd name="connsiteX2" fmla="*/ 1298374 w 1298374"/>
                <a:gd name="connsiteY2" fmla="*/ 1547968 h 1547968"/>
                <a:gd name="connsiteX3" fmla="*/ 646569 w 1298374"/>
                <a:gd name="connsiteY3" fmla="*/ 1415945 h 1547968"/>
                <a:gd name="connsiteX4" fmla="*/ 1610 w 1298374"/>
                <a:gd name="connsiteY4" fmla="*/ 1546317 h 1547968"/>
                <a:gd name="connsiteX5" fmla="*/ 0 w 1298374"/>
                <a:gd name="connsiteY5" fmla="*/ 0 h 1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374" h="1547968">
                  <a:moveTo>
                    <a:pt x="0" y="0"/>
                  </a:moveTo>
                  <a:lnTo>
                    <a:pt x="1297092" y="11973"/>
                  </a:lnTo>
                  <a:cubicBezTo>
                    <a:pt x="1297202" y="544252"/>
                    <a:pt x="1298264" y="1015689"/>
                    <a:pt x="1298374" y="1547968"/>
                  </a:cubicBezTo>
                  <a:lnTo>
                    <a:pt x="646569" y="1415945"/>
                  </a:lnTo>
                  <a:lnTo>
                    <a:pt x="1610" y="1546317"/>
                  </a:lnTo>
                  <a:cubicBezTo>
                    <a:pt x="1073" y="1030878"/>
                    <a:pt x="537" y="515439"/>
                    <a:pt x="0" y="0"/>
                  </a:cubicBezTo>
                  <a:close/>
                </a:path>
              </a:pathLst>
            </a:custGeom>
            <a:solidFill>
              <a:schemeClr val="accent1"/>
            </a:solidFill>
            <a:ln>
              <a:noFill/>
            </a:ln>
            <a:effectLst>
              <a:innerShdw blurRad="12700" dist="12700" dir="13200000">
                <a:schemeClr val="tx2">
                  <a:lumMod val="90000"/>
                  <a:lumOff val="1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3" name="Freeform 5"/>
            <p:cNvSpPr>
              <a:spLocks noEditPoints="1"/>
            </p:cNvSpPr>
            <p:nvPr/>
          </p:nvSpPr>
          <p:spPr bwMode="auto">
            <a:xfrm>
              <a:off x="-1052553" y="-5150518"/>
              <a:ext cx="3936581" cy="2724453"/>
            </a:xfrm>
            <a:custGeom>
              <a:avLst/>
              <a:gdLst>
                <a:gd name="T0" fmla="*/ 5517 w 6242"/>
                <a:gd name="T1" fmla="*/ 1299 h 4320"/>
                <a:gd name="T2" fmla="*/ 5476 w 6242"/>
                <a:gd name="T3" fmla="*/ 892 h 4320"/>
                <a:gd name="T4" fmla="*/ 5168 w 6242"/>
                <a:gd name="T5" fmla="*/ 551 h 4320"/>
                <a:gd name="T6" fmla="*/ 4734 w 6242"/>
                <a:gd name="T7" fmla="*/ 475 h 4320"/>
                <a:gd name="T8" fmla="*/ 4326 w 6242"/>
                <a:gd name="T9" fmla="*/ 695 h 4320"/>
                <a:gd name="T10" fmla="*/ 4145 w 6242"/>
                <a:gd name="T11" fmla="*/ 1126 h 4320"/>
                <a:gd name="T12" fmla="*/ 3903 w 6242"/>
                <a:gd name="T13" fmla="*/ 1462 h 4320"/>
                <a:gd name="T14" fmla="*/ 4074 w 6242"/>
                <a:gd name="T15" fmla="*/ 924 h 4320"/>
                <a:gd name="T16" fmla="*/ 3892 w 6242"/>
                <a:gd name="T17" fmla="*/ 370 h 4320"/>
                <a:gd name="T18" fmla="*/ 3382 w 6242"/>
                <a:gd name="T19" fmla="*/ 28 h 4320"/>
                <a:gd name="T20" fmla="*/ 2791 w 6242"/>
                <a:gd name="T21" fmla="*/ 73 h 4320"/>
                <a:gd name="T22" fmla="*/ 2339 w 6242"/>
                <a:gd name="T23" fmla="*/ 484 h 4320"/>
                <a:gd name="T24" fmla="*/ 2235 w 6242"/>
                <a:gd name="T25" fmla="*/ 1048 h 4320"/>
                <a:gd name="T26" fmla="*/ 2026 w 6242"/>
                <a:gd name="T27" fmla="*/ 1526 h 4320"/>
                <a:gd name="T28" fmla="*/ 2116 w 6242"/>
                <a:gd name="T29" fmla="*/ 1021 h 4320"/>
                <a:gd name="T30" fmla="*/ 1877 w 6242"/>
                <a:gd name="T31" fmla="*/ 626 h 4320"/>
                <a:gd name="T32" fmla="*/ 1437 w 6242"/>
                <a:gd name="T33" fmla="*/ 468 h 4320"/>
                <a:gd name="T34" fmla="*/ 1023 w 6242"/>
                <a:gd name="T35" fmla="*/ 606 h 4320"/>
                <a:gd name="T36" fmla="*/ 766 w 6242"/>
                <a:gd name="T37" fmla="*/ 987 h 4320"/>
                <a:gd name="T38" fmla="*/ 780 w 6242"/>
                <a:gd name="T39" fmla="*/ 1379 h 4320"/>
                <a:gd name="T40" fmla="*/ 498 w 6242"/>
                <a:gd name="T41" fmla="*/ 1585 h 4320"/>
                <a:gd name="T42" fmla="*/ 144 w 6242"/>
                <a:gd name="T43" fmla="*/ 1799 h 4320"/>
                <a:gd name="T44" fmla="*/ 0 w 6242"/>
                <a:gd name="T45" fmla="*/ 2196 h 4320"/>
                <a:gd name="T46" fmla="*/ 6242 w 6242"/>
                <a:gd name="T47" fmla="*/ 2196 h 4320"/>
                <a:gd name="T48" fmla="*/ 6118 w 6242"/>
                <a:gd name="T49" fmla="*/ 1824 h 4320"/>
                <a:gd name="T50" fmla="*/ 5774 w 6242"/>
                <a:gd name="T51" fmla="*/ 1592 h 4320"/>
                <a:gd name="T52" fmla="*/ 190 w 6242"/>
                <a:gd name="T53" fmla="*/ 2079 h 4320"/>
                <a:gd name="T54" fmla="*/ 512 w 6242"/>
                <a:gd name="T55" fmla="*/ 1760 h 4320"/>
                <a:gd name="T56" fmla="*/ 1008 w 6242"/>
                <a:gd name="T57" fmla="*/ 1455 h 4320"/>
                <a:gd name="T58" fmla="*/ 923 w 6242"/>
                <a:gd name="T59" fmla="*/ 1081 h 4320"/>
                <a:gd name="T60" fmla="*/ 1088 w 6242"/>
                <a:gd name="T61" fmla="*/ 776 h 4320"/>
                <a:gd name="T62" fmla="*/ 1411 w 6242"/>
                <a:gd name="T63" fmla="*/ 642 h 4320"/>
                <a:gd name="T64" fmla="*/ 1726 w 6242"/>
                <a:gd name="T65" fmla="*/ 730 h 4320"/>
                <a:gd name="T66" fmla="*/ 1934 w 6242"/>
                <a:gd name="T67" fmla="*/ 1007 h 4320"/>
                <a:gd name="T68" fmla="*/ 1914 w 6242"/>
                <a:gd name="T69" fmla="*/ 1365 h 4320"/>
                <a:gd name="T70" fmla="*/ 1634 w 6242"/>
                <a:gd name="T71" fmla="*/ 1626 h 4320"/>
                <a:gd name="T72" fmla="*/ 1320 w 6242"/>
                <a:gd name="T73" fmla="*/ 1925 h 4320"/>
                <a:gd name="T74" fmla="*/ 1200 w 6242"/>
                <a:gd name="T75" fmla="*/ 2356 h 4320"/>
                <a:gd name="T76" fmla="*/ 1375 w 6242"/>
                <a:gd name="T77" fmla="*/ 2301 h 4320"/>
                <a:gd name="T78" fmla="*/ 1689 w 6242"/>
                <a:gd name="T79" fmla="*/ 1794 h 4320"/>
                <a:gd name="T80" fmla="*/ 2687 w 6242"/>
                <a:gd name="T81" fmla="*/ 1514 h 4320"/>
                <a:gd name="T82" fmla="*/ 2401 w 6242"/>
                <a:gd name="T83" fmla="*/ 970 h 4320"/>
                <a:gd name="T84" fmla="*/ 2529 w 6242"/>
                <a:gd name="T85" fmla="*/ 503 h 4320"/>
                <a:gd name="T86" fmla="*/ 2928 w 6242"/>
                <a:gd name="T87" fmla="*/ 206 h 4320"/>
                <a:gd name="T88" fmla="*/ 3410 w 6242"/>
                <a:gd name="T89" fmla="*/ 218 h 4320"/>
                <a:gd name="T90" fmla="*/ 3794 w 6242"/>
                <a:gd name="T91" fmla="*/ 534 h 4320"/>
                <a:gd name="T92" fmla="*/ 3897 w 6242"/>
                <a:gd name="T93" fmla="*/ 1016 h 4320"/>
                <a:gd name="T94" fmla="*/ 3578 w 6242"/>
                <a:gd name="T95" fmla="*/ 1542 h 4320"/>
                <a:gd name="T96" fmla="*/ 4571 w 6242"/>
                <a:gd name="T97" fmla="*/ 1794 h 4320"/>
                <a:gd name="T98" fmla="*/ 4847 w 6242"/>
                <a:gd name="T99" fmla="*/ 2129 h 4320"/>
                <a:gd name="T100" fmla="*/ 5056 w 6242"/>
                <a:gd name="T101" fmla="*/ 2290 h 4320"/>
                <a:gd name="T102" fmla="*/ 4913 w 6242"/>
                <a:gd name="T103" fmla="*/ 1886 h 4320"/>
                <a:gd name="T104" fmla="*/ 4596 w 6242"/>
                <a:gd name="T105" fmla="*/ 1611 h 4320"/>
                <a:gd name="T106" fmla="*/ 4342 w 6242"/>
                <a:gd name="T107" fmla="*/ 1315 h 4320"/>
                <a:gd name="T108" fmla="*/ 4358 w 6242"/>
                <a:gd name="T109" fmla="*/ 959 h 4320"/>
                <a:gd name="T110" fmla="*/ 4590 w 6242"/>
                <a:gd name="T111" fmla="*/ 704 h 4320"/>
                <a:gd name="T112" fmla="*/ 4918 w 6242"/>
                <a:gd name="T113" fmla="*/ 647 h 4320"/>
                <a:gd name="T114" fmla="*/ 5223 w 6242"/>
                <a:gd name="T115" fmla="*/ 812 h 4320"/>
                <a:gd name="T116" fmla="*/ 5358 w 6242"/>
                <a:gd name="T117" fmla="*/ 1135 h 4320"/>
                <a:gd name="T118" fmla="*/ 5228 w 6242"/>
                <a:gd name="T119" fmla="*/ 1505 h 4320"/>
                <a:gd name="T120" fmla="*/ 5772 w 6242"/>
                <a:gd name="T121" fmla="*/ 1773 h 4320"/>
                <a:gd name="T122" fmla="*/ 6065 w 6242"/>
                <a:gd name="T123" fmla="*/ 21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2" h="4320">
                  <a:moveTo>
                    <a:pt x="5620" y="1572"/>
                  </a:moveTo>
                  <a:lnTo>
                    <a:pt x="5395" y="1572"/>
                  </a:lnTo>
                  <a:lnTo>
                    <a:pt x="5395" y="1572"/>
                  </a:lnTo>
                  <a:lnTo>
                    <a:pt x="5411" y="1551"/>
                  </a:lnTo>
                  <a:lnTo>
                    <a:pt x="5425" y="1528"/>
                  </a:lnTo>
                  <a:lnTo>
                    <a:pt x="5439" y="1503"/>
                  </a:lnTo>
                  <a:lnTo>
                    <a:pt x="5453" y="1480"/>
                  </a:lnTo>
                  <a:lnTo>
                    <a:pt x="5464" y="1455"/>
                  </a:lnTo>
                  <a:lnTo>
                    <a:pt x="5476" y="1431"/>
                  </a:lnTo>
                  <a:lnTo>
                    <a:pt x="5487" y="1406"/>
                  </a:lnTo>
                  <a:lnTo>
                    <a:pt x="5496" y="1379"/>
                  </a:lnTo>
                  <a:lnTo>
                    <a:pt x="5503" y="1353"/>
                  </a:lnTo>
                  <a:lnTo>
                    <a:pt x="5510" y="1326"/>
                  </a:lnTo>
                  <a:lnTo>
                    <a:pt x="5517" y="1299"/>
                  </a:lnTo>
                  <a:lnTo>
                    <a:pt x="5522" y="1273"/>
                  </a:lnTo>
                  <a:lnTo>
                    <a:pt x="5526" y="1244"/>
                  </a:lnTo>
                  <a:lnTo>
                    <a:pt x="5528" y="1218"/>
                  </a:lnTo>
                  <a:lnTo>
                    <a:pt x="5530" y="1189"/>
                  </a:lnTo>
                  <a:lnTo>
                    <a:pt x="5531" y="1161"/>
                  </a:lnTo>
                  <a:lnTo>
                    <a:pt x="5531" y="1161"/>
                  </a:lnTo>
                  <a:lnTo>
                    <a:pt x="5530" y="1126"/>
                  </a:lnTo>
                  <a:lnTo>
                    <a:pt x="5528" y="1090"/>
                  </a:lnTo>
                  <a:lnTo>
                    <a:pt x="5522" y="1055"/>
                  </a:lnTo>
                  <a:lnTo>
                    <a:pt x="5517" y="1021"/>
                  </a:lnTo>
                  <a:lnTo>
                    <a:pt x="5508" y="987"/>
                  </a:lnTo>
                  <a:lnTo>
                    <a:pt x="5499" y="955"/>
                  </a:lnTo>
                  <a:lnTo>
                    <a:pt x="5489" y="924"/>
                  </a:lnTo>
                  <a:lnTo>
                    <a:pt x="5476" y="892"/>
                  </a:lnTo>
                  <a:lnTo>
                    <a:pt x="5462" y="862"/>
                  </a:lnTo>
                  <a:lnTo>
                    <a:pt x="5446" y="831"/>
                  </a:lnTo>
                  <a:lnTo>
                    <a:pt x="5430" y="801"/>
                  </a:lnTo>
                  <a:lnTo>
                    <a:pt x="5413" y="773"/>
                  </a:lnTo>
                  <a:lnTo>
                    <a:pt x="5393" y="746"/>
                  </a:lnTo>
                  <a:lnTo>
                    <a:pt x="5372" y="720"/>
                  </a:lnTo>
                  <a:lnTo>
                    <a:pt x="5351" y="695"/>
                  </a:lnTo>
                  <a:lnTo>
                    <a:pt x="5327" y="672"/>
                  </a:lnTo>
                  <a:lnTo>
                    <a:pt x="5304" y="649"/>
                  </a:lnTo>
                  <a:lnTo>
                    <a:pt x="5278" y="626"/>
                  </a:lnTo>
                  <a:lnTo>
                    <a:pt x="5253" y="606"/>
                  </a:lnTo>
                  <a:lnTo>
                    <a:pt x="5225" y="587"/>
                  </a:lnTo>
                  <a:lnTo>
                    <a:pt x="5196" y="569"/>
                  </a:lnTo>
                  <a:lnTo>
                    <a:pt x="5168" y="551"/>
                  </a:lnTo>
                  <a:lnTo>
                    <a:pt x="5138" y="537"/>
                  </a:lnTo>
                  <a:lnTo>
                    <a:pt x="5108" y="523"/>
                  </a:lnTo>
                  <a:lnTo>
                    <a:pt x="5076" y="511"/>
                  </a:lnTo>
                  <a:lnTo>
                    <a:pt x="5044" y="500"/>
                  </a:lnTo>
                  <a:lnTo>
                    <a:pt x="5010" y="489"/>
                  </a:lnTo>
                  <a:lnTo>
                    <a:pt x="4978" y="482"/>
                  </a:lnTo>
                  <a:lnTo>
                    <a:pt x="4943" y="475"/>
                  </a:lnTo>
                  <a:lnTo>
                    <a:pt x="4909" y="472"/>
                  </a:lnTo>
                  <a:lnTo>
                    <a:pt x="4874" y="468"/>
                  </a:lnTo>
                  <a:lnTo>
                    <a:pt x="4838" y="468"/>
                  </a:lnTo>
                  <a:lnTo>
                    <a:pt x="4838" y="468"/>
                  </a:lnTo>
                  <a:lnTo>
                    <a:pt x="4803" y="468"/>
                  </a:lnTo>
                  <a:lnTo>
                    <a:pt x="4767" y="472"/>
                  </a:lnTo>
                  <a:lnTo>
                    <a:pt x="4734" y="475"/>
                  </a:lnTo>
                  <a:lnTo>
                    <a:pt x="4698" y="482"/>
                  </a:lnTo>
                  <a:lnTo>
                    <a:pt x="4665" y="489"/>
                  </a:lnTo>
                  <a:lnTo>
                    <a:pt x="4633" y="500"/>
                  </a:lnTo>
                  <a:lnTo>
                    <a:pt x="4601" y="511"/>
                  </a:lnTo>
                  <a:lnTo>
                    <a:pt x="4569" y="523"/>
                  </a:lnTo>
                  <a:lnTo>
                    <a:pt x="4539" y="537"/>
                  </a:lnTo>
                  <a:lnTo>
                    <a:pt x="4509" y="551"/>
                  </a:lnTo>
                  <a:lnTo>
                    <a:pt x="4479" y="569"/>
                  </a:lnTo>
                  <a:lnTo>
                    <a:pt x="4450" y="587"/>
                  </a:lnTo>
                  <a:lnTo>
                    <a:pt x="4424" y="606"/>
                  </a:lnTo>
                  <a:lnTo>
                    <a:pt x="4397" y="626"/>
                  </a:lnTo>
                  <a:lnTo>
                    <a:pt x="4372" y="649"/>
                  </a:lnTo>
                  <a:lnTo>
                    <a:pt x="4349" y="672"/>
                  </a:lnTo>
                  <a:lnTo>
                    <a:pt x="4326" y="695"/>
                  </a:lnTo>
                  <a:lnTo>
                    <a:pt x="4303" y="720"/>
                  </a:lnTo>
                  <a:lnTo>
                    <a:pt x="4284" y="746"/>
                  </a:lnTo>
                  <a:lnTo>
                    <a:pt x="4264" y="773"/>
                  </a:lnTo>
                  <a:lnTo>
                    <a:pt x="4246" y="801"/>
                  </a:lnTo>
                  <a:lnTo>
                    <a:pt x="4229" y="831"/>
                  </a:lnTo>
                  <a:lnTo>
                    <a:pt x="4215" y="862"/>
                  </a:lnTo>
                  <a:lnTo>
                    <a:pt x="4200" y="892"/>
                  </a:lnTo>
                  <a:lnTo>
                    <a:pt x="4188" y="924"/>
                  </a:lnTo>
                  <a:lnTo>
                    <a:pt x="4177" y="955"/>
                  </a:lnTo>
                  <a:lnTo>
                    <a:pt x="4167" y="987"/>
                  </a:lnTo>
                  <a:lnTo>
                    <a:pt x="4160" y="1021"/>
                  </a:lnTo>
                  <a:lnTo>
                    <a:pt x="4152" y="1055"/>
                  </a:lnTo>
                  <a:lnTo>
                    <a:pt x="4149" y="1090"/>
                  </a:lnTo>
                  <a:lnTo>
                    <a:pt x="4145" y="1126"/>
                  </a:lnTo>
                  <a:lnTo>
                    <a:pt x="4145" y="1161"/>
                  </a:lnTo>
                  <a:lnTo>
                    <a:pt x="4145" y="1161"/>
                  </a:lnTo>
                  <a:lnTo>
                    <a:pt x="4147" y="1211"/>
                  </a:lnTo>
                  <a:lnTo>
                    <a:pt x="4152" y="1259"/>
                  </a:lnTo>
                  <a:lnTo>
                    <a:pt x="4161" y="1305"/>
                  </a:lnTo>
                  <a:lnTo>
                    <a:pt x="4172" y="1353"/>
                  </a:lnTo>
                  <a:lnTo>
                    <a:pt x="4188" y="1397"/>
                  </a:lnTo>
                  <a:lnTo>
                    <a:pt x="4206" y="1441"/>
                  </a:lnTo>
                  <a:lnTo>
                    <a:pt x="4227" y="1484"/>
                  </a:lnTo>
                  <a:lnTo>
                    <a:pt x="4250" y="1526"/>
                  </a:lnTo>
                  <a:lnTo>
                    <a:pt x="3851" y="1526"/>
                  </a:lnTo>
                  <a:lnTo>
                    <a:pt x="3851" y="1526"/>
                  </a:lnTo>
                  <a:lnTo>
                    <a:pt x="3878" y="1494"/>
                  </a:lnTo>
                  <a:lnTo>
                    <a:pt x="3903" y="1462"/>
                  </a:lnTo>
                  <a:lnTo>
                    <a:pt x="3926" y="1429"/>
                  </a:lnTo>
                  <a:lnTo>
                    <a:pt x="3947" y="1393"/>
                  </a:lnTo>
                  <a:lnTo>
                    <a:pt x="3966" y="1358"/>
                  </a:lnTo>
                  <a:lnTo>
                    <a:pt x="3984" y="1321"/>
                  </a:lnTo>
                  <a:lnTo>
                    <a:pt x="4002" y="1283"/>
                  </a:lnTo>
                  <a:lnTo>
                    <a:pt x="4016" y="1246"/>
                  </a:lnTo>
                  <a:lnTo>
                    <a:pt x="4030" y="1207"/>
                  </a:lnTo>
                  <a:lnTo>
                    <a:pt x="4043" y="1168"/>
                  </a:lnTo>
                  <a:lnTo>
                    <a:pt x="4051" y="1129"/>
                  </a:lnTo>
                  <a:lnTo>
                    <a:pt x="4060" y="1088"/>
                  </a:lnTo>
                  <a:lnTo>
                    <a:pt x="4067" y="1048"/>
                  </a:lnTo>
                  <a:lnTo>
                    <a:pt x="4071" y="1007"/>
                  </a:lnTo>
                  <a:lnTo>
                    <a:pt x="4074" y="966"/>
                  </a:lnTo>
                  <a:lnTo>
                    <a:pt x="4074" y="924"/>
                  </a:lnTo>
                  <a:lnTo>
                    <a:pt x="4074" y="924"/>
                  </a:lnTo>
                  <a:lnTo>
                    <a:pt x="4074" y="876"/>
                  </a:lnTo>
                  <a:lnTo>
                    <a:pt x="4071" y="830"/>
                  </a:lnTo>
                  <a:lnTo>
                    <a:pt x="4064" y="784"/>
                  </a:lnTo>
                  <a:lnTo>
                    <a:pt x="4057" y="737"/>
                  </a:lnTo>
                  <a:lnTo>
                    <a:pt x="4046" y="693"/>
                  </a:lnTo>
                  <a:lnTo>
                    <a:pt x="4034" y="649"/>
                  </a:lnTo>
                  <a:lnTo>
                    <a:pt x="4020" y="606"/>
                  </a:lnTo>
                  <a:lnTo>
                    <a:pt x="4002" y="564"/>
                  </a:lnTo>
                  <a:lnTo>
                    <a:pt x="3984" y="523"/>
                  </a:lnTo>
                  <a:lnTo>
                    <a:pt x="3963" y="484"/>
                  </a:lnTo>
                  <a:lnTo>
                    <a:pt x="3942" y="445"/>
                  </a:lnTo>
                  <a:lnTo>
                    <a:pt x="3917" y="408"/>
                  </a:lnTo>
                  <a:lnTo>
                    <a:pt x="3892" y="370"/>
                  </a:lnTo>
                  <a:lnTo>
                    <a:pt x="3864" y="335"/>
                  </a:lnTo>
                  <a:lnTo>
                    <a:pt x="3835" y="303"/>
                  </a:lnTo>
                  <a:lnTo>
                    <a:pt x="3803" y="269"/>
                  </a:lnTo>
                  <a:lnTo>
                    <a:pt x="3771" y="239"/>
                  </a:lnTo>
                  <a:lnTo>
                    <a:pt x="3738" y="211"/>
                  </a:lnTo>
                  <a:lnTo>
                    <a:pt x="3704" y="183"/>
                  </a:lnTo>
                  <a:lnTo>
                    <a:pt x="3667" y="158"/>
                  </a:lnTo>
                  <a:lnTo>
                    <a:pt x="3630" y="133"/>
                  </a:lnTo>
                  <a:lnTo>
                    <a:pt x="3591" y="112"/>
                  </a:lnTo>
                  <a:lnTo>
                    <a:pt x="3552" y="90"/>
                  </a:lnTo>
                  <a:lnTo>
                    <a:pt x="3511" y="73"/>
                  </a:lnTo>
                  <a:lnTo>
                    <a:pt x="3468" y="55"/>
                  </a:lnTo>
                  <a:lnTo>
                    <a:pt x="3426" y="41"/>
                  </a:lnTo>
                  <a:lnTo>
                    <a:pt x="3382" y="28"/>
                  </a:lnTo>
                  <a:lnTo>
                    <a:pt x="3337" y="18"/>
                  </a:lnTo>
                  <a:lnTo>
                    <a:pt x="3291" y="11"/>
                  </a:lnTo>
                  <a:lnTo>
                    <a:pt x="3245" y="4"/>
                  </a:lnTo>
                  <a:lnTo>
                    <a:pt x="3199" y="0"/>
                  </a:lnTo>
                  <a:lnTo>
                    <a:pt x="3151" y="0"/>
                  </a:lnTo>
                  <a:lnTo>
                    <a:pt x="3151" y="0"/>
                  </a:lnTo>
                  <a:lnTo>
                    <a:pt x="3103" y="0"/>
                  </a:lnTo>
                  <a:lnTo>
                    <a:pt x="3057" y="4"/>
                  </a:lnTo>
                  <a:lnTo>
                    <a:pt x="3011" y="11"/>
                  </a:lnTo>
                  <a:lnTo>
                    <a:pt x="2965" y="18"/>
                  </a:lnTo>
                  <a:lnTo>
                    <a:pt x="2921" y="28"/>
                  </a:lnTo>
                  <a:lnTo>
                    <a:pt x="2876" y="41"/>
                  </a:lnTo>
                  <a:lnTo>
                    <a:pt x="2834" y="55"/>
                  </a:lnTo>
                  <a:lnTo>
                    <a:pt x="2791" y="73"/>
                  </a:lnTo>
                  <a:lnTo>
                    <a:pt x="2751" y="90"/>
                  </a:lnTo>
                  <a:lnTo>
                    <a:pt x="2712" y="112"/>
                  </a:lnTo>
                  <a:lnTo>
                    <a:pt x="2673" y="133"/>
                  </a:lnTo>
                  <a:lnTo>
                    <a:pt x="2635" y="158"/>
                  </a:lnTo>
                  <a:lnTo>
                    <a:pt x="2598" y="183"/>
                  </a:lnTo>
                  <a:lnTo>
                    <a:pt x="2563" y="211"/>
                  </a:lnTo>
                  <a:lnTo>
                    <a:pt x="2531" y="239"/>
                  </a:lnTo>
                  <a:lnTo>
                    <a:pt x="2497" y="269"/>
                  </a:lnTo>
                  <a:lnTo>
                    <a:pt x="2467" y="303"/>
                  </a:lnTo>
                  <a:lnTo>
                    <a:pt x="2439" y="335"/>
                  </a:lnTo>
                  <a:lnTo>
                    <a:pt x="2410" y="370"/>
                  </a:lnTo>
                  <a:lnTo>
                    <a:pt x="2386" y="408"/>
                  </a:lnTo>
                  <a:lnTo>
                    <a:pt x="2361" y="445"/>
                  </a:lnTo>
                  <a:lnTo>
                    <a:pt x="2339" y="484"/>
                  </a:lnTo>
                  <a:lnTo>
                    <a:pt x="2318" y="523"/>
                  </a:lnTo>
                  <a:lnTo>
                    <a:pt x="2300" y="564"/>
                  </a:lnTo>
                  <a:lnTo>
                    <a:pt x="2283" y="606"/>
                  </a:lnTo>
                  <a:lnTo>
                    <a:pt x="2269" y="649"/>
                  </a:lnTo>
                  <a:lnTo>
                    <a:pt x="2256" y="693"/>
                  </a:lnTo>
                  <a:lnTo>
                    <a:pt x="2245" y="737"/>
                  </a:lnTo>
                  <a:lnTo>
                    <a:pt x="2238" y="784"/>
                  </a:lnTo>
                  <a:lnTo>
                    <a:pt x="2231" y="830"/>
                  </a:lnTo>
                  <a:lnTo>
                    <a:pt x="2228" y="876"/>
                  </a:lnTo>
                  <a:lnTo>
                    <a:pt x="2228" y="924"/>
                  </a:lnTo>
                  <a:lnTo>
                    <a:pt x="2228" y="924"/>
                  </a:lnTo>
                  <a:lnTo>
                    <a:pt x="2228" y="966"/>
                  </a:lnTo>
                  <a:lnTo>
                    <a:pt x="2231" y="1007"/>
                  </a:lnTo>
                  <a:lnTo>
                    <a:pt x="2235" y="1048"/>
                  </a:lnTo>
                  <a:lnTo>
                    <a:pt x="2242" y="1088"/>
                  </a:lnTo>
                  <a:lnTo>
                    <a:pt x="2251" y="1129"/>
                  </a:lnTo>
                  <a:lnTo>
                    <a:pt x="2260" y="1168"/>
                  </a:lnTo>
                  <a:lnTo>
                    <a:pt x="2272" y="1207"/>
                  </a:lnTo>
                  <a:lnTo>
                    <a:pt x="2284" y="1246"/>
                  </a:lnTo>
                  <a:lnTo>
                    <a:pt x="2300" y="1283"/>
                  </a:lnTo>
                  <a:lnTo>
                    <a:pt x="2316" y="1321"/>
                  </a:lnTo>
                  <a:lnTo>
                    <a:pt x="2336" y="1358"/>
                  </a:lnTo>
                  <a:lnTo>
                    <a:pt x="2355" y="1393"/>
                  </a:lnTo>
                  <a:lnTo>
                    <a:pt x="2377" y="1429"/>
                  </a:lnTo>
                  <a:lnTo>
                    <a:pt x="2400" y="1462"/>
                  </a:lnTo>
                  <a:lnTo>
                    <a:pt x="2424" y="1494"/>
                  </a:lnTo>
                  <a:lnTo>
                    <a:pt x="2451" y="1526"/>
                  </a:lnTo>
                  <a:lnTo>
                    <a:pt x="2026" y="1526"/>
                  </a:lnTo>
                  <a:lnTo>
                    <a:pt x="2026" y="1526"/>
                  </a:lnTo>
                  <a:lnTo>
                    <a:pt x="2049" y="1484"/>
                  </a:lnTo>
                  <a:lnTo>
                    <a:pt x="2070" y="1441"/>
                  </a:lnTo>
                  <a:lnTo>
                    <a:pt x="2088" y="1397"/>
                  </a:lnTo>
                  <a:lnTo>
                    <a:pt x="2102" y="1353"/>
                  </a:lnTo>
                  <a:lnTo>
                    <a:pt x="2114" y="1305"/>
                  </a:lnTo>
                  <a:lnTo>
                    <a:pt x="2123" y="1259"/>
                  </a:lnTo>
                  <a:lnTo>
                    <a:pt x="2129" y="1211"/>
                  </a:lnTo>
                  <a:lnTo>
                    <a:pt x="2130" y="1161"/>
                  </a:lnTo>
                  <a:lnTo>
                    <a:pt x="2130" y="1161"/>
                  </a:lnTo>
                  <a:lnTo>
                    <a:pt x="2129" y="1126"/>
                  </a:lnTo>
                  <a:lnTo>
                    <a:pt x="2127" y="1090"/>
                  </a:lnTo>
                  <a:lnTo>
                    <a:pt x="2121" y="1055"/>
                  </a:lnTo>
                  <a:lnTo>
                    <a:pt x="2116" y="1021"/>
                  </a:lnTo>
                  <a:lnTo>
                    <a:pt x="2107" y="987"/>
                  </a:lnTo>
                  <a:lnTo>
                    <a:pt x="2098" y="955"/>
                  </a:lnTo>
                  <a:lnTo>
                    <a:pt x="2088" y="924"/>
                  </a:lnTo>
                  <a:lnTo>
                    <a:pt x="2075" y="892"/>
                  </a:lnTo>
                  <a:lnTo>
                    <a:pt x="2061" y="862"/>
                  </a:lnTo>
                  <a:lnTo>
                    <a:pt x="2045" y="831"/>
                  </a:lnTo>
                  <a:lnTo>
                    <a:pt x="2029" y="801"/>
                  </a:lnTo>
                  <a:lnTo>
                    <a:pt x="2012" y="773"/>
                  </a:lnTo>
                  <a:lnTo>
                    <a:pt x="1992" y="746"/>
                  </a:lnTo>
                  <a:lnTo>
                    <a:pt x="1971" y="720"/>
                  </a:lnTo>
                  <a:lnTo>
                    <a:pt x="1950" y="695"/>
                  </a:lnTo>
                  <a:lnTo>
                    <a:pt x="1926" y="672"/>
                  </a:lnTo>
                  <a:lnTo>
                    <a:pt x="1902" y="649"/>
                  </a:lnTo>
                  <a:lnTo>
                    <a:pt x="1877" y="626"/>
                  </a:lnTo>
                  <a:lnTo>
                    <a:pt x="1850" y="606"/>
                  </a:lnTo>
                  <a:lnTo>
                    <a:pt x="1824" y="587"/>
                  </a:lnTo>
                  <a:lnTo>
                    <a:pt x="1795" y="569"/>
                  </a:lnTo>
                  <a:lnTo>
                    <a:pt x="1767" y="551"/>
                  </a:lnTo>
                  <a:lnTo>
                    <a:pt x="1737" y="537"/>
                  </a:lnTo>
                  <a:lnTo>
                    <a:pt x="1707" y="523"/>
                  </a:lnTo>
                  <a:lnTo>
                    <a:pt x="1675" y="511"/>
                  </a:lnTo>
                  <a:lnTo>
                    <a:pt x="1643" y="500"/>
                  </a:lnTo>
                  <a:lnTo>
                    <a:pt x="1609" y="489"/>
                  </a:lnTo>
                  <a:lnTo>
                    <a:pt x="1576" y="482"/>
                  </a:lnTo>
                  <a:lnTo>
                    <a:pt x="1542" y="475"/>
                  </a:lnTo>
                  <a:lnTo>
                    <a:pt x="1508" y="472"/>
                  </a:lnTo>
                  <a:lnTo>
                    <a:pt x="1473" y="468"/>
                  </a:lnTo>
                  <a:lnTo>
                    <a:pt x="1437" y="468"/>
                  </a:lnTo>
                  <a:lnTo>
                    <a:pt x="1437" y="468"/>
                  </a:lnTo>
                  <a:lnTo>
                    <a:pt x="1402" y="468"/>
                  </a:lnTo>
                  <a:lnTo>
                    <a:pt x="1366" y="472"/>
                  </a:lnTo>
                  <a:lnTo>
                    <a:pt x="1331" y="475"/>
                  </a:lnTo>
                  <a:lnTo>
                    <a:pt x="1297" y="482"/>
                  </a:lnTo>
                  <a:lnTo>
                    <a:pt x="1264" y="489"/>
                  </a:lnTo>
                  <a:lnTo>
                    <a:pt x="1232" y="500"/>
                  </a:lnTo>
                  <a:lnTo>
                    <a:pt x="1198" y="511"/>
                  </a:lnTo>
                  <a:lnTo>
                    <a:pt x="1168" y="523"/>
                  </a:lnTo>
                  <a:lnTo>
                    <a:pt x="1136" y="537"/>
                  </a:lnTo>
                  <a:lnTo>
                    <a:pt x="1108" y="551"/>
                  </a:lnTo>
                  <a:lnTo>
                    <a:pt x="1078" y="569"/>
                  </a:lnTo>
                  <a:lnTo>
                    <a:pt x="1049" y="587"/>
                  </a:lnTo>
                  <a:lnTo>
                    <a:pt x="1023" y="606"/>
                  </a:lnTo>
                  <a:lnTo>
                    <a:pt x="996" y="626"/>
                  </a:lnTo>
                  <a:lnTo>
                    <a:pt x="971" y="649"/>
                  </a:lnTo>
                  <a:lnTo>
                    <a:pt x="948" y="672"/>
                  </a:lnTo>
                  <a:lnTo>
                    <a:pt x="925" y="695"/>
                  </a:lnTo>
                  <a:lnTo>
                    <a:pt x="902" y="720"/>
                  </a:lnTo>
                  <a:lnTo>
                    <a:pt x="883" y="746"/>
                  </a:lnTo>
                  <a:lnTo>
                    <a:pt x="863" y="773"/>
                  </a:lnTo>
                  <a:lnTo>
                    <a:pt x="845" y="801"/>
                  </a:lnTo>
                  <a:lnTo>
                    <a:pt x="828" y="831"/>
                  </a:lnTo>
                  <a:lnTo>
                    <a:pt x="813" y="862"/>
                  </a:lnTo>
                  <a:lnTo>
                    <a:pt x="799" y="892"/>
                  </a:lnTo>
                  <a:lnTo>
                    <a:pt x="787" y="924"/>
                  </a:lnTo>
                  <a:lnTo>
                    <a:pt x="776" y="955"/>
                  </a:lnTo>
                  <a:lnTo>
                    <a:pt x="766" y="987"/>
                  </a:lnTo>
                  <a:lnTo>
                    <a:pt x="759" y="1021"/>
                  </a:lnTo>
                  <a:lnTo>
                    <a:pt x="751" y="1055"/>
                  </a:lnTo>
                  <a:lnTo>
                    <a:pt x="748" y="1090"/>
                  </a:lnTo>
                  <a:lnTo>
                    <a:pt x="744" y="1126"/>
                  </a:lnTo>
                  <a:lnTo>
                    <a:pt x="744" y="1161"/>
                  </a:lnTo>
                  <a:lnTo>
                    <a:pt x="744" y="1161"/>
                  </a:lnTo>
                  <a:lnTo>
                    <a:pt x="744" y="1189"/>
                  </a:lnTo>
                  <a:lnTo>
                    <a:pt x="746" y="1218"/>
                  </a:lnTo>
                  <a:lnTo>
                    <a:pt x="750" y="1244"/>
                  </a:lnTo>
                  <a:lnTo>
                    <a:pt x="753" y="1273"/>
                  </a:lnTo>
                  <a:lnTo>
                    <a:pt x="759" y="1299"/>
                  </a:lnTo>
                  <a:lnTo>
                    <a:pt x="764" y="1326"/>
                  </a:lnTo>
                  <a:lnTo>
                    <a:pt x="771" y="1353"/>
                  </a:lnTo>
                  <a:lnTo>
                    <a:pt x="780" y="1379"/>
                  </a:lnTo>
                  <a:lnTo>
                    <a:pt x="789" y="1406"/>
                  </a:lnTo>
                  <a:lnTo>
                    <a:pt x="799" y="1431"/>
                  </a:lnTo>
                  <a:lnTo>
                    <a:pt x="810" y="1455"/>
                  </a:lnTo>
                  <a:lnTo>
                    <a:pt x="822" y="1480"/>
                  </a:lnTo>
                  <a:lnTo>
                    <a:pt x="835" y="1503"/>
                  </a:lnTo>
                  <a:lnTo>
                    <a:pt x="849" y="1528"/>
                  </a:lnTo>
                  <a:lnTo>
                    <a:pt x="865" y="1551"/>
                  </a:lnTo>
                  <a:lnTo>
                    <a:pt x="881" y="1572"/>
                  </a:lnTo>
                  <a:lnTo>
                    <a:pt x="624" y="1572"/>
                  </a:lnTo>
                  <a:lnTo>
                    <a:pt x="624" y="1572"/>
                  </a:lnTo>
                  <a:lnTo>
                    <a:pt x="592" y="1574"/>
                  </a:lnTo>
                  <a:lnTo>
                    <a:pt x="560" y="1576"/>
                  </a:lnTo>
                  <a:lnTo>
                    <a:pt x="530" y="1579"/>
                  </a:lnTo>
                  <a:lnTo>
                    <a:pt x="498" y="1585"/>
                  </a:lnTo>
                  <a:lnTo>
                    <a:pt x="468" y="1592"/>
                  </a:lnTo>
                  <a:lnTo>
                    <a:pt x="440" y="1601"/>
                  </a:lnTo>
                  <a:lnTo>
                    <a:pt x="409" y="1611"/>
                  </a:lnTo>
                  <a:lnTo>
                    <a:pt x="381" y="1622"/>
                  </a:lnTo>
                  <a:lnTo>
                    <a:pt x="354" y="1634"/>
                  </a:lnTo>
                  <a:lnTo>
                    <a:pt x="328" y="1649"/>
                  </a:lnTo>
                  <a:lnTo>
                    <a:pt x="301" y="1663"/>
                  </a:lnTo>
                  <a:lnTo>
                    <a:pt x="276" y="1679"/>
                  </a:lnTo>
                  <a:lnTo>
                    <a:pt x="252" y="1696"/>
                  </a:lnTo>
                  <a:lnTo>
                    <a:pt x="229" y="1716"/>
                  </a:lnTo>
                  <a:lnTo>
                    <a:pt x="206" y="1735"/>
                  </a:lnTo>
                  <a:lnTo>
                    <a:pt x="184" y="1755"/>
                  </a:lnTo>
                  <a:lnTo>
                    <a:pt x="163" y="1778"/>
                  </a:lnTo>
                  <a:lnTo>
                    <a:pt x="144" y="1799"/>
                  </a:lnTo>
                  <a:lnTo>
                    <a:pt x="124" y="1824"/>
                  </a:lnTo>
                  <a:lnTo>
                    <a:pt x="108" y="1849"/>
                  </a:lnTo>
                  <a:lnTo>
                    <a:pt x="90" y="1874"/>
                  </a:lnTo>
                  <a:lnTo>
                    <a:pt x="76" y="1900"/>
                  </a:lnTo>
                  <a:lnTo>
                    <a:pt x="62" y="1927"/>
                  </a:lnTo>
                  <a:lnTo>
                    <a:pt x="50" y="1953"/>
                  </a:lnTo>
                  <a:lnTo>
                    <a:pt x="39" y="1982"/>
                  </a:lnTo>
                  <a:lnTo>
                    <a:pt x="28" y="2012"/>
                  </a:lnTo>
                  <a:lnTo>
                    <a:pt x="21" y="2040"/>
                  </a:lnTo>
                  <a:lnTo>
                    <a:pt x="14" y="2070"/>
                  </a:lnTo>
                  <a:lnTo>
                    <a:pt x="7" y="2102"/>
                  </a:lnTo>
                  <a:lnTo>
                    <a:pt x="4" y="2133"/>
                  </a:lnTo>
                  <a:lnTo>
                    <a:pt x="2" y="2164"/>
                  </a:lnTo>
                  <a:lnTo>
                    <a:pt x="0" y="2196"/>
                  </a:lnTo>
                  <a:lnTo>
                    <a:pt x="245" y="3643"/>
                  </a:lnTo>
                  <a:lnTo>
                    <a:pt x="1200" y="3643"/>
                  </a:lnTo>
                  <a:lnTo>
                    <a:pt x="1200" y="4320"/>
                  </a:lnTo>
                  <a:lnTo>
                    <a:pt x="2061" y="4320"/>
                  </a:lnTo>
                  <a:lnTo>
                    <a:pt x="2160" y="3607"/>
                  </a:lnTo>
                  <a:lnTo>
                    <a:pt x="2304" y="4320"/>
                  </a:lnTo>
                  <a:lnTo>
                    <a:pt x="3952" y="4320"/>
                  </a:lnTo>
                  <a:lnTo>
                    <a:pt x="4096" y="3607"/>
                  </a:lnTo>
                  <a:lnTo>
                    <a:pt x="4195" y="4320"/>
                  </a:lnTo>
                  <a:lnTo>
                    <a:pt x="5060" y="4320"/>
                  </a:lnTo>
                  <a:lnTo>
                    <a:pt x="5060" y="3643"/>
                  </a:lnTo>
                  <a:lnTo>
                    <a:pt x="5999" y="3643"/>
                  </a:lnTo>
                  <a:lnTo>
                    <a:pt x="6242" y="2211"/>
                  </a:lnTo>
                  <a:lnTo>
                    <a:pt x="6242" y="2196"/>
                  </a:lnTo>
                  <a:lnTo>
                    <a:pt x="6242" y="2196"/>
                  </a:lnTo>
                  <a:lnTo>
                    <a:pt x="6242" y="2164"/>
                  </a:lnTo>
                  <a:lnTo>
                    <a:pt x="6240" y="2133"/>
                  </a:lnTo>
                  <a:lnTo>
                    <a:pt x="6235" y="2102"/>
                  </a:lnTo>
                  <a:lnTo>
                    <a:pt x="6230" y="2070"/>
                  </a:lnTo>
                  <a:lnTo>
                    <a:pt x="6223" y="2040"/>
                  </a:lnTo>
                  <a:lnTo>
                    <a:pt x="6215" y="2012"/>
                  </a:lnTo>
                  <a:lnTo>
                    <a:pt x="6205" y="1982"/>
                  </a:lnTo>
                  <a:lnTo>
                    <a:pt x="6194" y="1953"/>
                  </a:lnTo>
                  <a:lnTo>
                    <a:pt x="6182" y="1927"/>
                  </a:lnTo>
                  <a:lnTo>
                    <a:pt x="6168" y="1900"/>
                  </a:lnTo>
                  <a:lnTo>
                    <a:pt x="6152" y="1874"/>
                  </a:lnTo>
                  <a:lnTo>
                    <a:pt x="6136" y="1849"/>
                  </a:lnTo>
                  <a:lnTo>
                    <a:pt x="6118" y="1824"/>
                  </a:lnTo>
                  <a:lnTo>
                    <a:pt x="6100" y="1799"/>
                  </a:lnTo>
                  <a:lnTo>
                    <a:pt x="6081" y="1778"/>
                  </a:lnTo>
                  <a:lnTo>
                    <a:pt x="6059" y="1755"/>
                  </a:lnTo>
                  <a:lnTo>
                    <a:pt x="6038" y="1735"/>
                  </a:lnTo>
                  <a:lnTo>
                    <a:pt x="6015" y="1716"/>
                  </a:lnTo>
                  <a:lnTo>
                    <a:pt x="5992" y="1696"/>
                  </a:lnTo>
                  <a:lnTo>
                    <a:pt x="5967" y="1679"/>
                  </a:lnTo>
                  <a:lnTo>
                    <a:pt x="5942" y="1663"/>
                  </a:lnTo>
                  <a:lnTo>
                    <a:pt x="5916" y="1649"/>
                  </a:lnTo>
                  <a:lnTo>
                    <a:pt x="5889" y="1634"/>
                  </a:lnTo>
                  <a:lnTo>
                    <a:pt x="5861" y="1622"/>
                  </a:lnTo>
                  <a:lnTo>
                    <a:pt x="5833" y="1611"/>
                  </a:lnTo>
                  <a:lnTo>
                    <a:pt x="5804" y="1601"/>
                  </a:lnTo>
                  <a:lnTo>
                    <a:pt x="5774" y="1592"/>
                  </a:lnTo>
                  <a:lnTo>
                    <a:pt x="5744" y="1585"/>
                  </a:lnTo>
                  <a:lnTo>
                    <a:pt x="5714" y="1579"/>
                  </a:lnTo>
                  <a:lnTo>
                    <a:pt x="5682" y="1576"/>
                  </a:lnTo>
                  <a:lnTo>
                    <a:pt x="5652" y="1574"/>
                  </a:lnTo>
                  <a:lnTo>
                    <a:pt x="5620" y="1572"/>
                  </a:lnTo>
                  <a:lnTo>
                    <a:pt x="5620" y="1572"/>
                  </a:lnTo>
                  <a:close/>
                  <a:moveTo>
                    <a:pt x="390" y="3469"/>
                  </a:moveTo>
                  <a:lnTo>
                    <a:pt x="174" y="2189"/>
                  </a:lnTo>
                  <a:lnTo>
                    <a:pt x="174" y="2189"/>
                  </a:lnTo>
                  <a:lnTo>
                    <a:pt x="174" y="2166"/>
                  </a:lnTo>
                  <a:lnTo>
                    <a:pt x="175" y="2145"/>
                  </a:lnTo>
                  <a:lnTo>
                    <a:pt x="179" y="2122"/>
                  </a:lnTo>
                  <a:lnTo>
                    <a:pt x="184" y="2101"/>
                  </a:lnTo>
                  <a:lnTo>
                    <a:pt x="190" y="2079"/>
                  </a:lnTo>
                  <a:lnTo>
                    <a:pt x="195" y="2058"/>
                  </a:lnTo>
                  <a:lnTo>
                    <a:pt x="202" y="2037"/>
                  </a:lnTo>
                  <a:lnTo>
                    <a:pt x="211" y="2017"/>
                  </a:lnTo>
                  <a:lnTo>
                    <a:pt x="230" y="1978"/>
                  </a:lnTo>
                  <a:lnTo>
                    <a:pt x="253" y="1941"/>
                  </a:lnTo>
                  <a:lnTo>
                    <a:pt x="278" y="1907"/>
                  </a:lnTo>
                  <a:lnTo>
                    <a:pt x="308" y="1875"/>
                  </a:lnTo>
                  <a:lnTo>
                    <a:pt x="340" y="1847"/>
                  </a:lnTo>
                  <a:lnTo>
                    <a:pt x="374" y="1822"/>
                  </a:lnTo>
                  <a:lnTo>
                    <a:pt x="411" y="1799"/>
                  </a:lnTo>
                  <a:lnTo>
                    <a:pt x="450" y="1782"/>
                  </a:lnTo>
                  <a:lnTo>
                    <a:pt x="471" y="1773"/>
                  </a:lnTo>
                  <a:lnTo>
                    <a:pt x="491" y="1766"/>
                  </a:lnTo>
                  <a:lnTo>
                    <a:pt x="512" y="1760"/>
                  </a:lnTo>
                  <a:lnTo>
                    <a:pt x="535" y="1755"/>
                  </a:lnTo>
                  <a:lnTo>
                    <a:pt x="556" y="1751"/>
                  </a:lnTo>
                  <a:lnTo>
                    <a:pt x="580" y="1748"/>
                  </a:lnTo>
                  <a:lnTo>
                    <a:pt x="601" y="1746"/>
                  </a:lnTo>
                  <a:lnTo>
                    <a:pt x="624" y="1746"/>
                  </a:lnTo>
                  <a:lnTo>
                    <a:pt x="1368" y="1746"/>
                  </a:lnTo>
                  <a:lnTo>
                    <a:pt x="1141" y="1588"/>
                  </a:lnTo>
                  <a:lnTo>
                    <a:pt x="1141" y="1588"/>
                  </a:lnTo>
                  <a:lnTo>
                    <a:pt x="1115" y="1569"/>
                  </a:lnTo>
                  <a:lnTo>
                    <a:pt x="1092" y="1549"/>
                  </a:lnTo>
                  <a:lnTo>
                    <a:pt x="1069" y="1526"/>
                  </a:lnTo>
                  <a:lnTo>
                    <a:pt x="1047" y="1505"/>
                  </a:lnTo>
                  <a:lnTo>
                    <a:pt x="1026" y="1480"/>
                  </a:lnTo>
                  <a:lnTo>
                    <a:pt x="1008" y="1455"/>
                  </a:lnTo>
                  <a:lnTo>
                    <a:pt x="992" y="1429"/>
                  </a:lnTo>
                  <a:lnTo>
                    <a:pt x="977" y="1402"/>
                  </a:lnTo>
                  <a:lnTo>
                    <a:pt x="962" y="1374"/>
                  </a:lnTo>
                  <a:lnTo>
                    <a:pt x="950" y="1345"/>
                  </a:lnTo>
                  <a:lnTo>
                    <a:pt x="941" y="1315"/>
                  </a:lnTo>
                  <a:lnTo>
                    <a:pt x="932" y="1285"/>
                  </a:lnTo>
                  <a:lnTo>
                    <a:pt x="925" y="1255"/>
                  </a:lnTo>
                  <a:lnTo>
                    <a:pt x="922" y="1225"/>
                  </a:lnTo>
                  <a:lnTo>
                    <a:pt x="918" y="1193"/>
                  </a:lnTo>
                  <a:lnTo>
                    <a:pt x="916" y="1161"/>
                  </a:lnTo>
                  <a:lnTo>
                    <a:pt x="916" y="1161"/>
                  </a:lnTo>
                  <a:lnTo>
                    <a:pt x="918" y="1135"/>
                  </a:lnTo>
                  <a:lnTo>
                    <a:pt x="920" y="1108"/>
                  </a:lnTo>
                  <a:lnTo>
                    <a:pt x="923" y="1081"/>
                  </a:lnTo>
                  <a:lnTo>
                    <a:pt x="927" y="1057"/>
                  </a:lnTo>
                  <a:lnTo>
                    <a:pt x="934" y="1032"/>
                  </a:lnTo>
                  <a:lnTo>
                    <a:pt x="941" y="1007"/>
                  </a:lnTo>
                  <a:lnTo>
                    <a:pt x="948" y="982"/>
                  </a:lnTo>
                  <a:lnTo>
                    <a:pt x="957" y="959"/>
                  </a:lnTo>
                  <a:lnTo>
                    <a:pt x="968" y="936"/>
                  </a:lnTo>
                  <a:lnTo>
                    <a:pt x="980" y="913"/>
                  </a:lnTo>
                  <a:lnTo>
                    <a:pt x="992" y="892"/>
                  </a:lnTo>
                  <a:lnTo>
                    <a:pt x="1005" y="870"/>
                  </a:lnTo>
                  <a:lnTo>
                    <a:pt x="1021" y="851"/>
                  </a:lnTo>
                  <a:lnTo>
                    <a:pt x="1035" y="831"/>
                  </a:lnTo>
                  <a:lnTo>
                    <a:pt x="1053" y="812"/>
                  </a:lnTo>
                  <a:lnTo>
                    <a:pt x="1069" y="794"/>
                  </a:lnTo>
                  <a:lnTo>
                    <a:pt x="1088" y="776"/>
                  </a:lnTo>
                  <a:lnTo>
                    <a:pt x="1106" y="760"/>
                  </a:lnTo>
                  <a:lnTo>
                    <a:pt x="1125" y="745"/>
                  </a:lnTo>
                  <a:lnTo>
                    <a:pt x="1147" y="730"/>
                  </a:lnTo>
                  <a:lnTo>
                    <a:pt x="1168" y="716"/>
                  </a:lnTo>
                  <a:lnTo>
                    <a:pt x="1189" y="704"/>
                  </a:lnTo>
                  <a:lnTo>
                    <a:pt x="1212" y="693"/>
                  </a:lnTo>
                  <a:lnTo>
                    <a:pt x="1235" y="682"/>
                  </a:lnTo>
                  <a:lnTo>
                    <a:pt x="1258" y="674"/>
                  </a:lnTo>
                  <a:lnTo>
                    <a:pt x="1281" y="665"/>
                  </a:lnTo>
                  <a:lnTo>
                    <a:pt x="1306" y="658"/>
                  </a:lnTo>
                  <a:lnTo>
                    <a:pt x="1333" y="652"/>
                  </a:lnTo>
                  <a:lnTo>
                    <a:pt x="1358" y="647"/>
                  </a:lnTo>
                  <a:lnTo>
                    <a:pt x="1384" y="643"/>
                  </a:lnTo>
                  <a:lnTo>
                    <a:pt x="1411" y="642"/>
                  </a:lnTo>
                  <a:lnTo>
                    <a:pt x="1437" y="642"/>
                  </a:lnTo>
                  <a:lnTo>
                    <a:pt x="1437" y="642"/>
                  </a:lnTo>
                  <a:lnTo>
                    <a:pt x="1464" y="642"/>
                  </a:lnTo>
                  <a:lnTo>
                    <a:pt x="1490" y="643"/>
                  </a:lnTo>
                  <a:lnTo>
                    <a:pt x="1515" y="647"/>
                  </a:lnTo>
                  <a:lnTo>
                    <a:pt x="1542" y="652"/>
                  </a:lnTo>
                  <a:lnTo>
                    <a:pt x="1567" y="658"/>
                  </a:lnTo>
                  <a:lnTo>
                    <a:pt x="1592" y="665"/>
                  </a:lnTo>
                  <a:lnTo>
                    <a:pt x="1615" y="674"/>
                  </a:lnTo>
                  <a:lnTo>
                    <a:pt x="1639" y="682"/>
                  </a:lnTo>
                  <a:lnTo>
                    <a:pt x="1662" y="693"/>
                  </a:lnTo>
                  <a:lnTo>
                    <a:pt x="1684" y="704"/>
                  </a:lnTo>
                  <a:lnTo>
                    <a:pt x="1707" y="716"/>
                  </a:lnTo>
                  <a:lnTo>
                    <a:pt x="1726" y="730"/>
                  </a:lnTo>
                  <a:lnTo>
                    <a:pt x="1747" y="745"/>
                  </a:lnTo>
                  <a:lnTo>
                    <a:pt x="1767" y="760"/>
                  </a:lnTo>
                  <a:lnTo>
                    <a:pt x="1786" y="776"/>
                  </a:lnTo>
                  <a:lnTo>
                    <a:pt x="1804" y="794"/>
                  </a:lnTo>
                  <a:lnTo>
                    <a:pt x="1822" y="812"/>
                  </a:lnTo>
                  <a:lnTo>
                    <a:pt x="1838" y="831"/>
                  </a:lnTo>
                  <a:lnTo>
                    <a:pt x="1854" y="851"/>
                  </a:lnTo>
                  <a:lnTo>
                    <a:pt x="1868" y="870"/>
                  </a:lnTo>
                  <a:lnTo>
                    <a:pt x="1880" y="892"/>
                  </a:lnTo>
                  <a:lnTo>
                    <a:pt x="1893" y="913"/>
                  </a:lnTo>
                  <a:lnTo>
                    <a:pt x="1905" y="936"/>
                  </a:lnTo>
                  <a:lnTo>
                    <a:pt x="1916" y="959"/>
                  </a:lnTo>
                  <a:lnTo>
                    <a:pt x="1925" y="982"/>
                  </a:lnTo>
                  <a:lnTo>
                    <a:pt x="1934" y="1007"/>
                  </a:lnTo>
                  <a:lnTo>
                    <a:pt x="1941" y="1032"/>
                  </a:lnTo>
                  <a:lnTo>
                    <a:pt x="1946" y="1057"/>
                  </a:lnTo>
                  <a:lnTo>
                    <a:pt x="1951" y="1081"/>
                  </a:lnTo>
                  <a:lnTo>
                    <a:pt x="1953" y="1108"/>
                  </a:lnTo>
                  <a:lnTo>
                    <a:pt x="1957" y="1135"/>
                  </a:lnTo>
                  <a:lnTo>
                    <a:pt x="1957" y="1161"/>
                  </a:lnTo>
                  <a:lnTo>
                    <a:pt x="1957" y="1161"/>
                  </a:lnTo>
                  <a:lnTo>
                    <a:pt x="1955" y="1191"/>
                  </a:lnTo>
                  <a:lnTo>
                    <a:pt x="1953" y="1221"/>
                  </a:lnTo>
                  <a:lnTo>
                    <a:pt x="1948" y="1252"/>
                  </a:lnTo>
                  <a:lnTo>
                    <a:pt x="1942" y="1282"/>
                  </a:lnTo>
                  <a:lnTo>
                    <a:pt x="1935" y="1310"/>
                  </a:lnTo>
                  <a:lnTo>
                    <a:pt x="1925" y="1338"/>
                  </a:lnTo>
                  <a:lnTo>
                    <a:pt x="1914" y="1365"/>
                  </a:lnTo>
                  <a:lnTo>
                    <a:pt x="1902" y="1392"/>
                  </a:lnTo>
                  <a:lnTo>
                    <a:pt x="1887" y="1418"/>
                  </a:lnTo>
                  <a:lnTo>
                    <a:pt x="1872" y="1443"/>
                  </a:lnTo>
                  <a:lnTo>
                    <a:pt x="1856" y="1468"/>
                  </a:lnTo>
                  <a:lnTo>
                    <a:pt x="1838" y="1491"/>
                  </a:lnTo>
                  <a:lnTo>
                    <a:pt x="1817" y="1514"/>
                  </a:lnTo>
                  <a:lnTo>
                    <a:pt x="1797" y="1535"/>
                  </a:lnTo>
                  <a:lnTo>
                    <a:pt x="1774" y="1555"/>
                  </a:lnTo>
                  <a:lnTo>
                    <a:pt x="1751" y="1574"/>
                  </a:lnTo>
                  <a:lnTo>
                    <a:pt x="1751" y="1574"/>
                  </a:lnTo>
                  <a:lnTo>
                    <a:pt x="1721" y="1585"/>
                  </a:lnTo>
                  <a:lnTo>
                    <a:pt x="1691" y="1597"/>
                  </a:lnTo>
                  <a:lnTo>
                    <a:pt x="1662" y="1611"/>
                  </a:lnTo>
                  <a:lnTo>
                    <a:pt x="1634" y="1626"/>
                  </a:lnTo>
                  <a:lnTo>
                    <a:pt x="1607" y="1641"/>
                  </a:lnTo>
                  <a:lnTo>
                    <a:pt x="1581" y="1657"/>
                  </a:lnTo>
                  <a:lnTo>
                    <a:pt x="1554" y="1675"/>
                  </a:lnTo>
                  <a:lnTo>
                    <a:pt x="1529" y="1695"/>
                  </a:lnTo>
                  <a:lnTo>
                    <a:pt x="1505" y="1714"/>
                  </a:lnTo>
                  <a:lnTo>
                    <a:pt x="1480" y="1734"/>
                  </a:lnTo>
                  <a:lnTo>
                    <a:pt x="1457" y="1755"/>
                  </a:lnTo>
                  <a:lnTo>
                    <a:pt x="1436" y="1778"/>
                  </a:lnTo>
                  <a:lnTo>
                    <a:pt x="1414" y="1799"/>
                  </a:lnTo>
                  <a:lnTo>
                    <a:pt x="1393" y="1824"/>
                  </a:lnTo>
                  <a:lnTo>
                    <a:pt x="1374" y="1847"/>
                  </a:lnTo>
                  <a:lnTo>
                    <a:pt x="1354" y="1874"/>
                  </a:lnTo>
                  <a:lnTo>
                    <a:pt x="1336" y="1899"/>
                  </a:lnTo>
                  <a:lnTo>
                    <a:pt x="1320" y="1925"/>
                  </a:lnTo>
                  <a:lnTo>
                    <a:pt x="1304" y="1953"/>
                  </a:lnTo>
                  <a:lnTo>
                    <a:pt x="1288" y="1980"/>
                  </a:lnTo>
                  <a:lnTo>
                    <a:pt x="1276" y="2008"/>
                  </a:lnTo>
                  <a:lnTo>
                    <a:pt x="1264" y="2039"/>
                  </a:lnTo>
                  <a:lnTo>
                    <a:pt x="1251" y="2067"/>
                  </a:lnTo>
                  <a:lnTo>
                    <a:pt x="1241" y="2097"/>
                  </a:lnTo>
                  <a:lnTo>
                    <a:pt x="1232" y="2129"/>
                  </a:lnTo>
                  <a:lnTo>
                    <a:pt x="1223" y="2159"/>
                  </a:lnTo>
                  <a:lnTo>
                    <a:pt x="1216" y="2191"/>
                  </a:lnTo>
                  <a:lnTo>
                    <a:pt x="1210" y="2223"/>
                  </a:lnTo>
                  <a:lnTo>
                    <a:pt x="1205" y="2255"/>
                  </a:lnTo>
                  <a:lnTo>
                    <a:pt x="1202" y="2289"/>
                  </a:lnTo>
                  <a:lnTo>
                    <a:pt x="1200" y="2322"/>
                  </a:lnTo>
                  <a:lnTo>
                    <a:pt x="1200" y="2356"/>
                  </a:lnTo>
                  <a:lnTo>
                    <a:pt x="1200" y="3469"/>
                  </a:lnTo>
                  <a:lnTo>
                    <a:pt x="390" y="3469"/>
                  </a:lnTo>
                  <a:close/>
                  <a:moveTo>
                    <a:pt x="4886" y="4146"/>
                  </a:moveTo>
                  <a:lnTo>
                    <a:pt x="4346" y="4146"/>
                  </a:lnTo>
                  <a:lnTo>
                    <a:pt x="4128" y="2576"/>
                  </a:lnTo>
                  <a:lnTo>
                    <a:pt x="3810" y="4146"/>
                  </a:lnTo>
                  <a:lnTo>
                    <a:pt x="2446" y="4146"/>
                  </a:lnTo>
                  <a:lnTo>
                    <a:pt x="2129" y="2576"/>
                  </a:lnTo>
                  <a:lnTo>
                    <a:pt x="1911" y="4146"/>
                  </a:lnTo>
                  <a:lnTo>
                    <a:pt x="1372" y="4146"/>
                  </a:lnTo>
                  <a:lnTo>
                    <a:pt x="1374" y="2356"/>
                  </a:lnTo>
                  <a:lnTo>
                    <a:pt x="1374" y="2356"/>
                  </a:lnTo>
                  <a:lnTo>
                    <a:pt x="1374" y="2328"/>
                  </a:lnTo>
                  <a:lnTo>
                    <a:pt x="1375" y="2301"/>
                  </a:lnTo>
                  <a:lnTo>
                    <a:pt x="1379" y="2274"/>
                  </a:lnTo>
                  <a:lnTo>
                    <a:pt x="1382" y="2248"/>
                  </a:lnTo>
                  <a:lnTo>
                    <a:pt x="1386" y="2221"/>
                  </a:lnTo>
                  <a:lnTo>
                    <a:pt x="1393" y="2196"/>
                  </a:lnTo>
                  <a:lnTo>
                    <a:pt x="1407" y="2147"/>
                  </a:lnTo>
                  <a:lnTo>
                    <a:pt x="1425" y="2097"/>
                  </a:lnTo>
                  <a:lnTo>
                    <a:pt x="1448" y="2051"/>
                  </a:lnTo>
                  <a:lnTo>
                    <a:pt x="1473" y="2007"/>
                  </a:lnTo>
                  <a:lnTo>
                    <a:pt x="1503" y="1964"/>
                  </a:lnTo>
                  <a:lnTo>
                    <a:pt x="1535" y="1925"/>
                  </a:lnTo>
                  <a:lnTo>
                    <a:pt x="1568" y="1888"/>
                  </a:lnTo>
                  <a:lnTo>
                    <a:pt x="1607" y="1854"/>
                  </a:lnTo>
                  <a:lnTo>
                    <a:pt x="1646" y="1822"/>
                  </a:lnTo>
                  <a:lnTo>
                    <a:pt x="1689" y="1794"/>
                  </a:lnTo>
                  <a:lnTo>
                    <a:pt x="1735" y="1769"/>
                  </a:lnTo>
                  <a:lnTo>
                    <a:pt x="1781" y="1748"/>
                  </a:lnTo>
                  <a:lnTo>
                    <a:pt x="1831" y="1730"/>
                  </a:lnTo>
                  <a:lnTo>
                    <a:pt x="1831" y="1730"/>
                  </a:lnTo>
                  <a:lnTo>
                    <a:pt x="1834" y="1728"/>
                  </a:lnTo>
                  <a:lnTo>
                    <a:pt x="1834" y="1728"/>
                  </a:lnTo>
                  <a:lnTo>
                    <a:pt x="1880" y="1716"/>
                  </a:lnTo>
                  <a:lnTo>
                    <a:pt x="1928" y="1707"/>
                  </a:lnTo>
                  <a:lnTo>
                    <a:pt x="1978" y="1702"/>
                  </a:lnTo>
                  <a:lnTo>
                    <a:pt x="2029" y="1700"/>
                  </a:lnTo>
                  <a:lnTo>
                    <a:pt x="2951" y="1700"/>
                  </a:lnTo>
                  <a:lnTo>
                    <a:pt x="2724" y="1542"/>
                  </a:lnTo>
                  <a:lnTo>
                    <a:pt x="2724" y="1542"/>
                  </a:lnTo>
                  <a:lnTo>
                    <a:pt x="2687" y="1514"/>
                  </a:lnTo>
                  <a:lnTo>
                    <a:pt x="2651" y="1484"/>
                  </a:lnTo>
                  <a:lnTo>
                    <a:pt x="2619" y="1454"/>
                  </a:lnTo>
                  <a:lnTo>
                    <a:pt x="2588" y="1420"/>
                  </a:lnTo>
                  <a:lnTo>
                    <a:pt x="2559" y="1386"/>
                  </a:lnTo>
                  <a:lnTo>
                    <a:pt x="2533" y="1349"/>
                  </a:lnTo>
                  <a:lnTo>
                    <a:pt x="2508" y="1312"/>
                  </a:lnTo>
                  <a:lnTo>
                    <a:pt x="2487" y="1273"/>
                  </a:lnTo>
                  <a:lnTo>
                    <a:pt x="2467" y="1232"/>
                  </a:lnTo>
                  <a:lnTo>
                    <a:pt x="2449" y="1189"/>
                  </a:lnTo>
                  <a:lnTo>
                    <a:pt x="2435" y="1147"/>
                  </a:lnTo>
                  <a:lnTo>
                    <a:pt x="2423" y="1104"/>
                  </a:lnTo>
                  <a:lnTo>
                    <a:pt x="2412" y="1060"/>
                  </a:lnTo>
                  <a:lnTo>
                    <a:pt x="2405" y="1016"/>
                  </a:lnTo>
                  <a:lnTo>
                    <a:pt x="2401" y="970"/>
                  </a:lnTo>
                  <a:lnTo>
                    <a:pt x="2400" y="924"/>
                  </a:lnTo>
                  <a:lnTo>
                    <a:pt x="2400" y="924"/>
                  </a:lnTo>
                  <a:lnTo>
                    <a:pt x="2401" y="885"/>
                  </a:lnTo>
                  <a:lnTo>
                    <a:pt x="2403" y="847"/>
                  </a:lnTo>
                  <a:lnTo>
                    <a:pt x="2409" y="810"/>
                  </a:lnTo>
                  <a:lnTo>
                    <a:pt x="2416" y="773"/>
                  </a:lnTo>
                  <a:lnTo>
                    <a:pt x="2424" y="736"/>
                  </a:lnTo>
                  <a:lnTo>
                    <a:pt x="2433" y="700"/>
                  </a:lnTo>
                  <a:lnTo>
                    <a:pt x="2446" y="665"/>
                  </a:lnTo>
                  <a:lnTo>
                    <a:pt x="2460" y="631"/>
                  </a:lnTo>
                  <a:lnTo>
                    <a:pt x="2474" y="597"/>
                  </a:lnTo>
                  <a:lnTo>
                    <a:pt x="2492" y="565"/>
                  </a:lnTo>
                  <a:lnTo>
                    <a:pt x="2510" y="534"/>
                  </a:lnTo>
                  <a:lnTo>
                    <a:pt x="2529" y="503"/>
                  </a:lnTo>
                  <a:lnTo>
                    <a:pt x="2550" y="475"/>
                  </a:lnTo>
                  <a:lnTo>
                    <a:pt x="2572" y="447"/>
                  </a:lnTo>
                  <a:lnTo>
                    <a:pt x="2596" y="418"/>
                  </a:lnTo>
                  <a:lnTo>
                    <a:pt x="2621" y="394"/>
                  </a:lnTo>
                  <a:lnTo>
                    <a:pt x="2646" y="369"/>
                  </a:lnTo>
                  <a:lnTo>
                    <a:pt x="2674" y="344"/>
                  </a:lnTo>
                  <a:lnTo>
                    <a:pt x="2703" y="323"/>
                  </a:lnTo>
                  <a:lnTo>
                    <a:pt x="2731" y="301"/>
                  </a:lnTo>
                  <a:lnTo>
                    <a:pt x="2761" y="282"/>
                  </a:lnTo>
                  <a:lnTo>
                    <a:pt x="2793" y="264"/>
                  </a:lnTo>
                  <a:lnTo>
                    <a:pt x="2825" y="246"/>
                  </a:lnTo>
                  <a:lnTo>
                    <a:pt x="2859" y="232"/>
                  </a:lnTo>
                  <a:lnTo>
                    <a:pt x="2892" y="218"/>
                  </a:lnTo>
                  <a:lnTo>
                    <a:pt x="2928" y="206"/>
                  </a:lnTo>
                  <a:lnTo>
                    <a:pt x="2963" y="197"/>
                  </a:lnTo>
                  <a:lnTo>
                    <a:pt x="3000" y="188"/>
                  </a:lnTo>
                  <a:lnTo>
                    <a:pt x="3038" y="181"/>
                  </a:lnTo>
                  <a:lnTo>
                    <a:pt x="3075" y="175"/>
                  </a:lnTo>
                  <a:lnTo>
                    <a:pt x="3112" y="174"/>
                  </a:lnTo>
                  <a:lnTo>
                    <a:pt x="3151" y="172"/>
                  </a:lnTo>
                  <a:lnTo>
                    <a:pt x="3151" y="172"/>
                  </a:lnTo>
                  <a:lnTo>
                    <a:pt x="3190" y="174"/>
                  </a:lnTo>
                  <a:lnTo>
                    <a:pt x="3227" y="175"/>
                  </a:lnTo>
                  <a:lnTo>
                    <a:pt x="3265" y="181"/>
                  </a:lnTo>
                  <a:lnTo>
                    <a:pt x="3302" y="188"/>
                  </a:lnTo>
                  <a:lnTo>
                    <a:pt x="3339" y="197"/>
                  </a:lnTo>
                  <a:lnTo>
                    <a:pt x="3374" y="206"/>
                  </a:lnTo>
                  <a:lnTo>
                    <a:pt x="3410" y="218"/>
                  </a:lnTo>
                  <a:lnTo>
                    <a:pt x="3444" y="232"/>
                  </a:lnTo>
                  <a:lnTo>
                    <a:pt x="3477" y="246"/>
                  </a:lnTo>
                  <a:lnTo>
                    <a:pt x="3509" y="264"/>
                  </a:lnTo>
                  <a:lnTo>
                    <a:pt x="3541" y="282"/>
                  </a:lnTo>
                  <a:lnTo>
                    <a:pt x="3571" y="301"/>
                  </a:lnTo>
                  <a:lnTo>
                    <a:pt x="3601" y="323"/>
                  </a:lnTo>
                  <a:lnTo>
                    <a:pt x="3630" y="344"/>
                  </a:lnTo>
                  <a:lnTo>
                    <a:pt x="3656" y="369"/>
                  </a:lnTo>
                  <a:lnTo>
                    <a:pt x="3683" y="394"/>
                  </a:lnTo>
                  <a:lnTo>
                    <a:pt x="3708" y="418"/>
                  </a:lnTo>
                  <a:lnTo>
                    <a:pt x="3731" y="447"/>
                  </a:lnTo>
                  <a:lnTo>
                    <a:pt x="3754" y="475"/>
                  </a:lnTo>
                  <a:lnTo>
                    <a:pt x="3773" y="503"/>
                  </a:lnTo>
                  <a:lnTo>
                    <a:pt x="3794" y="534"/>
                  </a:lnTo>
                  <a:lnTo>
                    <a:pt x="3812" y="565"/>
                  </a:lnTo>
                  <a:lnTo>
                    <a:pt x="3828" y="597"/>
                  </a:lnTo>
                  <a:lnTo>
                    <a:pt x="3844" y="631"/>
                  </a:lnTo>
                  <a:lnTo>
                    <a:pt x="3856" y="665"/>
                  </a:lnTo>
                  <a:lnTo>
                    <a:pt x="3869" y="700"/>
                  </a:lnTo>
                  <a:lnTo>
                    <a:pt x="3880" y="736"/>
                  </a:lnTo>
                  <a:lnTo>
                    <a:pt x="3887" y="773"/>
                  </a:lnTo>
                  <a:lnTo>
                    <a:pt x="3894" y="810"/>
                  </a:lnTo>
                  <a:lnTo>
                    <a:pt x="3899" y="847"/>
                  </a:lnTo>
                  <a:lnTo>
                    <a:pt x="3901" y="885"/>
                  </a:lnTo>
                  <a:lnTo>
                    <a:pt x="3903" y="924"/>
                  </a:lnTo>
                  <a:lnTo>
                    <a:pt x="3903" y="924"/>
                  </a:lnTo>
                  <a:lnTo>
                    <a:pt x="3901" y="970"/>
                  </a:lnTo>
                  <a:lnTo>
                    <a:pt x="3897" y="1016"/>
                  </a:lnTo>
                  <a:lnTo>
                    <a:pt x="3890" y="1060"/>
                  </a:lnTo>
                  <a:lnTo>
                    <a:pt x="3881" y="1104"/>
                  </a:lnTo>
                  <a:lnTo>
                    <a:pt x="3869" y="1147"/>
                  </a:lnTo>
                  <a:lnTo>
                    <a:pt x="3853" y="1189"/>
                  </a:lnTo>
                  <a:lnTo>
                    <a:pt x="3837" y="1232"/>
                  </a:lnTo>
                  <a:lnTo>
                    <a:pt x="3816" y="1273"/>
                  </a:lnTo>
                  <a:lnTo>
                    <a:pt x="3794" y="1312"/>
                  </a:lnTo>
                  <a:lnTo>
                    <a:pt x="3770" y="1349"/>
                  </a:lnTo>
                  <a:lnTo>
                    <a:pt x="3743" y="1386"/>
                  </a:lnTo>
                  <a:lnTo>
                    <a:pt x="3715" y="1420"/>
                  </a:lnTo>
                  <a:lnTo>
                    <a:pt x="3683" y="1454"/>
                  </a:lnTo>
                  <a:lnTo>
                    <a:pt x="3651" y="1484"/>
                  </a:lnTo>
                  <a:lnTo>
                    <a:pt x="3615" y="1514"/>
                  </a:lnTo>
                  <a:lnTo>
                    <a:pt x="3578" y="1542"/>
                  </a:lnTo>
                  <a:lnTo>
                    <a:pt x="3351" y="1700"/>
                  </a:lnTo>
                  <a:lnTo>
                    <a:pt x="4230" y="1700"/>
                  </a:lnTo>
                  <a:lnTo>
                    <a:pt x="4230" y="1700"/>
                  </a:lnTo>
                  <a:lnTo>
                    <a:pt x="4264" y="1700"/>
                  </a:lnTo>
                  <a:lnTo>
                    <a:pt x="4298" y="1704"/>
                  </a:lnTo>
                  <a:lnTo>
                    <a:pt x="4330" y="1707"/>
                  </a:lnTo>
                  <a:lnTo>
                    <a:pt x="4362" y="1712"/>
                  </a:lnTo>
                  <a:lnTo>
                    <a:pt x="4394" y="1719"/>
                  </a:lnTo>
                  <a:lnTo>
                    <a:pt x="4425" y="1728"/>
                  </a:lnTo>
                  <a:lnTo>
                    <a:pt x="4456" y="1739"/>
                  </a:lnTo>
                  <a:lnTo>
                    <a:pt x="4486" y="1751"/>
                  </a:lnTo>
                  <a:lnTo>
                    <a:pt x="4514" y="1764"/>
                  </a:lnTo>
                  <a:lnTo>
                    <a:pt x="4542" y="1778"/>
                  </a:lnTo>
                  <a:lnTo>
                    <a:pt x="4571" y="1794"/>
                  </a:lnTo>
                  <a:lnTo>
                    <a:pt x="4597" y="1812"/>
                  </a:lnTo>
                  <a:lnTo>
                    <a:pt x="4622" y="1829"/>
                  </a:lnTo>
                  <a:lnTo>
                    <a:pt x="4647" y="1849"/>
                  </a:lnTo>
                  <a:lnTo>
                    <a:pt x="4672" y="1870"/>
                  </a:lnTo>
                  <a:lnTo>
                    <a:pt x="4695" y="1891"/>
                  </a:lnTo>
                  <a:lnTo>
                    <a:pt x="4716" y="1914"/>
                  </a:lnTo>
                  <a:lnTo>
                    <a:pt x="4737" y="1938"/>
                  </a:lnTo>
                  <a:lnTo>
                    <a:pt x="4757" y="1962"/>
                  </a:lnTo>
                  <a:lnTo>
                    <a:pt x="4775" y="1989"/>
                  </a:lnTo>
                  <a:lnTo>
                    <a:pt x="4792" y="2016"/>
                  </a:lnTo>
                  <a:lnTo>
                    <a:pt x="4806" y="2042"/>
                  </a:lnTo>
                  <a:lnTo>
                    <a:pt x="4822" y="2070"/>
                  </a:lnTo>
                  <a:lnTo>
                    <a:pt x="4835" y="2101"/>
                  </a:lnTo>
                  <a:lnTo>
                    <a:pt x="4847" y="2129"/>
                  </a:lnTo>
                  <a:lnTo>
                    <a:pt x="4858" y="2161"/>
                  </a:lnTo>
                  <a:lnTo>
                    <a:pt x="4867" y="2191"/>
                  </a:lnTo>
                  <a:lnTo>
                    <a:pt x="4874" y="2223"/>
                  </a:lnTo>
                  <a:lnTo>
                    <a:pt x="4879" y="2255"/>
                  </a:lnTo>
                  <a:lnTo>
                    <a:pt x="4883" y="2289"/>
                  </a:lnTo>
                  <a:lnTo>
                    <a:pt x="4886" y="2322"/>
                  </a:lnTo>
                  <a:lnTo>
                    <a:pt x="4886" y="2356"/>
                  </a:lnTo>
                  <a:lnTo>
                    <a:pt x="4886" y="4146"/>
                  </a:lnTo>
                  <a:close/>
                  <a:moveTo>
                    <a:pt x="5854" y="3469"/>
                  </a:moveTo>
                  <a:lnTo>
                    <a:pt x="5060" y="3469"/>
                  </a:lnTo>
                  <a:lnTo>
                    <a:pt x="5060" y="2356"/>
                  </a:lnTo>
                  <a:lnTo>
                    <a:pt x="5060" y="2356"/>
                  </a:lnTo>
                  <a:lnTo>
                    <a:pt x="5058" y="2322"/>
                  </a:lnTo>
                  <a:lnTo>
                    <a:pt x="5056" y="2290"/>
                  </a:lnTo>
                  <a:lnTo>
                    <a:pt x="5053" y="2258"/>
                  </a:lnTo>
                  <a:lnTo>
                    <a:pt x="5049" y="2226"/>
                  </a:lnTo>
                  <a:lnTo>
                    <a:pt x="5044" y="2196"/>
                  </a:lnTo>
                  <a:lnTo>
                    <a:pt x="5037" y="2166"/>
                  </a:lnTo>
                  <a:lnTo>
                    <a:pt x="5030" y="2136"/>
                  </a:lnTo>
                  <a:lnTo>
                    <a:pt x="5021" y="2106"/>
                  </a:lnTo>
                  <a:lnTo>
                    <a:pt x="5010" y="2076"/>
                  </a:lnTo>
                  <a:lnTo>
                    <a:pt x="5000" y="2047"/>
                  </a:lnTo>
                  <a:lnTo>
                    <a:pt x="4987" y="2019"/>
                  </a:lnTo>
                  <a:lnTo>
                    <a:pt x="4975" y="1991"/>
                  </a:lnTo>
                  <a:lnTo>
                    <a:pt x="4961" y="1964"/>
                  </a:lnTo>
                  <a:lnTo>
                    <a:pt x="4946" y="1938"/>
                  </a:lnTo>
                  <a:lnTo>
                    <a:pt x="4931" y="1911"/>
                  </a:lnTo>
                  <a:lnTo>
                    <a:pt x="4913" y="1886"/>
                  </a:lnTo>
                  <a:lnTo>
                    <a:pt x="4895" y="1861"/>
                  </a:lnTo>
                  <a:lnTo>
                    <a:pt x="4877" y="1838"/>
                  </a:lnTo>
                  <a:lnTo>
                    <a:pt x="4858" y="1813"/>
                  </a:lnTo>
                  <a:lnTo>
                    <a:pt x="4838" y="1792"/>
                  </a:lnTo>
                  <a:lnTo>
                    <a:pt x="4817" y="1769"/>
                  </a:lnTo>
                  <a:lnTo>
                    <a:pt x="4794" y="1748"/>
                  </a:lnTo>
                  <a:lnTo>
                    <a:pt x="4773" y="1728"/>
                  </a:lnTo>
                  <a:lnTo>
                    <a:pt x="4750" y="1709"/>
                  </a:lnTo>
                  <a:lnTo>
                    <a:pt x="4725" y="1691"/>
                  </a:lnTo>
                  <a:lnTo>
                    <a:pt x="4700" y="1673"/>
                  </a:lnTo>
                  <a:lnTo>
                    <a:pt x="4675" y="1656"/>
                  </a:lnTo>
                  <a:lnTo>
                    <a:pt x="4649" y="1640"/>
                  </a:lnTo>
                  <a:lnTo>
                    <a:pt x="4622" y="1626"/>
                  </a:lnTo>
                  <a:lnTo>
                    <a:pt x="4596" y="1611"/>
                  </a:lnTo>
                  <a:lnTo>
                    <a:pt x="4567" y="1597"/>
                  </a:lnTo>
                  <a:lnTo>
                    <a:pt x="4539" y="1587"/>
                  </a:lnTo>
                  <a:lnTo>
                    <a:pt x="4539" y="1587"/>
                  </a:lnTo>
                  <a:lnTo>
                    <a:pt x="4514" y="1567"/>
                  </a:lnTo>
                  <a:lnTo>
                    <a:pt x="4489" y="1548"/>
                  </a:lnTo>
                  <a:lnTo>
                    <a:pt x="4468" y="1524"/>
                  </a:lnTo>
                  <a:lnTo>
                    <a:pt x="4447" y="1501"/>
                  </a:lnTo>
                  <a:lnTo>
                    <a:pt x="4427" y="1478"/>
                  </a:lnTo>
                  <a:lnTo>
                    <a:pt x="4408" y="1454"/>
                  </a:lnTo>
                  <a:lnTo>
                    <a:pt x="4392" y="1427"/>
                  </a:lnTo>
                  <a:lnTo>
                    <a:pt x="4376" y="1400"/>
                  </a:lnTo>
                  <a:lnTo>
                    <a:pt x="4363" y="1372"/>
                  </a:lnTo>
                  <a:lnTo>
                    <a:pt x="4351" y="1344"/>
                  </a:lnTo>
                  <a:lnTo>
                    <a:pt x="4342" y="1315"/>
                  </a:lnTo>
                  <a:lnTo>
                    <a:pt x="4333" y="1285"/>
                  </a:lnTo>
                  <a:lnTo>
                    <a:pt x="4326" y="1255"/>
                  </a:lnTo>
                  <a:lnTo>
                    <a:pt x="4321" y="1223"/>
                  </a:lnTo>
                  <a:lnTo>
                    <a:pt x="4319" y="1193"/>
                  </a:lnTo>
                  <a:lnTo>
                    <a:pt x="4317" y="1161"/>
                  </a:lnTo>
                  <a:lnTo>
                    <a:pt x="4317" y="1161"/>
                  </a:lnTo>
                  <a:lnTo>
                    <a:pt x="4319" y="1135"/>
                  </a:lnTo>
                  <a:lnTo>
                    <a:pt x="4321" y="1108"/>
                  </a:lnTo>
                  <a:lnTo>
                    <a:pt x="4324" y="1081"/>
                  </a:lnTo>
                  <a:lnTo>
                    <a:pt x="4328" y="1057"/>
                  </a:lnTo>
                  <a:lnTo>
                    <a:pt x="4335" y="1032"/>
                  </a:lnTo>
                  <a:lnTo>
                    <a:pt x="4342" y="1007"/>
                  </a:lnTo>
                  <a:lnTo>
                    <a:pt x="4349" y="982"/>
                  </a:lnTo>
                  <a:lnTo>
                    <a:pt x="4358" y="959"/>
                  </a:lnTo>
                  <a:lnTo>
                    <a:pt x="4369" y="936"/>
                  </a:lnTo>
                  <a:lnTo>
                    <a:pt x="4381" y="913"/>
                  </a:lnTo>
                  <a:lnTo>
                    <a:pt x="4394" y="892"/>
                  </a:lnTo>
                  <a:lnTo>
                    <a:pt x="4406" y="870"/>
                  </a:lnTo>
                  <a:lnTo>
                    <a:pt x="4422" y="851"/>
                  </a:lnTo>
                  <a:lnTo>
                    <a:pt x="4436" y="831"/>
                  </a:lnTo>
                  <a:lnTo>
                    <a:pt x="4454" y="812"/>
                  </a:lnTo>
                  <a:lnTo>
                    <a:pt x="4470" y="794"/>
                  </a:lnTo>
                  <a:lnTo>
                    <a:pt x="4489" y="776"/>
                  </a:lnTo>
                  <a:lnTo>
                    <a:pt x="4507" y="760"/>
                  </a:lnTo>
                  <a:lnTo>
                    <a:pt x="4526" y="745"/>
                  </a:lnTo>
                  <a:lnTo>
                    <a:pt x="4548" y="730"/>
                  </a:lnTo>
                  <a:lnTo>
                    <a:pt x="4569" y="716"/>
                  </a:lnTo>
                  <a:lnTo>
                    <a:pt x="4590" y="704"/>
                  </a:lnTo>
                  <a:lnTo>
                    <a:pt x="4613" y="693"/>
                  </a:lnTo>
                  <a:lnTo>
                    <a:pt x="4636" y="682"/>
                  </a:lnTo>
                  <a:lnTo>
                    <a:pt x="4659" y="674"/>
                  </a:lnTo>
                  <a:lnTo>
                    <a:pt x="4684" y="665"/>
                  </a:lnTo>
                  <a:lnTo>
                    <a:pt x="4709" y="658"/>
                  </a:lnTo>
                  <a:lnTo>
                    <a:pt x="4734" y="652"/>
                  </a:lnTo>
                  <a:lnTo>
                    <a:pt x="4759" y="647"/>
                  </a:lnTo>
                  <a:lnTo>
                    <a:pt x="4785" y="643"/>
                  </a:lnTo>
                  <a:lnTo>
                    <a:pt x="4812" y="642"/>
                  </a:lnTo>
                  <a:lnTo>
                    <a:pt x="4838" y="642"/>
                  </a:lnTo>
                  <a:lnTo>
                    <a:pt x="4838" y="642"/>
                  </a:lnTo>
                  <a:lnTo>
                    <a:pt x="4865" y="642"/>
                  </a:lnTo>
                  <a:lnTo>
                    <a:pt x="4892" y="643"/>
                  </a:lnTo>
                  <a:lnTo>
                    <a:pt x="4918" y="647"/>
                  </a:lnTo>
                  <a:lnTo>
                    <a:pt x="4943" y="652"/>
                  </a:lnTo>
                  <a:lnTo>
                    <a:pt x="4968" y="658"/>
                  </a:lnTo>
                  <a:lnTo>
                    <a:pt x="4993" y="665"/>
                  </a:lnTo>
                  <a:lnTo>
                    <a:pt x="5017" y="674"/>
                  </a:lnTo>
                  <a:lnTo>
                    <a:pt x="5040" y="682"/>
                  </a:lnTo>
                  <a:lnTo>
                    <a:pt x="5063" y="693"/>
                  </a:lnTo>
                  <a:lnTo>
                    <a:pt x="5086" y="704"/>
                  </a:lnTo>
                  <a:lnTo>
                    <a:pt x="5108" y="716"/>
                  </a:lnTo>
                  <a:lnTo>
                    <a:pt x="5129" y="730"/>
                  </a:lnTo>
                  <a:lnTo>
                    <a:pt x="5148" y="745"/>
                  </a:lnTo>
                  <a:lnTo>
                    <a:pt x="5168" y="760"/>
                  </a:lnTo>
                  <a:lnTo>
                    <a:pt x="5187" y="776"/>
                  </a:lnTo>
                  <a:lnTo>
                    <a:pt x="5205" y="794"/>
                  </a:lnTo>
                  <a:lnTo>
                    <a:pt x="5223" y="812"/>
                  </a:lnTo>
                  <a:lnTo>
                    <a:pt x="5239" y="831"/>
                  </a:lnTo>
                  <a:lnTo>
                    <a:pt x="5255" y="851"/>
                  </a:lnTo>
                  <a:lnTo>
                    <a:pt x="5269" y="870"/>
                  </a:lnTo>
                  <a:lnTo>
                    <a:pt x="5283" y="892"/>
                  </a:lnTo>
                  <a:lnTo>
                    <a:pt x="5296" y="913"/>
                  </a:lnTo>
                  <a:lnTo>
                    <a:pt x="5306" y="936"/>
                  </a:lnTo>
                  <a:lnTo>
                    <a:pt x="5317" y="959"/>
                  </a:lnTo>
                  <a:lnTo>
                    <a:pt x="5326" y="982"/>
                  </a:lnTo>
                  <a:lnTo>
                    <a:pt x="5335" y="1007"/>
                  </a:lnTo>
                  <a:lnTo>
                    <a:pt x="5342" y="1032"/>
                  </a:lnTo>
                  <a:lnTo>
                    <a:pt x="5347" y="1057"/>
                  </a:lnTo>
                  <a:lnTo>
                    <a:pt x="5352" y="1081"/>
                  </a:lnTo>
                  <a:lnTo>
                    <a:pt x="5356" y="1108"/>
                  </a:lnTo>
                  <a:lnTo>
                    <a:pt x="5358" y="1135"/>
                  </a:lnTo>
                  <a:lnTo>
                    <a:pt x="5358" y="1161"/>
                  </a:lnTo>
                  <a:lnTo>
                    <a:pt x="5358" y="1161"/>
                  </a:lnTo>
                  <a:lnTo>
                    <a:pt x="5358" y="1193"/>
                  </a:lnTo>
                  <a:lnTo>
                    <a:pt x="5354" y="1225"/>
                  </a:lnTo>
                  <a:lnTo>
                    <a:pt x="5349" y="1255"/>
                  </a:lnTo>
                  <a:lnTo>
                    <a:pt x="5343" y="1285"/>
                  </a:lnTo>
                  <a:lnTo>
                    <a:pt x="5335" y="1315"/>
                  </a:lnTo>
                  <a:lnTo>
                    <a:pt x="5324" y="1345"/>
                  </a:lnTo>
                  <a:lnTo>
                    <a:pt x="5312" y="1374"/>
                  </a:lnTo>
                  <a:lnTo>
                    <a:pt x="5299" y="1402"/>
                  </a:lnTo>
                  <a:lnTo>
                    <a:pt x="5283" y="1429"/>
                  </a:lnTo>
                  <a:lnTo>
                    <a:pt x="5267" y="1455"/>
                  </a:lnTo>
                  <a:lnTo>
                    <a:pt x="5248" y="1480"/>
                  </a:lnTo>
                  <a:lnTo>
                    <a:pt x="5228" y="1505"/>
                  </a:lnTo>
                  <a:lnTo>
                    <a:pt x="5207" y="1528"/>
                  </a:lnTo>
                  <a:lnTo>
                    <a:pt x="5184" y="1549"/>
                  </a:lnTo>
                  <a:lnTo>
                    <a:pt x="5159" y="1569"/>
                  </a:lnTo>
                  <a:lnTo>
                    <a:pt x="5134" y="1588"/>
                  </a:lnTo>
                  <a:lnTo>
                    <a:pt x="4906" y="1746"/>
                  </a:lnTo>
                  <a:lnTo>
                    <a:pt x="5620" y="1746"/>
                  </a:lnTo>
                  <a:lnTo>
                    <a:pt x="5620" y="1746"/>
                  </a:lnTo>
                  <a:lnTo>
                    <a:pt x="5643" y="1746"/>
                  </a:lnTo>
                  <a:lnTo>
                    <a:pt x="5664" y="1748"/>
                  </a:lnTo>
                  <a:lnTo>
                    <a:pt x="5687" y="1751"/>
                  </a:lnTo>
                  <a:lnTo>
                    <a:pt x="5709" y="1755"/>
                  </a:lnTo>
                  <a:lnTo>
                    <a:pt x="5732" y="1760"/>
                  </a:lnTo>
                  <a:lnTo>
                    <a:pt x="5751" y="1766"/>
                  </a:lnTo>
                  <a:lnTo>
                    <a:pt x="5772" y="1773"/>
                  </a:lnTo>
                  <a:lnTo>
                    <a:pt x="5794" y="1782"/>
                  </a:lnTo>
                  <a:lnTo>
                    <a:pt x="5833" y="1799"/>
                  </a:lnTo>
                  <a:lnTo>
                    <a:pt x="5870" y="1822"/>
                  </a:lnTo>
                  <a:lnTo>
                    <a:pt x="5903" y="1847"/>
                  </a:lnTo>
                  <a:lnTo>
                    <a:pt x="5935" y="1875"/>
                  </a:lnTo>
                  <a:lnTo>
                    <a:pt x="5964" y="1907"/>
                  </a:lnTo>
                  <a:lnTo>
                    <a:pt x="5990" y="1941"/>
                  </a:lnTo>
                  <a:lnTo>
                    <a:pt x="6013" y="1978"/>
                  </a:lnTo>
                  <a:lnTo>
                    <a:pt x="6033" y="2017"/>
                  </a:lnTo>
                  <a:lnTo>
                    <a:pt x="6040" y="2037"/>
                  </a:lnTo>
                  <a:lnTo>
                    <a:pt x="6049" y="2058"/>
                  </a:lnTo>
                  <a:lnTo>
                    <a:pt x="6054" y="2079"/>
                  </a:lnTo>
                  <a:lnTo>
                    <a:pt x="6059" y="2101"/>
                  </a:lnTo>
                  <a:lnTo>
                    <a:pt x="6065" y="2122"/>
                  </a:lnTo>
                  <a:lnTo>
                    <a:pt x="6067" y="2145"/>
                  </a:lnTo>
                  <a:lnTo>
                    <a:pt x="6070" y="2166"/>
                  </a:lnTo>
                  <a:lnTo>
                    <a:pt x="6070" y="2189"/>
                  </a:lnTo>
                  <a:lnTo>
                    <a:pt x="5854" y="3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60" dirty="0"/>
            </a:p>
          </p:txBody>
        </p:sp>
      </p:grpSp>
      <p:sp>
        <p:nvSpPr>
          <p:cNvPr id="14" name="Text Placeholder 13"/>
          <p:cNvSpPr>
            <a:spLocks noGrp="1"/>
          </p:cNvSpPr>
          <p:nvPr>
            <p:ph type="body" sz="quarter" idx="14"/>
          </p:nvPr>
        </p:nvSpPr>
        <p:spPr>
          <a:xfrm>
            <a:off x="6360131" y="2878026"/>
            <a:ext cx="2482331" cy="1472976"/>
          </a:xfrm>
        </p:spPr>
        <p:txBody>
          <a:bodyPr>
            <a:normAutofit/>
          </a:bodyPr>
          <a:lstStyle>
            <a:lvl1pPr algn="r">
              <a:lnSpc>
                <a:spcPct val="90000"/>
              </a:lnSpc>
              <a:spcBef>
                <a:spcPts val="0"/>
              </a:spcBef>
              <a:spcAft>
                <a:spcPts val="0"/>
              </a:spcAft>
              <a:defRPr sz="900">
                <a:solidFill>
                  <a:schemeClr val="bg1"/>
                </a:solidFill>
              </a:defRPr>
            </a:lvl1pPr>
            <a:lvl2pPr algn="r">
              <a:lnSpc>
                <a:spcPct val="80000"/>
              </a:lnSpc>
              <a:defRPr sz="900">
                <a:solidFill>
                  <a:schemeClr val="bg1"/>
                </a:solidFill>
              </a:defRPr>
            </a:lvl2pPr>
            <a:lvl3pPr algn="r">
              <a:lnSpc>
                <a:spcPct val="80000"/>
              </a:lnSpc>
              <a:defRPr sz="900">
                <a:solidFill>
                  <a:schemeClr val="bg1"/>
                </a:solidFill>
              </a:defRPr>
            </a:lvl3pPr>
            <a:lvl4pPr algn="r">
              <a:lnSpc>
                <a:spcPct val="80000"/>
              </a:lnSpc>
              <a:defRPr sz="900">
                <a:solidFill>
                  <a:schemeClr val="bg1"/>
                </a:solidFill>
              </a:defRPr>
            </a:lvl4pPr>
            <a:lvl5pPr algn="r">
              <a:lnSpc>
                <a:spcPct val="80000"/>
              </a:lnSpc>
              <a:defRPr sz="900">
                <a:solidFill>
                  <a:schemeClr val="bg1"/>
                </a:solidFill>
              </a:defRPr>
            </a:lvl5pPr>
          </a:lstStyle>
          <a:p>
            <a:pPr lvl="0"/>
            <a:r>
              <a:rPr lang="en-US"/>
              <a:t>Click to edit Master text styles</a:t>
            </a:r>
          </a:p>
        </p:txBody>
      </p:sp>
      <p:sp>
        <p:nvSpPr>
          <p:cNvPr id="16" name="Text Placeholder 15"/>
          <p:cNvSpPr>
            <a:spLocks noGrp="1"/>
          </p:cNvSpPr>
          <p:nvPr>
            <p:ph type="body" sz="quarter" idx="15"/>
          </p:nvPr>
        </p:nvSpPr>
        <p:spPr>
          <a:xfrm>
            <a:off x="5725395" y="2323598"/>
            <a:ext cx="3117067" cy="369332"/>
          </a:xfrm>
        </p:spPr>
        <p:txBody>
          <a:bodyPr wrap="square" lIns="0" anchor="b" anchorCtr="0">
            <a:spAutoFit/>
          </a:bodyPr>
          <a:lstStyle>
            <a:lvl1pPr marL="25717" indent="0" algn="l">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Footer Placeholder 1"/>
          <p:cNvSpPr>
            <a:spLocks noGrp="1"/>
          </p:cNvSpPr>
          <p:nvPr>
            <p:ph type="ftr" sz="quarter" idx="21"/>
          </p:nvPr>
        </p:nvSpPr>
        <p:spPr>
          <a:xfrm>
            <a:off x="5078896" y="4795631"/>
            <a:ext cx="3699344" cy="158505"/>
          </a:xfrm>
        </p:spPr>
        <p:txBody>
          <a:bodyPr/>
          <a:lstStyle>
            <a:lvl1pPr>
              <a:defRPr>
                <a:solidFill>
                  <a:schemeClr val="bg1"/>
                </a:solidFill>
              </a:defRPr>
            </a:lvl1pPr>
          </a:lstStyle>
          <a:p>
            <a:r>
              <a:rPr lang="en-US" dirty="0"/>
              <a:t>© 2018 LEAN HUMAN CAPITAL BY HEALTHCARESOURCE. ALL RIGHTS RESERVED</a:t>
            </a:r>
          </a:p>
        </p:txBody>
      </p:sp>
    </p:spTree>
    <p:extLst>
      <p:ext uri="{BB962C8B-B14F-4D97-AF65-F5344CB8AC3E}">
        <p14:creationId xmlns:p14="http://schemas.microsoft.com/office/powerpoint/2010/main" val="32618711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3220" y="2070125"/>
            <a:ext cx="8630749" cy="457472"/>
          </a:xfrm>
        </p:spPr>
        <p:txBody>
          <a:bodyPr anchor="ctr">
            <a:spAutoFit/>
          </a:bodyPr>
          <a:lstStyle>
            <a:lvl1pPr algn="ctr">
              <a:defRPr baseline="0">
                <a:solidFill>
                  <a:schemeClr val="bg1"/>
                </a:solidFill>
              </a:defRPr>
            </a:lvl1pPr>
          </a:lstStyle>
          <a:p>
            <a:r>
              <a:rPr lang="en-US" dirty="0"/>
              <a:t>CLICK TO EDIT HEADER</a:t>
            </a:r>
          </a:p>
        </p:txBody>
      </p:sp>
      <p:grpSp>
        <p:nvGrpSpPr>
          <p:cNvPr id="8" name="Group 7"/>
          <p:cNvGrpSpPr/>
          <p:nvPr userDrawn="1"/>
        </p:nvGrpSpPr>
        <p:grpSpPr>
          <a:xfrm>
            <a:off x="8272464" y="-68643"/>
            <a:ext cx="611505" cy="741934"/>
            <a:chOff x="-1887083" y="-7785594"/>
            <a:chExt cx="5605643" cy="6794994"/>
          </a:xfrm>
        </p:grpSpPr>
        <p:sp>
          <p:nvSpPr>
            <p:cNvPr id="13" name="Regular Pentagon 3"/>
            <p:cNvSpPr/>
            <p:nvPr/>
          </p:nvSpPr>
          <p:spPr>
            <a:xfrm>
              <a:off x="-1887083" y="-7773979"/>
              <a:ext cx="5605643" cy="678337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415945 h 1647933"/>
                <a:gd name="connsiteX4" fmla="*/ 1053 w 1302462"/>
                <a:gd name="connsiteY4" fmla="*/ 1533155 h 1647933"/>
                <a:gd name="connsiteX5" fmla="*/ 0 w 1302462"/>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388520 h 1647933"/>
                <a:gd name="connsiteX4" fmla="*/ 1053 w 1302462"/>
                <a:gd name="connsiteY4" fmla="*/ 1533155 h 1647933"/>
                <a:gd name="connsiteX5" fmla="*/ 0 w 1302462"/>
                <a:gd name="connsiteY5" fmla="*/ 0 h 1647933"/>
                <a:gd name="connsiteX0" fmla="*/ 0 w 1302462"/>
                <a:gd name="connsiteY0" fmla="*/ 0 h 1545091"/>
                <a:gd name="connsiteX1" fmla="*/ 1297092 w 1302462"/>
                <a:gd name="connsiteY1" fmla="*/ 11973 h 1545091"/>
                <a:gd name="connsiteX2" fmla="*/ 1302462 w 1302462"/>
                <a:gd name="connsiteY2" fmla="*/ 1545091 h 1545091"/>
                <a:gd name="connsiteX3" fmla="*/ 646569 w 1302462"/>
                <a:gd name="connsiteY3" fmla="*/ 1388520 h 1545091"/>
                <a:gd name="connsiteX4" fmla="*/ 1053 w 1302462"/>
                <a:gd name="connsiteY4" fmla="*/ 1533155 h 1545091"/>
                <a:gd name="connsiteX5" fmla="*/ 0 w 1302462"/>
                <a:gd name="connsiteY5" fmla="*/ 0 h 1545091"/>
                <a:gd name="connsiteX0" fmla="*/ 0 w 1298931"/>
                <a:gd name="connsiteY0" fmla="*/ 0 h 1538235"/>
                <a:gd name="connsiteX1" fmla="*/ 1297092 w 1298931"/>
                <a:gd name="connsiteY1" fmla="*/ 11973 h 1538235"/>
                <a:gd name="connsiteX2" fmla="*/ 1298931 w 1298931"/>
                <a:gd name="connsiteY2" fmla="*/ 1538235 h 1538235"/>
                <a:gd name="connsiteX3" fmla="*/ 646569 w 1298931"/>
                <a:gd name="connsiteY3" fmla="*/ 1388520 h 1538235"/>
                <a:gd name="connsiteX4" fmla="*/ 1053 w 1298931"/>
                <a:gd name="connsiteY4" fmla="*/ 1533155 h 1538235"/>
                <a:gd name="connsiteX5" fmla="*/ 0 w 1298931"/>
                <a:gd name="connsiteY5" fmla="*/ 0 h 15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931" h="1538235">
                  <a:moveTo>
                    <a:pt x="0" y="0"/>
                  </a:moveTo>
                  <a:lnTo>
                    <a:pt x="1297092" y="11973"/>
                  </a:lnTo>
                  <a:cubicBezTo>
                    <a:pt x="1297202" y="544252"/>
                    <a:pt x="1298821" y="1005956"/>
                    <a:pt x="1298931" y="1538235"/>
                  </a:cubicBezTo>
                  <a:lnTo>
                    <a:pt x="646569" y="1388520"/>
                  </a:lnTo>
                  <a:lnTo>
                    <a:pt x="1053" y="1533155"/>
                  </a:lnTo>
                  <a:lnTo>
                    <a:pt x="0" y="0"/>
                  </a:lnTo>
                  <a:close/>
                </a:path>
              </a:pathLst>
            </a:custGeom>
            <a:solidFill>
              <a:schemeClr val="bg1"/>
            </a:solidFill>
            <a:ln>
              <a:noFill/>
            </a:ln>
            <a:effectLst>
              <a:outerShdw blurRad="203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gular Pentagon 3"/>
            <p:cNvSpPr/>
            <p:nvPr/>
          </p:nvSpPr>
          <p:spPr>
            <a:xfrm>
              <a:off x="-1502033" y="-7785594"/>
              <a:ext cx="4840086" cy="637183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2478 w 1300852"/>
                <a:gd name="connsiteY0" fmla="*/ 0 h 1646282"/>
                <a:gd name="connsiteX1" fmla="*/ 1299570 w 1300852"/>
                <a:gd name="connsiteY1" fmla="*/ 11973 h 1646282"/>
                <a:gd name="connsiteX2" fmla="*/ 1300852 w 1300852"/>
                <a:gd name="connsiteY2" fmla="*/ 1547968 h 1646282"/>
                <a:gd name="connsiteX3" fmla="*/ 649047 w 1300852"/>
                <a:gd name="connsiteY3" fmla="*/ 1415945 h 1646282"/>
                <a:gd name="connsiteX4" fmla="*/ 0 w 1300852"/>
                <a:gd name="connsiteY4" fmla="*/ 1646282 h 1646282"/>
                <a:gd name="connsiteX5" fmla="*/ 2478 w 1300852"/>
                <a:gd name="connsiteY5" fmla="*/ 0 h 1646282"/>
                <a:gd name="connsiteX0" fmla="*/ 0 w 1298374"/>
                <a:gd name="connsiteY0" fmla="*/ 0 h 1547968"/>
                <a:gd name="connsiteX1" fmla="*/ 1297092 w 1298374"/>
                <a:gd name="connsiteY1" fmla="*/ 11973 h 1547968"/>
                <a:gd name="connsiteX2" fmla="*/ 1298374 w 1298374"/>
                <a:gd name="connsiteY2" fmla="*/ 1547968 h 1547968"/>
                <a:gd name="connsiteX3" fmla="*/ 646569 w 1298374"/>
                <a:gd name="connsiteY3" fmla="*/ 1415945 h 1547968"/>
                <a:gd name="connsiteX4" fmla="*/ 1610 w 1298374"/>
                <a:gd name="connsiteY4" fmla="*/ 1546317 h 1547968"/>
                <a:gd name="connsiteX5" fmla="*/ 0 w 1298374"/>
                <a:gd name="connsiteY5" fmla="*/ 0 h 1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374" h="1547968">
                  <a:moveTo>
                    <a:pt x="0" y="0"/>
                  </a:moveTo>
                  <a:lnTo>
                    <a:pt x="1297092" y="11973"/>
                  </a:lnTo>
                  <a:cubicBezTo>
                    <a:pt x="1297202" y="544252"/>
                    <a:pt x="1298264" y="1015689"/>
                    <a:pt x="1298374" y="1547968"/>
                  </a:cubicBezTo>
                  <a:lnTo>
                    <a:pt x="646569" y="1415945"/>
                  </a:lnTo>
                  <a:lnTo>
                    <a:pt x="1610" y="1546317"/>
                  </a:lnTo>
                  <a:cubicBezTo>
                    <a:pt x="1073" y="1030878"/>
                    <a:pt x="537" y="515439"/>
                    <a:pt x="0" y="0"/>
                  </a:cubicBezTo>
                  <a:close/>
                </a:path>
              </a:pathLst>
            </a:custGeom>
            <a:solidFill>
              <a:schemeClr val="accent1"/>
            </a:solidFill>
            <a:ln>
              <a:noFill/>
            </a:ln>
            <a:effectLst>
              <a:innerShdw blurRad="12700" dist="12700" dir="13200000">
                <a:schemeClr val="tx2">
                  <a:lumMod val="90000"/>
                  <a:lumOff val="1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Freeform 5"/>
            <p:cNvSpPr>
              <a:spLocks noEditPoints="1"/>
            </p:cNvSpPr>
            <p:nvPr/>
          </p:nvSpPr>
          <p:spPr bwMode="auto">
            <a:xfrm>
              <a:off x="-1052553" y="-5150518"/>
              <a:ext cx="3936581" cy="2724453"/>
            </a:xfrm>
            <a:custGeom>
              <a:avLst/>
              <a:gdLst>
                <a:gd name="T0" fmla="*/ 5517 w 6242"/>
                <a:gd name="T1" fmla="*/ 1299 h 4320"/>
                <a:gd name="T2" fmla="*/ 5476 w 6242"/>
                <a:gd name="T3" fmla="*/ 892 h 4320"/>
                <a:gd name="T4" fmla="*/ 5168 w 6242"/>
                <a:gd name="T5" fmla="*/ 551 h 4320"/>
                <a:gd name="T6" fmla="*/ 4734 w 6242"/>
                <a:gd name="T7" fmla="*/ 475 h 4320"/>
                <a:gd name="T8" fmla="*/ 4326 w 6242"/>
                <a:gd name="T9" fmla="*/ 695 h 4320"/>
                <a:gd name="T10" fmla="*/ 4145 w 6242"/>
                <a:gd name="T11" fmla="*/ 1126 h 4320"/>
                <a:gd name="T12" fmla="*/ 3903 w 6242"/>
                <a:gd name="T13" fmla="*/ 1462 h 4320"/>
                <a:gd name="T14" fmla="*/ 4074 w 6242"/>
                <a:gd name="T15" fmla="*/ 924 h 4320"/>
                <a:gd name="T16" fmla="*/ 3892 w 6242"/>
                <a:gd name="T17" fmla="*/ 370 h 4320"/>
                <a:gd name="T18" fmla="*/ 3382 w 6242"/>
                <a:gd name="T19" fmla="*/ 28 h 4320"/>
                <a:gd name="T20" fmla="*/ 2791 w 6242"/>
                <a:gd name="T21" fmla="*/ 73 h 4320"/>
                <a:gd name="T22" fmla="*/ 2339 w 6242"/>
                <a:gd name="T23" fmla="*/ 484 h 4320"/>
                <a:gd name="T24" fmla="*/ 2235 w 6242"/>
                <a:gd name="T25" fmla="*/ 1048 h 4320"/>
                <a:gd name="T26" fmla="*/ 2026 w 6242"/>
                <a:gd name="T27" fmla="*/ 1526 h 4320"/>
                <a:gd name="T28" fmla="*/ 2116 w 6242"/>
                <a:gd name="T29" fmla="*/ 1021 h 4320"/>
                <a:gd name="T30" fmla="*/ 1877 w 6242"/>
                <a:gd name="T31" fmla="*/ 626 h 4320"/>
                <a:gd name="T32" fmla="*/ 1437 w 6242"/>
                <a:gd name="T33" fmla="*/ 468 h 4320"/>
                <a:gd name="T34" fmla="*/ 1023 w 6242"/>
                <a:gd name="T35" fmla="*/ 606 h 4320"/>
                <a:gd name="T36" fmla="*/ 766 w 6242"/>
                <a:gd name="T37" fmla="*/ 987 h 4320"/>
                <a:gd name="T38" fmla="*/ 780 w 6242"/>
                <a:gd name="T39" fmla="*/ 1379 h 4320"/>
                <a:gd name="T40" fmla="*/ 498 w 6242"/>
                <a:gd name="T41" fmla="*/ 1585 h 4320"/>
                <a:gd name="T42" fmla="*/ 144 w 6242"/>
                <a:gd name="T43" fmla="*/ 1799 h 4320"/>
                <a:gd name="T44" fmla="*/ 0 w 6242"/>
                <a:gd name="T45" fmla="*/ 2196 h 4320"/>
                <a:gd name="T46" fmla="*/ 6242 w 6242"/>
                <a:gd name="T47" fmla="*/ 2196 h 4320"/>
                <a:gd name="T48" fmla="*/ 6118 w 6242"/>
                <a:gd name="T49" fmla="*/ 1824 h 4320"/>
                <a:gd name="T50" fmla="*/ 5774 w 6242"/>
                <a:gd name="T51" fmla="*/ 1592 h 4320"/>
                <a:gd name="T52" fmla="*/ 190 w 6242"/>
                <a:gd name="T53" fmla="*/ 2079 h 4320"/>
                <a:gd name="T54" fmla="*/ 512 w 6242"/>
                <a:gd name="T55" fmla="*/ 1760 h 4320"/>
                <a:gd name="T56" fmla="*/ 1008 w 6242"/>
                <a:gd name="T57" fmla="*/ 1455 h 4320"/>
                <a:gd name="T58" fmla="*/ 923 w 6242"/>
                <a:gd name="T59" fmla="*/ 1081 h 4320"/>
                <a:gd name="T60" fmla="*/ 1088 w 6242"/>
                <a:gd name="T61" fmla="*/ 776 h 4320"/>
                <a:gd name="T62" fmla="*/ 1411 w 6242"/>
                <a:gd name="T63" fmla="*/ 642 h 4320"/>
                <a:gd name="T64" fmla="*/ 1726 w 6242"/>
                <a:gd name="T65" fmla="*/ 730 h 4320"/>
                <a:gd name="T66" fmla="*/ 1934 w 6242"/>
                <a:gd name="T67" fmla="*/ 1007 h 4320"/>
                <a:gd name="T68" fmla="*/ 1914 w 6242"/>
                <a:gd name="T69" fmla="*/ 1365 h 4320"/>
                <a:gd name="T70" fmla="*/ 1634 w 6242"/>
                <a:gd name="T71" fmla="*/ 1626 h 4320"/>
                <a:gd name="T72" fmla="*/ 1320 w 6242"/>
                <a:gd name="T73" fmla="*/ 1925 h 4320"/>
                <a:gd name="T74" fmla="*/ 1200 w 6242"/>
                <a:gd name="T75" fmla="*/ 2356 h 4320"/>
                <a:gd name="T76" fmla="*/ 1375 w 6242"/>
                <a:gd name="T77" fmla="*/ 2301 h 4320"/>
                <a:gd name="T78" fmla="*/ 1689 w 6242"/>
                <a:gd name="T79" fmla="*/ 1794 h 4320"/>
                <a:gd name="T80" fmla="*/ 2687 w 6242"/>
                <a:gd name="T81" fmla="*/ 1514 h 4320"/>
                <a:gd name="T82" fmla="*/ 2401 w 6242"/>
                <a:gd name="T83" fmla="*/ 970 h 4320"/>
                <a:gd name="T84" fmla="*/ 2529 w 6242"/>
                <a:gd name="T85" fmla="*/ 503 h 4320"/>
                <a:gd name="T86" fmla="*/ 2928 w 6242"/>
                <a:gd name="T87" fmla="*/ 206 h 4320"/>
                <a:gd name="T88" fmla="*/ 3410 w 6242"/>
                <a:gd name="T89" fmla="*/ 218 h 4320"/>
                <a:gd name="T90" fmla="*/ 3794 w 6242"/>
                <a:gd name="T91" fmla="*/ 534 h 4320"/>
                <a:gd name="T92" fmla="*/ 3897 w 6242"/>
                <a:gd name="T93" fmla="*/ 1016 h 4320"/>
                <a:gd name="T94" fmla="*/ 3578 w 6242"/>
                <a:gd name="T95" fmla="*/ 1542 h 4320"/>
                <a:gd name="T96" fmla="*/ 4571 w 6242"/>
                <a:gd name="T97" fmla="*/ 1794 h 4320"/>
                <a:gd name="T98" fmla="*/ 4847 w 6242"/>
                <a:gd name="T99" fmla="*/ 2129 h 4320"/>
                <a:gd name="T100" fmla="*/ 5056 w 6242"/>
                <a:gd name="T101" fmla="*/ 2290 h 4320"/>
                <a:gd name="T102" fmla="*/ 4913 w 6242"/>
                <a:gd name="T103" fmla="*/ 1886 h 4320"/>
                <a:gd name="T104" fmla="*/ 4596 w 6242"/>
                <a:gd name="T105" fmla="*/ 1611 h 4320"/>
                <a:gd name="T106" fmla="*/ 4342 w 6242"/>
                <a:gd name="T107" fmla="*/ 1315 h 4320"/>
                <a:gd name="T108" fmla="*/ 4358 w 6242"/>
                <a:gd name="T109" fmla="*/ 959 h 4320"/>
                <a:gd name="T110" fmla="*/ 4590 w 6242"/>
                <a:gd name="T111" fmla="*/ 704 h 4320"/>
                <a:gd name="T112" fmla="*/ 4918 w 6242"/>
                <a:gd name="T113" fmla="*/ 647 h 4320"/>
                <a:gd name="T114" fmla="*/ 5223 w 6242"/>
                <a:gd name="T115" fmla="*/ 812 h 4320"/>
                <a:gd name="T116" fmla="*/ 5358 w 6242"/>
                <a:gd name="T117" fmla="*/ 1135 h 4320"/>
                <a:gd name="T118" fmla="*/ 5228 w 6242"/>
                <a:gd name="T119" fmla="*/ 1505 h 4320"/>
                <a:gd name="T120" fmla="*/ 5772 w 6242"/>
                <a:gd name="T121" fmla="*/ 1773 h 4320"/>
                <a:gd name="T122" fmla="*/ 6065 w 6242"/>
                <a:gd name="T123" fmla="*/ 21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2" h="4320">
                  <a:moveTo>
                    <a:pt x="5620" y="1572"/>
                  </a:moveTo>
                  <a:lnTo>
                    <a:pt x="5395" y="1572"/>
                  </a:lnTo>
                  <a:lnTo>
                    <a:pt x="5395" y="1572"/>
                  </a:lnTo>
                  <a:lnTo>
                    <a:pt x="5411" y="1551"/>
                  </a:lnTo>
                  <a:lnTo>
                    <a:pt x="5425" y="1528"/>
                  </a:lnTo>
                  <a:lnTo>
                    <a:pt x="5439" y="1503"/>
                  </a:lnTo>
                  <a:lnTo>
                    <a:pt x="5453" y="1480"/>
                  </a:lnTo>
                  <a:lnTo>
                    <a:pt x="5464" y="1455"/>
                  </a:lnTo>
                  <a:lnTo>
                    <a:pt x="5476" y="1431"/>
                  </a:lnTo>
                  <a:lnTo>
                    <a:pt x="5487" y="1406"/>
                  </a:lnTo>
                  <a:lnTo>
                    <a:pt x="5496" y="1379"/>
                  </a:lnTo>
                  <a:lnTo>
                    <a:pt x="5503" y="1353"/>
                  </a:lnTo>
                  <a:lnTo>
                    <a:pt x="5510" y="1326"/>
                  </a:lnTo>
                  <a:lnTo>
                    <a:pt x="5517" y="1299"/>
                  </a:lnTo>
                  <a:lnTo>
                    <a:pt x="5522" y="1273"/>
                  </a:lnTo>
                  <a:lnTo>
                    <a:pt x="5526" y="1244"/>
                  </a:lnTo>
                  <a:lnTo>
                    <a:pt x="5528" y="1218"/>
                  </a:lnTo>
                  <a:lnTo>
                    <a:pt x="5530" y="1189"/>
                  </a:lnTo>
                  <a:lnTo>
                    <a:pt x="5531" y="1161"/>
                  </a:lnTo>
                  <a:lnTo>
                    <a:pt x="5531" y="1161"/>
                  </a:lnTo>
                  <a:lnTo>
                    <a:pt x="5530" y="1126"/>
                  </a:lnTo>
                  <a:lnTo>
                    <a:pt x="5528" y="1090"/>
                  </a:lnTo>
                  <a:lnTo>
                    <a:pt x="5522" y="1055"/>
                  </a:lnTo>
                  <a:lnTo>
                    <a:pt x="5517" y="1021"/>
                  </a:lnTo>
                  <a:lnTo>
                    <a:pt x="5508" y="987"/>
                  </a:lnTo>
                  <a:lnTo>
                    <a:pt x="5499" y="955"/>
                  </a:lnTo>
                  <a:lnTo>
                    <a:pt x="5489" y="924"/>
                  </a:lnTo>
                  <a:lnTo>
                    <a:pt x="5476" y="892"/>
                  </a:lnTo>
                  <a:lnTo>
                    <a:pt x="5462" y="862"/>
                  </a:lnTo>
                  <a:lnTo>
                    <a:pt x="5446" y="831"/>
                  </a:lnTo>
                  <a:lnTo>
                    <a:pt x="5430" y="801"/>
                  </a:lnTo>
                  <a:lnTo>
                    <a:pt x="5413" y="773"/>
                  </a:lnTo>
                  <a:lnTo>
                    <a:pt x="5393" y="746"/>
                  </a:lnTo>
                  <a:lnTo>
                    <a:pt x="5372" y="720"/>
                  </a:lnTo>
                  <a:lnTo>
                    <a:pt x="5351" y="695"/>
                  </a:lnTo>
                  <a:lnTo>
                    <a:pt x="5327" y="672"/>
                  </a:lnTo>
                  <a:lnTo>
                    <a:pt x="5304" y="649"/>
                  </a:lnTo>
                  <a:lnTo>
                    <a:pt x="5278" y="626"/>
                  </a:lnTo>
                  <a:lnTo>
                    <a:pt x="5253" y="606"/>
                  </a:lnTo>
                  <a:lnTo>
                    <a:pt x="5225" y="587"/>
                  </a:lnTo>
                  <a:lnTo>
                    <a:pt x="5196" y="569"/>
                  </a:lnTo>
                  <a:lnTo>
                    <a:pt x="5168" y="551"/>
                  </a:lnTo>
                  <a:lnTo>
                    <a:pt x="5138" y="537"/>
                  </a:lnTo>
                  <a:lnTo>
                    <a:pt x="5108" y="523"/>
                  </a:lnTo>
                  <a:lnTo>
                    <a:pt x="5076" y="511"/>
                  </a:lnTo>
                  <a:lnTo>
                    <a:pt x="5044" y="500"/>
                  </a:lnTo>
                  <a:lnTo>
                    <a:pt x="5010" y="489"/>
                  </a:lnTo>
                  <a:lnTo>
                    <a:pt x="4978" y="482"/>
                  </a:lnTo>
                  <a:lnTo>
                    <a:pt x="4943" y="475"/>
                  </a:lnTo>
                  <a:lnTo>
                    <a:pt x="4909" y="472"/>
                  </a:lnTo>
                  <a:lnTo>
                    <a:pt x="4874" y="468"/>
                  </a:lnTo>
                  <a:lnTo>
                    <a:pt x="4838" y="468"/>
                  </a:lnTo>
                  <a:lnTo>
                    <a:pt x="4838" y="468"/>
                  </a:lnTo>
                  <a:lnTo>
                    <a:pt x="4803" y="468"/>
                  </a:lnTo>
                  <a:lnTo>
                    <a:pt x="4767" y="472"/>
                  </a:lnTo>
                  <a:lnTo>
                    <a:pt x="4734" y="475"/>
                  </a:lnTo>
                  <a:lnTo>
                    <a:pt x="4698" y="482"/>
                  </a:lnTo>
                  <a:lnTo>
                    <a:pt x="4665" y="489"/>
                  </a:lnTo>
                  <a:lnTo>
                    <a:pt x="4633" y="500"/>
                  </a:lnTo>
                  <a:lnTo>
                    <a:pt x="4601" y="511"/>
                  </a:lnTo>
                  <a:lnTo>
                    <a:pt x="4569" y="523"/>
                  </a:lnTo>
                  <a:lnTo>
                    <a:pt x="4539" y="537"/>
                  </a:lnTo>
                  <a:lnTo>
                    <a:pt x="4509" y="551"/>
                  </a:lnTo>
                  <a:lnTo>
                    <a:pt x="4479" y="569"/>
                  </a:lnTo>
                  <a:lnTo>
                    <a:pt x="4450" y="587"/>
                  </a:lnTo>
                  <a:lnTo>
                    <a:pt x="4424" y="606"/>
                  </a:lnTo>
                  <a:lnTo>
                    <a:pt x="4397" y="626"/>
                  </a:lnTo>
                  <a:lnTo>
                    <a:pt x="4372" y="649"/>
                  </a:lnTo>
                  <a:lnTo>
                    <a:pt x="4349" y="672"/>
                  </a:lnTo>
                  <a:lnTo>
                    <a:pt x="4326" y="695"/>
                  </a:lnTo>
                  <a:lnTo>
                    <a:pt x="4303" y="720"/>
                  </a:lnTo>
                  <a:lnTo>
                    <a:pt x="4284" y="746"/>
                  </a:lnTo>
                  <a:lnTo>
                    <a:pt x="4264" y="773"/>
                  </a:lnTo>
                  <a:lnTo>
                    <a:pt x="4246" y="801"/>
                  </a:lnTo>
                  <a:lnTo>
                    <a:pt x="4229" y="831"/>
                  </a:lnTo>
                  <a:lnTo>
                    <a:pt x="4215" y="862"/>
                  </a:lnTo>
                  <a:lnTo>
                    <a:pt x="4200" y="892"/>
                  </a:lnTo>
                  <a:lnTo>
                    <a:pt x="4188" y="924"/>
                  </a:lnTo>
                  <a:lnTo>
                    <a:pt x="4177" y="955"/>
                  </a:lnTo>
                  <a:lnTo>
                    <a:pt x="4167" y="987"/>
                  </a:lnTo>
                  <a:lnTo>
                    <a:pt x="4160" y="1021"/>
                  </a:lnTo>
                  <a:lnTo>
                    <a:pt x="4152" y="1055"/>
                  </a:lnTo>
                  <a:lnTo>
                    <a:pt x="4149" y="1090"/>
                  </a:lnTo>
                  <a:lnTo>
                    <a:pt x="4145" y="1126"/>
                  </a:lnTo>
                  <a:lnTo>
                    <a:pt x="4145" y="1161"/>
                  </a:lnTo>
                  <a:lnTo>
                    <a:pt x="4145" y="1161"/>
                  </a:lnTo>
                  <a:lnTo>
                    <a:pt x="4147" y="1211"/>
                  </a:lnTo>
                  <a:lnTo>
                    <a:pt x="4152" y="1259"/>
                  </a:lnTo>
                  <a:lnTo>
                    <a:pt x="4161" y="1305"/>
                  </a:lnTo>
                  <a:lnTo>
                    <a:pt x="4172" y="1353"/>
                  </a:lnTo>
                  <a:lnTo>
                    <a:pt x="4188" y="1397"/>
                  </a:lnTo>
                  <a:lnTo>
                    <a:pt x="4206" y="1441"/>
                  </a:lnTo>
                  <a:lnTo>
                    <a:pt x="4227" y="1484"/>
                  </a:lnTo>
                  <a:lnTo>
                    <a:pt x="4250" y="1526"/>
                  </a:lnTo>
                  <a:lnTo>
                    <a:pt x="3851" y="1526"/>
                  </a:lnTo>
                  <a:lnTo>
                    <a:pt x="3851" y="1526"/>
                  </a:lnTo>
                  <a:lnTo>
                    <a:pt x="3878" y="1494"/>
                  </a:lnTo>
                  <a:lnTo>
                    <a:pt x="3903" y="1462"/>
                  </a:lnTo>
                  <a:lnTo>
                    <a:pt x="3926" y="1429"/>
                  </a:lnTo>
                  <a:lnTo>
                    <a:pt x="3947" y="1393"/>
                  </a:lnTo>
                  <a:lnTo>
                    <a:pt x="3966" y="1358"/>
                  </a:lnTo>
                  <a:lnTo>
                    <a:pt x="3984" y="1321"/>
                  </a:lnTo>
                  <a:lnTo>
                    <a:pt x="4002" y="1283"/>
                  </a:lnTo>
                  <a:lnTo>
                    <a:pt x="4016" y="1246"/>
                  </a:lnTo>
                  <a:lnTo>
                    <a:pt x="4030" y="1207"/>
                  </a:lnTo>
                  <a:lnTo>
                    <a:pt x="4043" y="1168"/>
                  </a:lnTo>
                  <a:lnTo>
                    <a:pt x="4051" y="1129"/>
                  </a:lnTo>
                  <a:lnTo>
                    <a:pt x="4060" y="1088"/>
                  </a:lnTo>
                  <a:lnTo>
                    <a:pt x="4067" y="1048"/>
                  </a:lnTo>
                  <a:lnTo>
                    <a:pt x="4071" y="1007"/>
                  </a:lnTo>
                  <a:lnTo>
                    <a:pt x="4074" y="966"/>
                  </a:lnTo>
                  <a:lnTo>
                    <a:pt x="4074" y="924"/>
                  </a:lnTo>
                  <a:lnTo>
                    <a:pt x="4074" y="924"/>
                  </a:lnTo>
                  <a:lnTo>
                    <a:pt x="4074" y="876"/>
                  </a:lnTo>
                  <a:lnTo>
                    <a:pt x="4071" y="830"/>
                  </a:lnTo>
                  <a:lnTo>
                    <a:pt x="4064" y="784"/>
                  </a:lnTo>
                  <a:lnTo>
                    <a:pt x="4057" y="737"/>
                  </a:lnTo>
                  <a:lnTo>
                    <a:pt x="4046" y="693"/>
                  </a:lnTo>
                  <a:lnTo>
                    <a:pt x="4034" y="649"/>
                  </a:lnTo>
                  <a:lnTo>
                    <a:pt x="4020" y="606"/>
                  </a:lnTo>
                  <a:lnTo>
                    <a:pt x="4002" y="564"/>
                  </a:lnTo>
                  <a:lnTo>
                    <a:pt x="3984" y="523"/>
                  </a:lnTo>
                  <a:lnTo>
                    <a:pt x="3963" y="484"/>
                  </a:lnTo>
                  <a:lnTo>
                    <a:pt x="3942" y="445"/>
                  </a:lnTo>
                  <a:lnTo>
                    <a:pt x="3917" y="408"/>
                  </a:lnTo>
                  <a:lnTo>
                    <a:pt x="3892" y="370"/>
                  </a:lnTo>
                  <a:lnTo>
                    <a:pt x="3864" y="335"/>
                  </a:lnTo>
                  <a:lnTo>
                    <a:pt x="3835" y="303"/>
                  </a:lnTo>
                  <a:lnTo>
                    <a:pt x="3803" y="269"/>
                  </a:lnTo>
                  <a:lnTo>
                    <a:pt x="3771" y="239"/>
                  </a:lnTo>
                  <a:lnTo>
                    <a:pt x="3738" y="211"/>
                  </a:lnTo>
                  <a:lnTo>
                    <a:pt x="3704" y="183"/>
                  </a:lnTo>
                  <a:lnTo>
                    <a:pt x="3667" y="158"/>
                  </a:lnTo>
                  <a:lnTo>
                    <a:pt x="3630" y="133"/>
                  </a:lnTo>
                  <a:lnTo>
                    <a:pt x="3591" y="112"/>
                  </a:lnTo>
                  <a:lnTo>
                    <a:pt x="3552" y="90"/>
                  </a:lnTo>
                  <a:lnTo>
                    <a:pt x="3511" y="73"/>
                  </a:lnTo>
                  <a:lnTo>
                    <a:pt x="3468" y="55"/>
                  </a:lnTo>
                  <a:lnTo>
                    <a:pt x="3426" y="41"/>
                  </a:lnTo>
                  <a:lnTo>
                    <a:pt x="3382" y="28"/>
                  </a:lnTo>
                  <a:lnTo>
                    <a:pt x="3337" y="18"/>
                  </a:lnTo>
                  <a:lnTo>
                    <a:pt x="3291" y="11"/>
                  </a:lnTo>
                  <a:lnTo>
                    <a:pt x="3245" y="4"/>
                  </a:lnTo>
                  <a:lnTo>
                    <a:pt x="3199" y="0"/>
                  </a:lnTo>
                  <a:lnTo>
                    <a:pt x="3151" y="0"/>
                  </a:lnTo>
                  <a:lnTo>
                    <a:pt x="3151" y="0"/>
                  </a:lnTo>
                  <a:lnTo>
                    <a:pt x="3103" y="0"/>
                  </a:lnTo>
                  <a:lnTo>
                    <a:pt x="3057" y="4"/>
                  </a:lnTo>
                  <a:lnTo>
                    <a:pt x="3011" y="11"/>
                  </a:lnTo>
                  <a:lnTo>
                    <a:pt x="2965" y="18"/>
                  </a:lnTo>
                  <a:lnTo>
                    <a:pt x="2921" y="28"/>
                  </a:lnTo>
                  <a:lnTo>
                    <a:pt x="2876" y="41"/>
                  </a:lnTo>
                  <a:lnTo>
                    <a:pt x="2834" y="55"/>
                  </a:lnTo>
                  <a:lnTo>
                    <a:pt x="2791" y="73"/>
                  </a:lnTo>
                  <a:lnTo>
                    <a:pt x="2751" y="90"/>
                  </a:lnTo>
                  <a:lnTo>
                    <a:pt x="2712" y="112"/>
                  </a:lnTo>
                  <a:lnTo>
                    <a:pt x="2673" y="133"/>
                  </a:lnTo>
                  <a:lnTo>
                    <a:pt x="2635" y="158"/>
                  </a:lnTo>
                  <a:lnTo>
                    <a:pt x="2598" y="183"/>
                  </a:lnTo>
                  <a:lnTo>
                    <a:pt x="2563" y="211"/>
                  </a:lnTo>
                  <a:lnTo>
                    <a:pt x="2531" y="239"/>
                  </a:lnTo>
                  <a:lnTo>
                    <a:pt x="2497" y="269"/>
                  </a:lnTo>
                  <a:lnTo>
                    <a:pt x="2467" y="303"/>
                  </a:lnTo>
                  <a:lnTo>
                    <a:pt x="2439" y="335"/>
                  </a:lnTo>
                  <a:lnTo>
                    <a:pt x="2410" y="370"/>
                  </a:lnTo>
                  <a:lnTo>
                    <a:pt x="2386" y="408"/>
                  </a:lnTo>
                  <a:lnTo>
                    <a:pt x="2361" y="445"/>
                  </a:lnTo>
                  <a:lnTo>
                    <a:pt x="2339" y="484"/>
                  </a:lnTo>
                  <a:lnTo>
                    <a:pt x="2318" y="523"/>
                  </a:lnTo>
                  <a:lnTo>
                    <a:pt x="2300" y="564"/>
                  </a:lnTo>
                  <a:lnTo>
                    <a:pt x="2283" y="606"/>
                  </a:lnTo>
                  <a:lnTo>
                    <a:pt x="2269" y="649"/>
                  </a:lnTo>
                  <a:lnTo>
                    <a:pt x="2256" y="693"/>
                  </a:lnTo>
                  <a:lnTo>
                    <a:pt x="2245" y="737"/>
                  </a:lnTo>
                  <a:lnTo>
                    <a:pt x="2238" y="784"/>
                  </a:lnTo>
                  <a:lnTo>
                    <a:pt x="2231" y="830"/>
                  </a:lnTo>
                  <a:lnTo>
                    <a:pt x="2228" y="876"/>
                  </a:lnTo>
                  <a:lnTo>
                    <a:pt x="2228" y="924"/>
                  </a:lnTo>
                  <a:lnTo>
                    <a:pt x="2228" y="924"/>
                  </a:lnTo>
                  <a:lnTo>
                    <a:pt x="2228" y="966"/>
                  </a:lnTo>
                  <a:lnTo>
                    <a:pt x="2231" y="1007"/>
                  </a:lnTo>
                  <a:lnTo>
                    <a:pt x="2235" y="1048"/>
                  </a:lnTo>
                  <a:lnTo>
                    <a:pt x="2242" y="1088"/>
                  </a:lnTo>
                  <a:lnTo>
                    <a:pt x="2251" y="1129"/>
                  </a:lnTo>
                  <a:lnTo>
                    <a:pt x="2260" y="1168"/>
                  </a:lnTo>
                  <a:lnTo>
                    <a:pt x="2272" y="1207"/>
                  </a:lnTo>
                  <a:lnTo>
                    <a:pt x="2284" y="1246"/>
                  </a:lnTo>
                  <a:lnTo>
                    <a:pt x="2300" y="1283"/>
                  </a:lnTo>
                  <a:lnTo>
                    <a:pt x="2316" y="1321"/>
                  </a:lnTo>
                  <a:lnTo>
                    <a:pt x="2336" y="1358"/>
                  </a:lnTo>
                  <a:lnTo>
                    <a:pt x="2355" y="1393"/>
                  </a:lnTo>
                  <a:lnTo>
                    <a:pt x="2377" y="1429"/>
                  </a:lnTo>
                  <a:lnTo>
                    <a:pt x="2400" y="1462"/>
                  </a:lnTo>
                  <a:lnTo>
                    <a:pt x="2424" y="1494"/>
                  </a:lnTo>
                  <a:lnTo>
                    <a:pt x="2451" y="1526"/>
                  </a:lnTo>
                  <a:lnTo>
                    <a:pt x="2026" y="1526"/>
                  </a:lnTo>
                  <a:lnTo>
                    <a:pt x="2026" y="1526"/>
                  </a:lnTo>
                  <a:lnTo>
                    <a:pt x="2049" y="1484"/>
                  </a:lnTo>
                  <a:lnTo>
                    <a:pt x="2070" y="1441"/>
                  </a:lnTo>
                  <a:lnTo>
                    <a:pt x="2088" y="1397"/>
                  </a:lnTo>
                  <a:lnTo>
                    <a:pt x="2102" y="1353"/>
                  </a:lnTo>
                  <a:lnTo>
                    <a:pt x="2114" y="1305"/>
                  </a:lnTo>
                  <a:lnTo>
                    <a:pt x="2123" y="1259"/>
                  </a:lnTo>
                  <a:lnTo>
                    <a:pt x="2129" y="1211"/>
                  </a:lnTo>
                  <a:lnTo>
                    <a:pt x="2130" y="1161"/>
                  </a:lnTo>
                  <a:lnTo>
                    <a:pt x="2130" y="1161"/>
                  </a:lnTo>
                  <a:lnTo>
                    <a:pt x="2129" y="1126"/>
                  </a:lnTo>
                  <a:lnTo>
                    <a:pt x="2127" y="1090"/>
                  </a:lnTo>
                  <a:lnTo>
                    <a:pt x="2121" y="1055"/>
                  </a:lnTo>
                  <a:lnTo>
                    <a:pt x="2116" y="1021"/>
                  </a:lnTo>
                  <a:lnTo>
                    <a:pt x="2107" y="987"/>
                  </a:lnTo>
                  <a:lnTo>
                    <a:pt x="2098" y="955"/>
                  </a:lnTo>
                  <a:lnTo>
                    <a:pt x="2088" y="924"/>
                  </a:lnTo>
                  <a:lnTo>
                    <a:pt x="2075" y="892"/>
                  </a:lnTo>
                  <a:lnTo>
                    <a:pt x="2061" y="862"/>
                  </a:lnTo>
                  <a:lnTo>
                    <a:pt x="2045" y="831"/>
                  </a:lnTo>
                  <a:lnTo>
                    <a:pt x="2029" y="801"/>
                  </a:lnTo>
                  <a:lnTo>
                    <a:pt x="2012" y="773"/>
                  </a:lnTo>
                  <a:lnTo>
                    <a:pt x="1992" y="746"/>
                  </a:lnTo>
                  <a:lnTo>
                    <a:pt x="1971" y="720"/>
                  </a:lnTo>
                  <a:lnTo>
                    <a:pt x="1950" y="695"/>
                  </a:lnTo>
                  <a:lnTo>
                    <a:pt x="1926" y="672"/>
                  </a:lnTo>
                  <a:lnTo>
                    <a:pt x="1902" y="649"/>
                  </a:lnTo>
                  <a:lnTo>
                    <a:pt x="1877" y="626"/>
                  </a:lnTo>
                  <a:lnTo>
                    <a:pt x="1850" y="606"/>
                  </a:lnTo>
                  <a:lnTo>
                    <a:pt x="1824" y="587"/>
                  </a:lnTo>
                  <a:lnTo>
                    <a:pt x="1795" y="569"/>
                  </a:lnTo>
                  <a:lnTo>
                    <a:pt x="1767" y="551"/>
                  </a:lnTo>
                  <a:lnTo>
                    <a:pt x="1737" y="537"/>
                  </a:lnTo>
                  <a:lnTo>
                    <a:pt x="1707" y="523"/>
                  </a:lnTo>
                  <a:lnTo>
                    <a:pt x="1675" y="511"/>
                  </a:lnTo>
                  <a:lnTo>
                    <a:pt x="1643" y="500"/>
                  </a:lnTo>
                  <a:lnTo>
                    <a:pt x="1609" y="489"/>
                  </a:lnTo>
                  <a:lnTo>
                    <a:pt x="1576" y="482"/>
                  </a:lnTo>
                  <a:lnTo>
                    <a:pt x="1542" y="475"/>
                  </a:lnTo>
                  <a:lnTo>
                    <a:pt x="1508" y="472"/>
                  </a:lnTo>
                  <a:lnTo>
                    <a:pt x="1473" y="468"/>
                  </a:lnTo>
                  <a:lnTo>
                    <a:pt x="1437" y="468"/>
                  </a:lnTo>
                  <a:lnTo>
                    <a:pt x="1437" y="468"/>
                  </a:lnTo>
                  <a:lnTo>
                    <a:pt x="1402" y="468"/>
                  </a:lnTo>
                  <a:lnTo>
                    <a:pt x="1366" y="472"/>
                  </a:lnTo>
                  <a:lnTo>
                    <a:pt x="1331" y="475"/>
                  </a:lnTo>
                  <a:lnTo>
                    <a:pt x="1297" y="482"/>
                  </a:lnTo>
                  <a:lnTo>
                    <a:pt x="1264" y="489"/>
                  </a:lnTo>
                  <a:lnTo>
                    <a:pt x="1232" y="500"/>
                  </a:lnTo>
                  <a:lnTo>
                    <a:pt x="1198" y="511"/>
                  </a:lnTo>
                  <a:lnTo>
                    <a:pt x="1168" y="523"/>
                  </a:lnTo>
                  <a:lnTo>
                    <a:pt x="1136" y="537"/>
                  </a:lnTo>
                  <a:lnTo>
                    <a:pt x="1108" y="551"/>
                  </a:lnTo>
                  <a:lnTo>
                    <a:pt x="1078" y="569"/>
                  </a:lnTo>
                  <a:lnTo>
                    <a:pt x="1049" y="587"/>
                  </a:lnTo>
                  <a:lnTo>
                    <a:pt x="1023" y="606"/>
                  </a:lnTo>
                  <a:lnTo>
                    <a:pt x="996" y="626"/>
                  </a:lnTo>
                  <a:lnTo>
                    <a:pt x="971" y="649"/>
                  </a:lnTo>
                  <a:lnTo>
                    <a:pt x="948" y="672"/>
                  </a:lnTo>
                  <a:lnTo>
                    <a:pt x="925" y="695"/>
                  </a:lnTo>
                  <a:lnTo>
                    <a:pt x="902" y="720"/>
                  </a:lnTo>
                  <a:lnTo>
                    <a:pt x="883" y="746"/>
                  </a:lnTo>
                  <a:lnTo>
                    <a:pt x="863" y="773"/>
                  </a:lnTo>
                  <a:lnTo>
                    <a:pt x="845" y="801"/>
                  </a:lnTo>
                  <a:lnTo>
                    <a:pt x="828" y="831"/>
                  </a:lnTo>
                  <a:lnTo>
                    <a:pt x="813" y="862"/>
                  </a:lnTo>
                  <a:lnTo>
                    <a:pt x="799" y="892"/>
                  </a:lnTo>
                  <a:lnTo>
                    <a:pt x="787" y="924"/>
                  </a:lnTo>
                  <a:lnTo>
                    <a:pt x="776" y="955"/>
                  </a:lnTo>
                  <a:lnTo>
                    <a:pt x="766" y="987"/>
                  </a:lnTo>
                  <a:lnTo>
                    <a:pt x="759" y="1021"/>
                  </a:lnTo>
                  <a:lnTo>
                    <a:pt x="751" y="1055"/>
                  </a:lnTo>
                  <a:lnTo>
                    <a:pt x="748" y="1090"/>
                  </a:lnTo>
                  <a:lnTo>
                    <a:pt x="744" y="1126"/>
                  </a:lnTo>
                  <a:lnTo>
                    <a:pt x="744" y="1161"/>
                  </a:lnTo>
                  <a:lnTo>
                    <a:pt x="744" y="1161"/>
                  </a:lnTo>
                  <a:lnTo>
                    <a:pt x="744" y="1189"/>
                  </a:lnTo>
                  <a:lnTo>
                    <a:pt x="746" y="1218"/>
                  </a:lnTo>
                  <a:lnTo>
                    <a:pt x="750" y="1244"/>
                  </a:lnTo>
                  <a:lnTo>
                    <a:pt x="753" y="1273"/>
                  </a:lnTo>
                  <a:lnTo>
                    <a:pt x="759" y="1299"/>
                  </a:lnTo>
                  <a:lnTo>
                    <a:pt x="764" y="1326"/>
                  </a:lnTo>
                  <a:lnTo>
                    <a:pt x="771" y="1353"/>
                  </a:lnTo>
                  <a:lnTo>
                    <a:pt x="780" y="1379"/>
                  </a:lnTo>
                  <a:lnTo>
                    <a:pt x="789" y="1406"/>
                  </a:lnTo>
                  <a:lnTo>
                    <a:pt x="799" y="1431"/>
                  </a:lnTo>
                  <a:lnTo>
                    <a:pt x="810" y="1455"/>
                  </a:lnTo>
                  <a:lnTo>
                    <a:pt x="822" y="1480"/>
                  </a:lnTo>
                  <a:lnTo>
                    <a:pt x="835" y="1503"/>
                  </a:lnTo>
                  <a:lnTo>
                    <a:pt x="849" y="1528"/>
                  </a:lnTo>
                  <a:lnTo>
                    <a:pt x="865" y="1551"/>
                  </a:lnTo>
                  <a:lnTo>
                    <a:pt x="881" y="1572"/>
                  </a:lnTo>
                  <a:lnTo>
                    <a:pt x="624" y="1572"/>
                  </a:lnTo>
                  <a:lnTo>
                    <a:pt x="624" y="1572"/>
                  </a:lnTo>
                  <a:lnTo>
                    <a:pt x="592" y="1574"/>
                  </a:lnTo>
                  <a:lnTo>
                    <a:pt x="560" y="1576"/>
                  </a:lnTo>
                  <a:lnTo>
                    <a:pt x="530" y="1579"/>
                  </a:lnTo>
                  <a:lnTo>
                    <a:pt x="498" y="1585"/>
                  </a:lnTo>
                  <a:lnTo>
                    <a:pt x="468" y="1592"/>
                  </a:lnTo>
                  <a:lnTo>
                    <a:pt x="440" y="1601"/>
                  </a:lnTo>
                  <a:lnTo>
                    <a:pt x="409" y="1611"/>
                  </a:lnTo>
                  <a:lnTo>
                    <a:pt x="381" y="1622"/>
                  </a:lnTo>
                  <a:lnTo>
                    <a:pt x="354" y="1634"/>
                  </a:lnTo>
                  <a:lnTo>
                    <a:pt x="328" y="1649"/>
                  </a:lnTo>
                  <a:lnTo>
                    <a:pt x="301" y="1663"/>
                  </a:lnTo>
                  <a:lnTo>
                    <a:pt x="276" y="1679"/>
                  </a:lnTo>
                  <a:lnTo>
                    <a:pt x="252" y="1696"/>
                  </a:lnTo>
                  <a:lnTo>
                    <a:pt x="229" y="1716"/>
                  </a:lnTo>
                  <a:lnTo>
                    <a:pt x="206" y="1735"/>
                  </a:lnTo>
                  <a:lnTo>
                    <a:pt x="184" y="1755"/>
                  </a:lnTo>
                  <a:lnTo>
                    <a:pt x="163" y="1778"/>
                  </a:lnTo>
                  <a:lnTo>
                    <a:pt x="144" y="1799"/>
                  </a:lnTo>
                  <a:lnTo>
                    <a:pt x="124" y="1824"/>
                  </a:lnTo>
                  <a:lnTo>
                    <a:pt x="108" y="1849"/>
                  </a:lnTo>
                  <a:lnTo>
                    <a:pt x="90" y="1874"/>
                  </a:lnTo>
                  <a:lnTo>
                    <a:pt x="76" y="1900"/>
                  </a:lnTo>
                  <a:lnTo>
                    <a:pt x="62" y="1927"/>
                  </a:lnTo>
                  <a:lnTo>
                    <a:pt x="50" y="1953"/>
                  </a:lnTo>
                  <a:lnTo>
                    <a:pt x="39" y="1982"/>
                  </a:lnTo>
                  <a:lnTo>
                    <a:pt x="28" y="2012"/>
                  </a:lnTo>
                  <a:lnTo>
                    <a:pt x="21" y="2040"/>
                  </a:lnTo>
                  <a:lnTo>
                    <a:pt x="14" y="2070"/>
                  </a:lnTo>
                  <a:lnTo>
                    <a:pt x="7" y="2102"/>
                  </a:lnTo>
                  <a:lnTo>
                    <a:pt x="4" y="2133"/>
                  </a:lnTo>
                  <a:lnTo>
                    <a:pt x="2" y="2164"/>
                  </a:lnTo>
                  <a:lnTo>
                    <a:pt x="0" y="2196"/>
                  </a:lnTo>
                  <a:lnTo>
                    <a:pt x="245" y="3643"/>
                  </a:lnTo>
                  <a:lnTo>
                    <a:pt x="1200" y="3643"/>
                  </a:lnTo>
                  <a:lnTo>
                    <a:pt x="1200" y="4320"/>
                  </a:lnTo>
                  <a:lnTo>
                    <a:pt x="2061" y="4320"/>
                  </a:lnTo>
                  <a:lnTo>
                    <a:pt x="2160" y="3607"/>
                  </a:lnTo>
                  <a:lnTo>
                    <a:pt x="2304" y="4320"/>
                  </a:lnTo>
                  <a:lnTo>
                    <a:pt x="3952" y="4320"/>
                  </a:lnTo>
                  <a:lnTo>
                    <a:pt x="4096" y="3607"/>
                  </a:lnTo>
                  <a:lnTo>
                    <a:pt x="4195" y="4320"/>
                  </a:lnTo>
                  <a:lnTo>
                    <a:pt x="5060" y="4320"/>
                  </a:lnTo>
                  <a:lnTo>
                    <a:pt x="5060" y="3643"/>
                  </a:lnTo>
                  <a:lnTo>
                    <a:pt x="5999" y="3643"/>
                  </a:lnTo>
                  <a:lnTo>
                    <a:pt x="6242" y="2211"/>
                  </a:lnTo>
                  <a:lnTo>
                    <a:pt x="6242" y="2196"/>
                  </a:lnTo>
                  <a:lnTo>
                    <a:pt x="6242" y="2196"/>
                  </a:lnTo>
                  <a:lnTo>
                    <a:pt x="6242" y="2164"/>
                  </a:lnTo>
                  <a:lnTo>
                    <a:pt x="6240" y="2133"/>
                  </a:lnTo>
                  <a:lnTo>
                    <a:pt x="6235" y="2102"/>
                  </a:lnTo>
                  <a:lnTo>
                    <a:pt x="6230" y="2070"/>
                  </a:lnTo>
                  <a:lnTo>
                    <a:pt x="6223" y="2040"/>
                  </a:lnTo>
                  <a:lnTo>
                    <a:pt x="6215" y="2012"/>
                  </a:lnTo>
                  <a:lnTo>
                    <a:pt x="6205" y="1982"/>
                  </a:lnTo>
                  <a:lnTo>
                    <a:pt x="6194" y="1953"/>
                  </a:lnTo>
                  <a:lnTo>
                    <a:pt x="6182" y="1927"/>
                  </a:lnTo>
                  <a:lnTo>
                    <a:pt x="6168" y="1900"/>
                  </a:lnTo>
                  <a:lnTo>
                    <a:pt x="6152" y="1874"/>
                  </a:lnTo>
                  <a:lnTo>
                    <a:pt x="6136" y="1849"/>
                  </a:lnTo>
                  <a:lnTo>
                    <a:pt x="6118" y="1824"/>
                  </a:lnTo>
                  <a:lnTo>
                    <a:pt x="6100" y="1799"/>
                  </a:lnTo>
                  <a:lnTo>
                    <a:pt x="6081" y="1778"/>
                  </a:lnTo>
                  <a:lnTo>
                    <a:pt x="6059" y="1755"/>
                  </a:lnTo>
                  <a:lnTo>
                    <a:pt x="6038" y="1735"/>
                  </a:lnTo>
                  <a:lnTo>
                    <a:pt x="6015" y="1716"/>
                  </a:lnTo>
                  <a:lnTo>
                    <a:pt x="5992" y="1696"/>
                  </a:lnTo>
                  <a:lnTo>
                    <a:pt x="5967" y="1679"/>
                  </a:lnTo>
                  <a:lnTo>
                    <a:pt x="5942" y="1663"/>
                  </a:lnTo>
                  <a:lnTo>
                    <a:pt x="5916" y="1649"/>
                  </a:lnTo>
                  <a:lnTo>
                    <a:pt x="5889" y="1634"/>
                  </a:lnTo>
                  <a:lnTo>
                    <a:pt x="5861" y="1622"/>
                  </a:lnTo>
                  <a:lnTo>
                    <a:pt x="5833" y="1611"/>
                  </a:lnTo>
                  <a:lnTo>
                    <a:pt x="5804" y="1601"/>
                  </a:lnTo>
                  <a:lnTo>
                    <a:pt x="5774" y="1592"/>
                  </a:lnTo>
                  <a:lnTo>
                    <a:pt x="5744" y="1585"/>
                  </a:lnTo>
                  <a:lnTo>
                    <a:pt x="5714" y="1579"/>
                  </a:lnTo>
                  <a:lnTo>
                    <a:pt x="5682" y="1576"/>
                  </a:lnTo>
                  <a:lnTo>
                    <a:pt x="5652" y="1574"/>
                  </a:lnTo>
                  <a:lnTo>
                    <a:pt x="5620" y="1572"/>
                  </a:lnTo>
                  <a:lnTo>
                    <a:pt x="5620" y="1572"/>
                  </a:lnTo>
                  <a:close/>
                  <a:moveTo>
                    <a:pt x="390" y="3469"/>
                  </a:moveTo>
                  <a:lnTo>
                    <a:pt x="174" y="2189"/>
                  </a:lnTo>
                  <a:lnTo>
                    <a:pt x="174" y="2189"/>
                  </a:lnTo>
                  <a:lnTo>
                    <a:pt x="174" y="2166"/>
                  </a:lnTo>
                  <a:lnTo>
                    <a:pt x="175" y="2145"/>
                  </a:lnTo>
                  <a:lnTo>
                    <a:pt x="179" y="2122"/>
                  </a:lnTo>
                  <a:lnTo>
                    <a:pt x="184" y="2101"/>
                  </a:lnTo>
                  <a:lnTo>
                    <a:pt x="190" y="2079"/>
                  </a:lnTo>
                  <a:lnTo>
                    <a:pt x="195" y="2058"/>
                  </a:lnTo>
                  <a:lnTo>
                    <a:pt x="202" y="2037"/>
                  </a:lnTo>
                  <a:lnTo>
                    <a:pt x="211" y="2017"/>
                  </a:lnTo>
                  <a:lnTo>
                    <a:pt x="230" y="1978"/>
                  </a:lnTo>
                  <a:lnTo>
                    <a:pt x="253" y="1941"/>
                  </a:lnTo>
                  <a:lnTo>
                    <a:pt x="278" y="1907"/>
                  </a:lnTo>
                  <a:lnTo>
                    <a:pt x="308" y="1875"/>
                  </a:lnTo>
                  <a:lnTo>
                    <a:pt x="340" y="1847"/>
                  </a:lnTo>
                  <a:lnTo>
                    <a:pt x="374" y="1822"/>
                  </a:lnTo>
                  <a:lnTo>
                    <a:pt x="411" y="1799"/>
                  </a:lnTo>
                  <a:lnTo>
                    <a:pt x="450" y="1782"/>
                  </a:lnTo>
                  <a:lnTo>
                    <a:pt x="471" y="1773"/>
                  </a:lnTo>
                  <a:lnTo>
                    <a:pt x="491" y="1766"/>
                  </a:lnTo>
                  <a:lnTo>
                    <a:pt x="512" y="1760"/>
                  </a:lnTo>
                  <a:lnTo>
                    <a:pt x="535" y="1755"/>
                  </a:lnTo>
                  <a:lnTo>
                    <a:pt x="556" y="1751"/>
                  </a:lnTo>
                  <a:lnTo>
                    <a:pt x="580" y="1748"/>
                  </a:lnTo>
                  <a:lnTo>
                    <a:pt x="601" y="1746"/>
                  </a:lnTo>
                  <a:lnTo>
                    <a:pt x="624" y="1746"/>
                  </a:lnTo>
                  <a:lnTo>
                    <a:pt x="1368" y="1746"/>
                  </a:lnTo>
                  <a:lnTo>
                    <a:pt x="1141" y="1588"/>
                  </a:lnTo>
                  <a:lnTo>
                    <a:pt x="1141" y="1588"/>
                  </a:lnTo>
                  <a:lnTo>
                    <a:pt x="1115" y="1569"/>
                  </a:lnTo>
                  <a:lnTo>
                    <a:pt x="1092" y="1549"/>
                  </a:lnTo>
                  <a:lnTo>
                    <a:pt x="1069" y="1526"/>
                  </a:lnTo>
                  <a:lnTo>
                    <a:pt x="1047" y="1505"/>
                  </a:lnTo>
                  <a:lnTo>
                    <a:pt x="1026" y="1480"/>
                  </a:lnTo>
                  <a:lnTo>
                    <a:pt x="1008" y="1455"/>
                  </a:lnTo>
                  <a:lnTo>
                    <a:pt x="992" y="1429"/>
                  </a:lnTo>
                  <a:lnTo>
                    <a:pt x="977" y="1402"/>
                  </a:lnTo>
                  <a:lnTo>
                    <a:pt x="962" y="1374"/>
                  </a:lnTo>
                  <a:lnTo>
                    <a:pt x="950" y="1345"/>
                  </a:lnTo>
                  <a:lnTo>
                    <a:pt x="941" y="1315"/>
                  </a:lnTo>
                  <a:lnTo>
                    <a:pt x="932" y="1285"/>
                  </a:lnTo>
                  <a:lnTo>
                    <a:pt x="925" y="1255"/>
                  </a:lnTo>
                  <a:lnTo>
                    <a:pt x="922" y="1225"/>
                  </a:lnTo>
                  <a:lnTo>
                    <a:pt x="918" y="1193"/>
                  </a:lnTo>
                  <a:lnTo>
                    <a:pt x="916" y="1161"/>
                  </a:lnTo>
                  <a:lnTo>
                    <a:pt x="916" y="1161"/>
                  </a:lnTo>
                  <a:lnTo>
                    <a:pt x="918" y="1135"/>
                  </a:lnTo>
                  <a:lnTo>
                    <a:pt x="920" y="1108"/>
                  </a:lnTo>
                  <a:lnTo>
                    <a:pt x="923" y="1081"/>
                  </a:lnTo>
                  <a:lnTo>
                    <a:pt x="927" y="1057"/>
                  </a:lnTo>
                  <a:lnTo>
                    <a:pt x="934" y="1032"/>
                  </a:lnTo>
                  <a:lnTo>
                    <a:pt x="941" y="1007"/>
                  </a:lnTo>
                  <a:lnTo>
                    <a:pt x="948" y="982"/>
                  </a:lnTo>
                  <a:lnTo>
                    <a:pt x="957" y="959"/>
                  </a:lnTo>
                  <a:lnTo>
                    <a:pt x="968" y="936"/>
                  </a:lnTo>
                  <a:lnTo>
                    <a:pt x="980" y="913"/>
                  </a:lnTo>
                  <a:lnTo>
                    <a:pt x="992" y="892"/>
                  </a:lnTo>
                  <a:lnTo>
                    <a:pt x="1005" y="870"/>
                  </a:lnTo>
                  <a:lnTo>
                    <a:pt x="1021" y="851"/>
                  </a:lnTo>
                  <a:lnTo>
                    <a:pt x="1035" y="831"/>
                  </a:lnTo>
                  <a:lnTo>
                    <a:pt x="1053" y="812"/>
                  </a:lnTo>
                  <a:lnTo>
                    <a:pt x="1069" y="794"/>
                  </a:lnTo>
                  <a:lnTo>
                    <a:pt x="1088" y="776"/>
                  </a:lnTo>
                  <a:lnTo>
                    <a:pt x="1106" y="760"/>
                  </a:lnTo>
                  <a:lnTo>
                    <a:pt x="1125" y="745"/>
                  </a:lnTo>
                  <a:lnTo>
                    <a:pt x="1147" y="730"/>
                  </a:lnTo>
                  <a:lnTo>
                    <a:pt x="1168" y="716"/>
                  </a:lnTo>
                  <a:lnTo>
                    <a:pt x="1189" y="704"/>
                  </a:lnTo>
                  <a:lnTo>
                    <a:pt x="1212" y="693"/>
                  </a:lnTo>
                  <a:lnTo>
                    <a:pt x="1235" y="682"/>
                  </a:lnTo>
                  <a:lnTo>
                    <a:pt x="1258" y="674"/>
                  </a:lnTo>
                  <a:lnTo>
                    <a:pt x="1281" y="665"/>
                  </a:lnTo>
                  <a:lnTo>
                    <a:pt x="1306" y="658"/>
                  </a:lnTo>
                  <a:lnTo>
                    <a:pt x="1333" y="652"/>
                  </a:lnTo>
                  <a:lnTo>
                    <a:pt x="1358" y="647"/>
                  </a:lnTo>
                  <a:lnTo>
                    <a:pt x="1384" y="643"/>
                  </a:lnTo>
                  <a:lnTo>
                    <a:pt x="1411" y="642"/>
                  </a:lnTo>
                  <a:lnTo>
                    <a:pt x="1437" y="642"/>
                  </a:lnTo>
                  <a:lnTo>
                    <a:pt x="1437" y="642"/>
                  </a:lnTo>
                  <a:lnTo>
                    <a:pt x="1464" y="642"/>
                  </a:lnTo>
                  <a:lnTo>
                    <a:pt x="1490" y="643"/>
                  </a:lnTo>
                  <a:lnTo>
                    <a:pt x="1515" y="647"/>
                  </a:lnTo>
                  <a:lnTo>
                    <a:pt x="1542" y="652"/>
                  </a:lnTo>
                  <a:lnTo>
                    <a:pt x="1567" y="658"/>
                  </a:lnTo>
                  <a:lnTo>
                    <a:pt x="1592" y="665"/>
                  </a:lnTo>
                  <a:lnTo>
                    <a:pt x="1615" y="674"/>
                  </a:lnTo>
                  <a:lnTo>
                    <a:pt x="1639" y="682"/>
                  </a:lnTo>
                  <a:lnTo>
                    <a:pt x="1662" y="693"/>
                  </a:lnTo>
                  <a:lnTo>
                    <a:pt x="1684" y="704"/>
                  </a:lnTo>
                  <a:lnTo>
                    <a:pt x="1707" y="716"/>
                  </a:lnTo>
                  <a:lnTo>
                    <a:pt x="1726" y="730"/>
                  </a:lnTo>
                  <a:lnTo>
                    <a:pt x="1747" y="745"/>
                  </a:lnTo>
                  <a:lnTo>
                    <a:pt x="1767" y="760"/>
                  </a:lnTo>
                  <a:lnTo>
                    <a:pt x="1786" y="776"/>
                  </a:lnTo>
                  <a:lnTo>
                    <a:pt x="1804" y="794"/>
                  </a:lnTo>
                  <a:lnTo>
                    <a:pt x="1822" y="812"/>
                  </a:lnTo>
                  <a:lnTo>
                    <a:pt x="1838" y="831"/>
                  </a:lnTo>
                  <a:lnTo>
                    <a:pt x="1854" y="851"/>
                  </a:lnTo>
                  <a:lnTo>
                    <a:pt x="1868" y="870"/>
                  </a:lnTo>
                  <a:lnTo>
                    <a:pt x="1880" y="892"/>
                  </a:lnTo>
                  <a:lnTo>
                    <a:pt x="1893" y="913"/>
                  </a:lnTo>
                  <a:lnTo>
                    <a:pt x="1905" y="936"/>
                  </a:lnTo>
                  <a:lnTo>
                    <a:pt x="1916" y="959"/>
                  </a:lnTo>
                  <a:lnTo>
                    <a:pt x="1925" y="982"/>
                  </a:lnTo>
                  <a:lnTo>
                    <a:pt x="1934" y="1007"/>
                  </a:lnTo>
                  <a:lnTo>
                    <a:pt x="1941" y="1032"/>
                  </a:lnTo>
                  <a:lnTo>
                    <a:pt x="1946" y="1057"/>
                  </a:lnTo>
                  <a:lnTo>
                    <a:pt x="1951" y="1081"/>
                  </a:lnTo>
                  <a:lnTo>
                    <a:pt x="1953" y="1108"/>
                  </a:lnTo>
                  <a:lnTo>
                    <a:pt x="1957" y="1135"/>
                  </a:lnTo>
                  <a:lnTo>
                    <a:pt x="1957" y="1161"/>
                  </a:lnTo>
                  <a:lnTo>
                    <a:pt x="1957" y="1161"/>
                  </a:lnTo>
                  <a:lnTo>
                    <a:pt x="1955" y="1191"/>
                  </a:lnTo>
                  <a:lnTo>
                    <a:pt x="1953" y="1221"/>
                  </a:lnTo>
                  <a:lnTo>
                    <a:pt x="1948" y="1252"/>
                  </a:lnTo>
                  <a:lnTo>
                    <a:pt x="1942" y="1282"/>
                  </a:lnTo>
                  <a:lnTo>
                    <a:pt x="1935" y="1310"/>
                  </a:lnTo>
                  <a:lnTo>
                    <a:pt x="1925" y="1338"/>
                  </a:lnTo>
                  <a:lnTo>
                    <a:pt x="1914" y="1365"/>
                  </a:lnTo>
                  <a:lnTo>
                    <a:pt x="1902" y="1392"/>
                  </a:lnTo>
                  <a:lnTo>
                    <a:pt x="1887" y="1418"/>
                  </a:lnTo>
                  <a:lnTo>
                    <a:pt x="1872" y="1443"/>
                  </a:lnTo>
                  <a:lnTo>
                    <a:pt x="1856" y="1468"/>
                  </a:lnTo>
                  <a:lnTo>
                    <a:pt x="1838" y="1491"/>
                  </a:lnTo>
                  <a:lnTo>
                    <a:pt x="1817" y="1514"/>
                  </a:lnTo>
                  <a:lnTo>
                    <a:pt x="1797" y="1535"/>
                  </a:lnTo>
                  <a:lnTo>
                    <a:pt x="1774" y="1555"/>
                  </a:lnTo>
                  <a:lnTo>
                    <a:pt x="1751" y="1574"/>
                  </a:lnTo>
                  <a:lnTo>
                    <a:pt x="1751" y="1574"/>
                  </a:lnTo>
                  <a:lnTo>
                    <a:pt x="1721" y="1585"/>
                  </a:lnTo>
                  <a:lnTo>
                    <a:pt x="1691" y="1597"/>
                  </a:lnTo>
                  <a:lnTo>
                    <a:pt x="1662" y="1611"/>
                  </a:lnTo>
                  <a:lnTo>
                    <a:pt x="1634" y="1626"/>
                  </a:lnTo>
                  <a:lnTo>
                    <a:pt x="1607" y="1641"/>
                  </a:lnTo>
                  <a:lnTo>
                    <a:pt x="1581" y="1657"/>
                  </a:lnTo>
                  <a:lnTo>
                    <a:pt x="1554" y="1675"/>
                  </a:lnTo>
                  <a:lnTo>
                    <a:pt x="1529" y="1695"/>
                  </a:lnTo>
                  <a:lnTo>
                    <a:pt x="1505" y="1714"/>
                  </a:lnTo>
                  <a:lnTo>
                    <a:pt x="1480" y="1734"/>
                  </a:lnTo>
                  <a:lnTo>
                    <a:pt x="1457" y="1755"/>
                  </a:lnTo>
                  <a:lnTo>
                    <a:pt x="1436" y="1778"/>
                  </a:lnTo>
                  <a:lnTo>
                    <a:pt x="1414" y="1799"/>
                  </a:lnTo>
                  <a:lnTo>
                    <a:pt x="1393" y="1824"/>
                  </a:lnTo>
                  <a:lnTo>
                    <a:pt x="1374" y="1847"/>
                  </a:lnTo>
                  <a:lnTo>
                    <a:pt x="1354" y="1874"/>
                  </a:lnTo>
                  <a:lnTo>
                    <a:pt x="1336" y="1899"/>
                  </a:lnTo>
                  <a:lnTo>
                    <a:pt x="1320" y="1925"/>
                  </a:lnTo>
                  <a:lnTo>
                    <a:pt x="1304" y="1953"/>
                  </a:lnTo>
                  <a:lnTo>
                    <a:pt x="1288" y="1980"/>
                  </a:lnTo>
                  <a:lnTo>
                    <a:pt x="1276" y="2008"/>
                  </a:lnTo>
                  <a:lnTo>
                    <a:pt x="1264" y="2039"/>
                  </a:lnTo>
                  <a:lnTo>
                    <a:pt x="1251" y="2067"/>
                  </a:lnTo>
                  <a:lnTo>
                    <a:pt x="1241" y="2097"/>
                  </a:lnTo>
                  <a:lnTo>
                    <a:pt x="1232" y="2129"/>
                  </a:lnTo>
                  <a:lnTo>
                    <a:pt x="1223" y="2159"/>
                  </a:lnTo>
                  <a:lnTo>
                    <a:pt x="1216" y="2191"/>
                  </a:lnTo>
                  <a:lnTo>
                    <a:pt x="1210" y="2223"/>
                  </a:lnTo>
                  <a:lnTo>
                    <a:pt x="1205" y="2255"/>
                  </a:lnTo>
                  <a:lnTo>
                    <a:pt x="1202" y="2289"/>
                  </a:lnTo>
                  <a:lnTo>
                    <a:pt x="1200" y="2322"/>
                  </a:lnTo>
                  <a:lnTo>
                    <a:pt x="1200" y="2356"/>
                  </a:lnTo>
                  <a:lnTo>
                    <a:pt x="1200" y="3469"/>
                  </a:lnTo>
                  <a:lnTo>
                    <a:pt x="390" y="3469"/>
                  </a:lnTo>
                  <a:close/>
                  <a:moveTo>
                    <a:pt x="4886" y="4146"/>
                  </a:moveTo>
                  <a:lnTo>
                    <a:pt x="4346" y="4146"/>
                  </a:lnTo>
                  <a:lnTo>
                    <a:pt x="4128" y="2576"/>
                  </a:lnTo>
                  <a:lnTo>
                    <a:pt x="3810" y="4146"/>
                  </a:lnTo>
                  <a:lnTo>
                    <a:pt x="2446" y="4146"/>
                  </a:lnTo>
                  <a:lnTo>
                    <a:pt x="2129" y="2576"/>
                  </a:lnTo>
                  <a:lnTo>
                    <a:pt x="1911" y="4146"/>
                  </a:lnTo>
                  <a:lnTo>
                    <a:pt x="1372" y="4146"/>
                  </a:lnTo>
                  <a:lnTo>
                    <a:pt x="1374" y="2356"/>
                  </a:lnTo>
                  <a:lnTo>
                    <a:pt x="1374" y="2356"/>
                  </a:lnTo>
                  <a:lnTo>
                    <a:pt x="1374" y="2328"/>
                  </a:lnTo>
                  <a:lnTo>
                    <a:pt x="1375" y="2301"/>
                  </a:lnTo>
                  <a:lnTo>
                    <a:pt x="1379" y="2274"/>
                  </a:lnTo>
                  <a:lnTo>
                    <a:pt x="1382" y="2248"/>
                  </a:lnTo>
                  <a:lnTo>
                    <a:pt x="1386" y="2221"/>
                  </a:lnTo>
                  <a:lnTo>
                    <a:pt x="1393" y="2196"/>
                  </a:lnTo>
                  <a:lnTo>
                    <a:pt x="1407" y="2147"/>
                  </a:lnTo>
                  <a:lnTo>
                    <a:pt x="1425" y="2097"/>
                  </a:lnTo>
                  <a:lnTo>
                    <a:pt x="1448" y="2051"/>
                  </a:lnTo>
                  <a:lnTo>
                    <a:pt x="1473" y="2007"/>
                  </a:lnTo>
                  <a:lnTo>
                    <a:pt x="1503" y="1964"/>
                  </a:lnTo>
                  <a:lnTo>
                    <a:pt x="1535" y="1925"/>
                  </a:lnTo>
                  <a:lnTo>
                    <a:pt x="1568" y="1888"/>
                  </a:lnTo>
                  <a:lnTo>
                    <a:pt x="1607" y="1854"/>
                  </a:lnTo>
                  <a:lnTo>
                    <a:pt x="1646" y="1822"/>
                  </a:lnTo>
                  <a:lnTo>
                    <a:pt x="1689" y="1794"/>
                  </a:lnTo>
                  <a:lnTo>
                    <a:pt x="1735" y="1769"/>
                  </a:lnTo>
                  <a:lnTo>
                    <a:pt x="1781" y="1748"/>
                  </a:lnTo>
                  <a:lnTo>
                    <a:pt x="1831" y="1730"/>
                  </a:lnTo>
                  <a:lnTo>
                    <a:pt x="1831" y="1730"/>
                  </a:lnTo>
                  <a:lnTo>
                    <a:pt x="1834" y="1728"/>
                  </a:lnTo>
                  <a:lnTo>
                    <a:pt x="1834" y="1728"/>
                  </a:lnTo>
                  <a:lnTo>
                    <a:pt x="1880" y="1716"/>
                  </a:lnTo>
                  <a:lnTo>
                    <a:pt x="1928" y="1707"/>
                  </a:lnTo>
                  <a:lnTo>
                    <a:pt x="1978" y="1702"/>
                  </a:lnTo>
                  <a:lnTo>
                    <a:pt x="2029" y="1700"/>
                  </a:lnTo>
                  <a:lnTo>
                    <a:pt x="2951" y="1700"/>
                  </a:lnTo>
                  <a:lnTo>
                    <a:pt x="2724" y="1542"/>
                  </a:lnTo>
                  <a:lnTo>
                    <a:pt x="2724" y="1542"/>
                  </a:lnTo>
                  <a:lnTo>
                    <a:pt x="2687" y="1514"/>
                  </a:lnTo>
                  <a:lnTo>
                    <a:pt x="2651" y="1484"/>
                  </a:lnTo>
                  <a:lnTo>
                    <a:pt x="2619" y="1454"/>
                  </a:lnTo>
                  <a:lnTo>
                    <a:pt x="2588" y="1420"/>
                  </a:lnTo>
                  <a:lnTo>
                    <a:pt x="2559" y="1386"/>
                  </a:lnTo>
                  <a:lnTo>
                    <a:pt x="2533" y="1349"/>
                  </a:lnTo>
                  <a:lnTo>
                    <a:pt x="2508" y="1312"/>
                  </a:lnTo>
                  <a:lnTo>
                    <a:pt x="2487" y="1273"/>
                  </a:lnTo>
                  <a:lnTo>
                    <a:pt x="2467" y="1232"/>
                  </a:lnTo>
                  <a:lnTo>
                    <a:pt x="2449" y="1189"/>
                  </a:lnTo>
                  <a:lnTo>
                    <a:pt x="2435" y="1147"/>
                  </a:lnTo>
                  <a:lnTo>
                    <a:pt x="2423" y="1104"/>
                  </a:lnTo>
                  <a:lnTo>
                    <a:pt x="2412" y="1060"/>
                  </a:lnTo>
                  <a:lnTo>
                    <a:pt x="2405" y="1016"/>
                  </a:lnTo>
                  <a:lnTo>
                    <a:pt x="2401" y="970"/>
                  </a:lnTo>
                  <a:lnTo>
                    <a:pt x="2400" y="924"/>
                  </a:lnTo>
                  <a:lnTo>
                    <a:pt x="2400" y="924"/>
                  </a:lnTo>
                  <a:lnTo>
                    <a:pt x="2401" y="885"/>
                  </a:lnTo>
                  <a:lnTo>
                    <a:pt x="2403" y="847"/>
                  </a:lnTo>
                  <a:lnTo>
                    <a:pt x="2409" y="810"/>
                  </a:lnTo>
                  <a:lnTo>
                    <a:pt x="2416" y="773"/>
                  </a:lnTo>
                  <a:lnTo>
                    <a:pt x="2424" y="736"/>
                  </a:lnTo>
                  <a:lnTo>
                    <a:pt x="2433" y="700"/>
                  </a:lnTo>
                  <a:lnTo>
                    <a:pt x="2446" y="665"/>
                  </a:lnTo>
                  <a:lnTo>
                    <a:pt x="2460" y="631"/>
                  </a:lnTo>
                  <a:lnTo>
                    <a:pt x="2474" y="597"/>
                  </a:lnTo>
                  <a:lnTo>
                    <a:pt x="2492" y="565"/>
                  </a:lnTo>
                  <a:lnTo>
                    <a:pt x="2510" y="534"/>
                  </a:lnTo>
                  <a:lnTo>
                    <a:pt x="2529" y="503"/>
                  </a:lnTo>
                  <a:lnTo>
                    <a:pt x="2550" y="475"/>
                  </a:lnTo>
                  <a:lnTo>
                    <a:pt x="2572" y="447"/>
                  </a:lnTo>
                  <a:lnTo>
                    <a:pt x="2596" y="418"/>
                  </a:lnTo>
                  <a:lnTo>
                    <a:pt x="2621" y="394"/>
                  </a:lnTo>
                  <a:lnTo>
                    <a:pt x="2646" y="369"/>
                  </a:lnTo>
                  <a:lnTo>
                    <a:pt x="2674" y="344"/>
                  </a:lnTo>
                  <a:lnTo>
                    <a:pt x="2703" y="323"/>
                  </a:lnTo>
                  <a:lnTo>
                    <a:pt x="2731" y="301"/>
                  </a:lnTo>
                  <a:lnTo>
                    <a:pt x="2761" y="282"/>
                  </a:lnTo>
                  <a:lnTo>
                    <a:pt x="2793" y="264"/>
                  </a:lnTo>
                  <a:lnTo>
                    <a:pt x="2825" y="246"/>
                  </a:lnTo>
                  <a:lnTo>
                    <a:pt x="2859" y="232"/>
                  </a:lnTo>
                  <a:lnTo>
                    <a:pt x="2892" y="218"/>
                  </a:lnTo>
                  <a:lnTo>
                    <a:pt x="2928" y="206"/>
                  </a:lnTo>
                  <a:lnTo>
                    <a:pt x="2963" y="197"/>
                  </a:lnTo>
                  <a:lnTo>
                    <a:pt x="3000" y="188"/>
                  </a:lnTo>
                  <a:lnTo>
                    <a:pt x="3038" y="181"/>
                  </a:lnTo>
                  <a:lnTo>
                    <a:pt x="3075" y="175"/>
                  </a:lnTo>
                  <a:lnTo>
                    <a:pt x="3112" y="174"/>
                  </a:lnTo>
                  <a:lnTo>
                    <a:pt x="3151" y="172"/>
                  </a:lnTo>
                  <a:lnTo>
                    <a:pt x="3151" y="172"/>
                  </a:lnTo>
                  <a:lnTo>
                    <a:pt x="3190" y="174"/>
                  </a:lnTo>
                  <a:lnTo>
                    <a:pt x="3227" y="175"/>
                  </a:lnTo>
                  <a:lnTo>
                    <a:pt x="3265" y="181"/>
                  </a:lnTo>
                  <a:lnTo>
                    <a:pt x="3302" y="188"/>
                  </a:lnTo>
                  <a:lnTo>
                    <a:pt x="3339" y="197"/>
                  </a:lnTo>
                  <a:lnTo>
                    <a:pt x="3374" y="206"/>
                  </a:lnTo>
                  <a:lnTo>
                    <a:pt x="3410" y="218"/>
                  </a:lnTo>
                  <a:lnTo>
                    <a:pt x="3444" y="232"/>
                  </a:lnTo>
                  <a:lnTo>
                    <a:pt x="3477" y="246"/>
                  </a:lnTo>
                  <a:lnTo>
                    <a:pt x="3509" y="264"/>
                  </a:lnTo>
                  <a:lnTo>
                    <a:pt x="3541" y="282"/>
                  </a:lnTo>
                  <a:lnTo>
                    <a:pt x="3571" y="301"/>
                  </a:lnTo>
                  <a:lnTo>
                    <a:pt x="3601" y="323"/>
                  </a:lnTo>
                  <a:lnTo>
                    <a:pt x="3630" y="344"/>
                  </a:lnTo>
                  <a:lnTo>
                    <a:pt x="3656" y="369"/>
                  </a:lnTo>
                  <a:lnTo>
                    <a:pt x="3683" y="394"/>
                  </a:lnTo>
                  <a:lnTo>
                    <a:pt x="3708" y="418"/>
                  </a:lnTo>
                  <a:lnTo>
                    <a:pt x="3731" y="447"/>
                  </a:lnTo>
                  <a:lnTo>
                    <a:pt x="3754" y="475"/>
                  </a:lnTo>
                  <a:lnTo>
                    <a:pt x="3773" y="503"/>
                  </a:lnTo>
                  <a:lnTo>
                    <a:pt x="3794" y="534"/>
                  </a:lnTo>
                  <a:lnTo>
                    <a:pt x="3812" y="565"/>
                  </a:lnTo>
                  <a:lnTo>
                    <a:pt x="3828" y="597"/>
                  </a:lnTo>
                  <a:lnTo>
                    <a:pt x="3844" y="631"/>
                  </a:lnTo>
                  <a:lnTo>
                    <a:pt x="3856" y="665"/>
                  </a:lnTo>
                  <a:lnTo>
                    <a:pt x="3869" y="700"/>
                  </a:lnTo>
                  <a:lnTo>
                    <a:pt x="3880" y="736"/>
                  </a:lnTo>
                  <a:lnTo>
                    <a:pt x="3887" y="773"/>
                  </a:lnTo>
                  <a:lnTo>
                    <a:pt x="3894" y="810"/>
                  </a:lnTo>
                  <a:lnTo>
                    <a:pt x="3899" y="847"/>
                  </a:lnTo>
                  <a:lnTo>
                    <a:pt x="3901" y="885"/>
                  </a:lnTo>
                  <a:lnTo>
                    <a:pt x="3903" y="924"/>
                  </a:lnTo>
                  <a:lnTo>
                    <a:pt x="3903" y="924"/>
                  </a:lnTo>
                  <a:lnTo>
                    <a:pt x="3901" y="970"/>
                  </a:lnTo>
                  <a:lnTo>
                    <a:pt x="3897" y="1016"/>
                  </a:lnTo>
                  <a:lnTo>
                    <a:pt x="3890" y="1060"/>
                  </a:lnTo>
                  <a:lnTo>
                    <a:pt x="3881" y="1104"/>
                  </a:lnTo>
                  <a:lnTo>
                    <a:pt x="3869" y="1147"/>
                  </a:lnTo>
                  <a:lnTo>
                    <a:pt x="3853" y="1189"/>
                  </a:lnTo>
                  <a:lnTo>
                    <a:pt x="3837" y="1232"/>
                  </a:lnTo>
                  <a:lnTo>
                    <a:pt x="3816" y="1273"/>
                  </a:lnTo>
                  <a:lnTo>
                    <a:pt x="3794" y="1312"/>
                  </a:lnTo>
                  <a:lnTo>
                    <a:pt x="3770" y="1349"/>
                  </a:lnTo>
                  <a:lnTo>
                    <a:pt x="3743" y="1386"/>
                  </a:lnTo>
                  <a:lnTo>
                    <a:pt x="3715" y="1420"/>
                  </a:lnTo>
                  <a:lnTo>
                    <a:pt x="3683" y="1454"/>
                  </a:lnTo>
                  <a:lnTo>
                    <a:pt x="3651" y="1484"/>
                  </a:lnTo>
                  <a:lnTo>
                    <a:pt x="3615" y="1514"/>
                  </a:lnTo>
                  <a:lnTo>
                    <a:pt x="3578" y="1542"/>
                  </a:lnTo>
                  <a:lnTo>
                    <a:pt x="3351" y="1700"/>
                  </a:lnTo>
                  <a:lnTo>
                    <a:pt x="4230" y="1700"/>
                  </a:lnTo>
                  <a:lnTo>
                    <a:pt x="4230" y="1700"/>
                  </a:lnTo>
                  <a:lnTo>
                    <a:pt x="4264" y="1700"/>
                  </a:lnTo>
                  <a:lnTo>
                    <a:pt x="4298" y="1704"/>
                  </a:lnTo>
                  <a:lnTo>
                    <a:pt x="4330" y="1707"/>
                  </a:lnTo>
                  <a:lnTo>
                    <a:pt x="4362" y="1712"/>
                  </a:lnTo>
                  <a:lnTo>
                    <a:pt x="4394" y="1719"/>
                  </a:lnTo>
                  <a:lnTo>
                    <a:pt x="4425" y="1728"/>
                  </a:lnTo>
                  <a:lnTo>
                    <a:pt x="4456" y="1739"/>
                  </a:lnTo>
                  <a:lnTo>
                    <a:pt x="4486" y="1751"/>
                  </a:lnTo>
                  <a:lnTo>
                    <a:pt x="4514" y="1764"/>
                  </a:lnTo>
                  <a:lnTo>
                    <a:pt x="4542" y="1778"/>
                  </a:lnTo>
                  <a:lnTo>
                    <a:pt x="4571" y="1794"/>
                  </a:lnTo>
                  <a:lnTo>
                    <a:pt x="4597" y="1812"/>
                  </a:lnTo>
                  <a:lnTo>
                    <a:pt x="4622" y="1829"/>
                  </a:lnTo>
                  <a:lnTo>
                    <a:pt x="4647" y="1849"/>
                  </a:lnTo>
                  <a:lnTo>
                    <a:pt x="4672" y="1870"/>
                  </a:lnTo>
                  <a:lnTo>
                    <a:pt x="4695" y="1891"/>
                  </a:lnTo>
                  <a:lnTo>
                    <a:pt x="4716" y="1914"/>
                  </a:lnTo>
                  <a:lnTo>
                    <a:pt x="4737" y="1938"/>
                  </a:lnTo>
                  <a:lnTo>
                    <a:pt x="4757" y="1962"/>
                  </a:lnTo>
                  <a:lnTo>
                    <a:pt x="4775" y="1989"/>
                  </a:lnTo>
                  <a:lnTo>
                    <a:pt x="4792" y="2016"/>
                  </a:lnTo>
                  <a:lnTo>
                    <a:pt x="4806" y="2042"/>
                  </a:lnTo>
                  <a:lnTo>
                    <a:pt x="4822" y="2070"/>
                  </a:lnTo>
                  <a:lnTo>
                    <a:pt x="4835" y="2101"/>
                  </a:lnTo>
                  <a:lnTo>
                    <a:pt x="4847" y="2129"/>
                  </a:lnTo>
                  <a:lnTo>
                    <a:pt x="4858" y="2161"/>
                  </a:lnTo>
                  <a:lnTo>
                    <a:pt x="4867" y="2191"/>
                  </a:lnTo>
                  <a:lnTo>
                    <a:pt x="4874" y="2223"/>
                  </a:lnTo>
                  <a:lnTo>
                    <a:pt x="4879" y="2255"/>
                  </a:lnTo>
                  <a:lnTo>
                    <a:pt x="4883" y="2289"/>
                  </a:lnTo>
                  <a:lnTo>
                    <a:pt x="4886" y="2322"/>
                  </a:lnTo>
                  <a:lnTo>
                    <a:pt x="4886" y="2356"/>
                  </a:lnTo>
                  <a:lnTo>
                    <a:pt x="4886" y="4146"/>
                  </a:lnTo>
                  <a:close/>
                  <a:moveTo>
                    <a:pt x="5854" y="3469"/>
                  </a:moveTo>
                  <a:lnTo>
                    <a:pt x="5060" y="3469"/>
                  </a:lnTo>
                  <a:lnTo>
                    <a:pt x="5060" y="2356"/>
                  </a:lnTo>
                  <a:lnTo>
                    <a:pt x="5060" y="2356"/>
                  </a:lnTo>
                  <a:lnTo>
                    <a:pt x="5058" y="2322"/>
                  </a:lnTo>
                  <a:lnTo>
                    <a:pt x="5056" y="2290"/>
                  </a:lnTo>
                  <a:lnTo>
                    <a:pt x="5053" y="2258"/>
                  </a:lnTo>
                  <a:lnTo>
                    <a:pt x="5049" y="2226"/>
                  </a:lnTo>
                  <a:lnTo>
                    <a:pt x="5044" y="2196"/>
                  </a:lnTo>
                  <a:lnTo>
                    <a:pt x="5037" y="2166"/>
                  </a:lnTo>
                  <a:lnTo>
                    <a:pt x="5030" y="2136"/>
                  </a:lnTo>
                  <a:lnTo>
                    <a:pt x="5021" y="2106"/>
                  </a:lnTo>
                  <a:lnTo>
                    <a:pt x="5010" y="2076"/>
                  </a:lnTo>
                  <a:lnTo>
                    <a:pt x="5000" y="2047"/>
                  </a:lnTo>
                  <a:lnTo>
                    <a:pt x="4987" y="2019"/>
                  </a:lnTo>
                  <a:lnTo>
                    <a:pt x="4975" y="1991"/>
                  </a:lnTo>
                  <a:lnTo>
                    <a:pt x="4961" y="1964"/>
                  </a:lnTo>
                  <a:lnTo>
                    <a:pt x="4946" y="1938"/>
                  </a:lnTo>
                  <a:lnTo>
                    <a:pt x="4931" y="1911"/>
                  </a:lnTo>
                  <a:lnTo>
                    <a:pt x="4913" y="1886"/>
                  </a:lnTo>
                  <a:lnTo>
                    <a:pt x="4895" y="1861"/>
                  </a:lnTo>
                  <a:lnTo>
                    <a:pt x="4877" y="1838"/>
                  </a:lnTo>
                  <a:lnTo>
                    <a:pt x="4858" y="1813"/>
                  </a:lnTo>
                  <a:lnTo>
                    <a:pt x="4838" y="1792"/>
                  </a:lnTo>
                  <a:lnTo>
                    <a:pt x="4817" y="1769"/>
                  </a:lnTo>
                  <a:lnTo>
                    <a:pt x="4794" y="1748"/>
                  </a:lnTo>
                  <a:lnTo>
                    <a:pt x="4773" y="1728"/>
                  </a:lnTo>
                  <a:lnTo>
                    <a:pt x="4750" y="1709"/>
                  </a:lnTo>
                  <a:lnTo>
                    <a:pt x="4725" y="1691"/>
                  </a:lnTo>
                  <a:lnTo>
                    <a:pt x="4700" y="1673"/>
                  </a:lnTo>
                  <a:lnTo>
                    <a:pt x="4675" y="1656"/>
                  </a:lnTo>
                  <a:lnTo>
                    <a:pt x="4649" y="1640"/>
                  </a:lnTo>
                  <a:lnTo>
                    <a:pt x="4622" y="1626"/>
                  </a:lnTo>
                  <a:lnTo>
                    <a:pt x="4596" y="1611"/>
                  </a:lnTo>
                  <a:lnTo>
                    <a:pt x="4567" y="1597"/>
                  </a:lnTo>
                  <a:lnTo>
                    <a:pt x="4539" y="1587"/>
                  </a:lnTo>
                  <a:lnTo>
                    <a:pt x="4539" y="1587"/>
                  </a:lnTo>
                  <a:lnTo>
                    <a:pt x="4514" y="1567"/>
                  </a:lnTo>
                  <a:lnTo>
                    <a:pt x="4489" y="1548"/>
                  </a:lnTo>
                  <a:lnTo>
                    <a:pt x="4468" y="1524"/>
                  </a:lnTo>
                  <a:lnTo>
                    <a:pt x="4447" y="1501"/>
                  </a:lnTo>
                  <a:lnTo>
                    <a:pt x="4427" y="1478"/>
                  </a:lnTo>
                  <a:lnTo>
                    <a:pt x="4408" y="1454"/>
                  </a:lnTo>
                  <a:lnTo>
                    <a:pt x="4392" y="1427"/>
                  </a:lnTo>
                  <a:lnTo>
                    <a:pt x="4376" y="1400"/>
                  </a:lnTo>
                  <a:lnTo>
                    <a:pt x="4363" y="1372"/>
                  </a:lnTo>
                  <a:lnTo>
                    <a:pt x="4351" y="1344"/>
                  </a:lnTo>
                  <a:lnTo>
                    <a:pt x="4342" y="1315"/>
                  </a:lnTo>
                  <a:lnTo>
                    <a:pt x="4333" y="1285"/>
                  </a:lnTo>
                  <a:lnTo>
                    <a:pt x="4326" y="1255"/>
                  </a:lnTo>
                  <a:lnTo>
                    <a:pt x="4321" y="1223"/>
                  </a:lnTo>
                  <a:lnTo>
                    <a:pt x="4319" y="1193"/>
                  </a:lnTo>
                  <a:lnTo>
                    <a:pt x="4317" y="1161"/>
                  </a:lnTo>
                  <a:lnTo>
                    <a:pt x="4317" y="1161"/>
                  </a:lnTo>
                  <a:lnTo>
                    <a:pt x="4319" y="1135"/>
                  </a:lnTo>
                  <a:lnTo>
                    <a:pt x="4321" y="1108"/>
                  </a:lnTo>
                  <a:lnTo>
                    <a:pt x="4324" y="1081"/>
                  </a:lnTo>
                  <a:lnTo>
                    <a:pt x="4328" y="1057"/>
                  </a:lnTo>
                  <a:lnTo>
                    <a:pt x="4335" y="1032"/>
                  </a:lnTo>
                  <a:lnTo>
                    <a:pt x="4342" y="1007"/>
                  </a:lnTo>
                  <a:lnTo>
                    <a:pt x="4349" y="982"/>
                  </a:lnTo>
                  <a:lnTo>
                    <a:pt x="4358" y="959"/>
                  </a:lnTo>
                  <a:lnTo>
                    <a:pt x="4369" y="936"/>
                  </a:lnTo>
                  <a:lnTo>
                    <a:pt x="4381" y="913"/>
                  </a:lnTo>
                  <a:lnTo>
                    <a:pt x="4394" y="892"/>
                  </a:lnTo>
                  <a:lnTo>
                    <a:pt x="4406" y="870"/>
                  </a:lnTo>
                  <a:lnTo>
                    <a:pt x="4422" y="851"/>
                  </a:lnTo>
                  <a:lnTo>
                    <a:pt x="4436" y="831"/>
                  </a:lnTo>
                  <a:lnTo>
                    <a:pt x="4454" y="812"/>
                  </a:lnTo>
                  <a:lnTo>
                    <a:pt x="4470" y="794"/>
                  </a:lnTo>
                  <a:lnTo>
                    <a:pt x="4489" y="776"/>
                  </a:lnTo>
                  <a:lnTo>
                    <a:pt x="4507" y="760"/>
                  </a:lnTo>
                  <a:lnTo>
                    <a:pt x="4526" y="745"/>
                  </a:lnTo>
                  <a:lnTo>
                    <a:pt x="4548" y="730"/>
                  </a:lnTo>
                  <a:lnTo>
                    <a:pt x="4569" y="716"/>
                  </a:lnTo>
                  <a:lnTo>
                    <a:pt x="4590" y="704"/>
                  </a:lnTo>
                  <a:lnTo>
                    <a:pt x="4613" y="693"/>
                  </a:lnTo>
                  <a:lnTo>
                    <a:pt x="4636" y="682"/>
                  </a:lnTo>
                  <a:lnTo>
                    <a:pt x="4659" y="674"/>
                  </a:lnTo>
                  <a:lnTo>
                    <a:pt x="4684" y="665"/>
                  </a:lnTo>
                  <a:lnTo>
                    <a:pt x="4709" y="658"/>
                  </a:lnTo>
                  <a:lnTo>
                    <a:pt x="4734" y="652"/>
                  </a:lnTo>
                  <a:lnTo>
                    <a:pt x="4759" y="647"/>
                  </a:lnTo>
                  <a:lnTo>
                    <a:pt x="4785" y="643"/>
                  </a:lnTo>
                  <a:lnTo>
                    <a:pt x="4812" y="642"/>
                  </a:lnTo>
                  <a:lnTo>
                    <a:pt x="4838" y="642"/>
                  </a:lnTo>
                  <a:lnTo>
                    <a:pt x="4838" y="642"/>
                  </a:lnTo>
                  <a:lnTo>
                    <a:pt x="4865" y="642"/>
                  </a:lnTo>
                  <a:lnTo>
                    <a:pt x="4892" y="643"/>
                  </a:lnTo>
                  <a:lnTo>
                    <a:pt x="4918" y="647"/>
                  </a:lnTo>
                  <a:lnTo>
                    <a:pt x="4943" y="652"/>
                  </a:lnTo>
                  <a:lnTo>
                    <a:pt x="4968" y="658"/>
                  </a:lnTo>
                  <a:lnTo>
                    <a:pt x="4993" y="665"/>
                  </a:lnTo>
                  <a:lnTo>
                    <a:pt x="5017" y="674"/>
                  </a:lnTo>
                  <a:lnTo>
                    <a:pt x="5040" y="682"/>
                  </a:lnTo>
                  <a:lnTo>
                    <a:pt x="5063" y="693"/>
                  </a:lnTo>
                  <a:lnTo>
                    <a:pt x="5086" y="704"/>
                  </a:lnTo>
                  <a:lnTo>
                    <a:pt x="5108" y="716"/>
                  </a:lnTo>
                  <a:lnTo>
                    <a:pt x="5129" y="730"/>
                  </a:lnTo>
                  <a:lnTo>
                    <a:pt x="5148" y="745"/>
                  </a:lnTo>
                  <a:lnTo>
                    <a:pt x="5168" y="760"/>
                  </a:lnTo>
                  <a:lnTo>
                    <a:pt x="5187" y="776"/>
                  </a:lnTo>
                  <a:lnTo>
                    <a:pt x="5205" y="794"/>
                  </a:lnTo>
                  <a:lnTo>
                    <a:pt x="5223" y="812"/>
                  </a:lnTo>
                  <a:lnTo>
                    <a:pt x="5239" y="831"/>
                  </a:lnTo>
                  <a:lnTo>
                    <a:pt x="5255" y="851"/>
                  </a:lnTo>
                  <a:lnTo>
                    <a:pt x="5269" y="870"/>
                  </a:lnTo>
                  <a:lnTo>
                    <a:pt x="5283" y="892"/>
                  </a:lnTo>
                  <a:lnTo>
                    <a:pt x="5296" y="913"/>
                  </a:lnTo>
                  <a:lnTo>
                    <a:pt x="5306" y="936"/>
                  </a:lnTo>
                  <a:lnTo>
                    <a:pt x="5317" y="959"/>
                  </a:lnTo>
                  <a:lnTo>
                    <a:pt x="5326" y="982"/>
                  </a:lnTo>
                  <a:lnTo>
                    <a:pt x="5335" y="1007"/>
                  </a:lnTo>
                  <a:lnTo>
                    <a:pt x="5342" y="1032"/>
                  </a:lnTo>
                  <a:lnTo>
                    <a:pt x="5347" y="1057"/>
                  </a:lnTo>
                  <a:lnTo>
                    <a:pt x="5352" y="1081"/>
                  </a:lnTo>
                  <a:lnTo>
                    <a:pt x="5356" y="1108"/>
                  </a:lnTo>
                  <a:lnTo>
                    <a:pt x="5358" y="1135"/>
                  </a:lnTo>
                  <a:lnTo>
                    <a:pt x="5358" y="1161"/>
                  </a:lnTo>
                  <a:lnTo>
                    <a:pt x="5358" y="1161"/>
                  </a:lnTo>
                  <a:lnTo>
                    <a:pt x="5358" y="1193"/>
                  </a:lnTo>
                  <a:lnTo>
                    <a:pt x="5354" y="1225"/>
                  </a:lnTo>
                  <a:lnTo>
                    <a:pt x="5349" y="1255"/>
                  </a:lnTo>
                  <a:lnTo>
                    <a:pt x="5343" y="1285"/>
                  </a:lnTo>
                  <a:lnTo>
                    <a:pt x="5335" y="1315"/>
                  </a:lnTo>
                  <a:lnTo>
                    <a:pt x="5324" y="1345"/>
                  </a:lnTo>
                  <a:lnTo>
                    <a:pt x="5312" y="1374"/>
                  </a:lnTo>
                  <a:lnTo>
                    <a:pt x="5299" y="1402"/>
                  </a:lnTo>
                  <a:lnTo>
                    <a:pt x="5283" y="1429"/>
                  </a:lnTo>
                  <a:lnTo>
                    <a:pt x="5267" y="1455"/>
                  </a:lnTo>
                  <a:lnTo>
                    <a:pt x="5248" y="1480"/>
                  </a:lnTo>
                  <a:lnTo>
                    <a:pt x="5228" y="1505"/>
                  </a:lnTo>
                  <a:lnTo>
                    <a:pt x="5207" y="1528"/>
                  </a:lnTo>
                  <a:lnTo>
                    <a:pt x="5184" y="1549"/>
                  </a:lnTo>
                  <a:lnTo>
                    <a:pt x="5159" y="1569"/>
                  </a:lnTo>
                  <a:lnTo>
                    <a:pt x="5134" y="1588"/>
                  </a:lnTo>
                  <a:lnTo>
                    <a:pt x="4906" y="1746"/>
                  </a:lnTo>
                  <a:lnTo>
                    <a:pt x="5620" y="1746"/>
                  </a:lnTo>
                  <a:lnTo>
                    <a:pt x="5620" y="1746"/>
                  </a:lnTo>
                  <a:lnTo>
                    <a:pt x="5643" y="1746"/>
                  </a:lnTo>
                  <a:lnTo>
                    <a:pt x="5664" y="1748"/>
                  </a:lnTo>
                  <a:lnTo>
                    <a:pt x="5687" y="1751"/>
                  </a:lnTo>
                  <a:lnTo>
                    <a:pt x="5709" y="1755"/>
                  </a:lnTo>
                  <a:lnTo>
                    <a:pt x="5732" y="1760"/>
                  </a:lnTo>
                  <a:lnTo>
                    <a:pt x="5751" y="1766"/>
                  </a:lnTo>
                  <a:lnTo>
                    <a:pt x="5772" y="1773"/>
                  </a:lnTo>
                  <a:lnTo>
                    <a:pt x="5794" y="1782"/>
                  </a:lnTo>
                  <a:lnTo>
                    <a:pt x="5833" y="1799"/>
                  </a:lnTo>
                  <a:lnTo>
                    <a:pt x="5870" y="1822"/>
                  </a:lnTo>
                  <a:lnTo>
                    <a:pt x="5903" y="1847"/>
                  </a:lnTo>
                  <a:lnTo>
                    <a:pt x="5935" y="1875"/>
                  </a:lnTo>
                  <a:lnTo>
                    <a:pt x="5964" y="1907"/>
                  </a:lnTo>
                  <a:lnTo>
                    <a:pt x="5990" y="1941"/>
                  </a:lnTo>
                  <a:lnTo>
                    <a:pt x="6013" y="1978"/>
                  </a:lnTo>
                  <a:lnTo>
                    <a:pt x="6033" y="2017"/>
                  </a:lnTo>
                  <a:lnTo>
                    <a:pt x="6040" y="2037"/>
                  </a:lnTo>
                  <a:lnTo>
                    <a:pt x="6049" y="2058"/>
                  </a:lnTo>
                  <a:lnTo>
                    <a:pt x="6054" y="2079"/>
                  </a:lnTo>
                  <a:lnTo>
                    <a:pt x="6059" y="2101"/>
                  </a:lnTo>
                  <a:lnTo>
                    <a:pt x="6065" y="2122"/>
                  </a:lnTo>
                  <a:lnTo>
                    <a:pt x="6067" y="2145"/>
                  </a:lnTo>
                  <a:lnTo>
                    <a:pt x="6070" y="2166"/>
                  </a:lnTo>
                  <a:lnTo>
                    <a:pt x="6070" y="2189"/>
                  </a:lnTo>
                  <a:lnTo>
                    <a:pt x="5854" y="3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
        <p:nvSpPr>
          <p:cNvPr id="2" name="Footer Placeholder 1"/>
          <p:cNvSpPr>
            <a:spLocks noGrp="1"/>
          </p:cNvSpPr>
          <p:nvPr>
            <p:ph type="ftr" sz="quarter" idx="11"/>
          </p:nvPr>
        </p:nvSpPr>
        <p:spPr/>
        <p:txBody>
          <a:bodyPr/>
          <a:lstStyle>
            <a:lvl1pPr>
              <a:defRPr>
                <a:solidFill>
                  <a:schemeClr val="bg1"/>
                </a:solidFill>
              </a:defRPr>
            </a:lvl1pPr>
          </a:lstStyle>
          <a:p>
            <a:r>
              <a:rPr lang="en-US" dirty="0"/>
              <a:t>© 2018 LEAN HUMAN CAPITAL BY HEALTHCARESOURCE. ALL RIGHTS RESERVED</a:t>
            </a:r>
          </a:p>
        </p:txBody>
      </p:sp>
    </p:spTree>
    <p:extLst>
      <p:ext uri="{BB962C8B-B14F-4D97-AF65-F5344CB8AC3E}">
        <p14:creationId xmlns:p14="http://schemas.microsoft.com/office/powerpoint/2010/main" val="2245028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11"/>
          <p:cNvSpPr>
            <a:spLocks noGrp="1"/>
          </p:cNvSpPr>
          <p:nvPr>
            <p:ph type="ftr" sz="quarter" idx="10"/>
          </p:nvPr>
        </p:nvSpPr>
        <p:spPr/>
        <p:txBody>
          <a:bodyPr/>
          <a:lstStyle/>
          <a:p>
            <a:r>
              <a:rPr lang="en-US" dirty="0"/>
              <a:t>© 2018 LEAN HUMAN CAPITAL BY HEALTHCARESOURCE. ALL RIGHTS RESERVED</a:t>
            </a:r>
          </a:p>
        </p:txBody>
      </p:sp>
      <p:sp>
        <p:nvSpPr>
          <p:cNvPr id="13" name="Slide Number Placeholder 12"/>
          <p:cNvSpPr>
            <a:spLocks noGrp="1"/>
          </p:cNvSpPr>
          <p:nvPr>
            <p:ph type="sldNum" sz="quarter" idx="11"/>
          </p:nvPr>
        </p:nvSpPr>
        <p:spPr/>
        <p:txBody>
          <a:bodyPr/>
          <a:lstStyle/>
          <a:p>
            <a:fld id="{36A182CF-D5A6-4F6A-8D4F-B36B7B4D9FB6}" type="slidenum">
              <a:rPr lang="en-US" smtClean="0"/>
              <a:pPr/>
              <a:t>‹#›</a:t>
            </a:fld>
            <a:endParaRPr lang="en-US" dirty="0"/>
          </a:p>
        </p:txBody>
      </p:sp>
      <p:sp>
        <p:nvSpPr>
          <p:cNvPr id="14" name="Title 1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50698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lvl1pPr>
              <a:defRPr>
                <a:solidFill>
                  <a:schemeClr val="bg1">
                    <a:alpha val="75000"/>
                  </a:schemeClr>
                </a:solidFill>
              </a:defRPr>
            </a:lvl1pPr>
          </a:lstStyle>
          <a:p>
            <a:r>
              <a:rPr lang="en-US" dirty="0">
                <a:solidFill>
                  <a:srgbClr val="FFFFFF">
                    <a:alpha val="75000"/>
                  </a:srgbClr>
                </a:solidFill>
              </a:rPr>
              <a:t>© 2018 LEAN HUMAN CAPITAL BY HEALTHCARESOURCE. ALL RIGHTS RESERVED</a:t>
            </a:r>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p:cNvCxnSpPr/>
          <p:nvPr/>
        </p:nvCxnSpPr>
        <p:spPr>
          <a:xfrm>
            <a:off x="4572000" y="3895120"/>
            <a:ext cx="0" cy="1298921"/>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4"/>
          <p:cNvGrpSpPr>
            <a:grpSpLocks noChangeAspect="1"/>
          </p:cNvGrpSpPr>
          <p:nvPr/>
        </p:nvGrpSpPr>
        <p:grpSpPr bwMode="auto">
          <a:xfrm>
            <a:off x="1693450" y="2044700"/>
            <a:ext cx="5421317" cy="1058863"/>
            <a:chOff x="1659" y="1431"/>
            <a:chExt cx="3415" cy="667"/>
          </a:xfrm>
        </p:grpSpPr>
        <p:sp>
          <p:nvSpPr>
            <p:cNvPr id="106" name="Freeform 5"/>
            <p:cNvSpPr>
              <a:spLocks/>
            </p:cNvSpPr>
            <p:nvPr userDrawn="1"/>
          </p:nvSpPr>
          <p:spPr bwMode="auto">
            <a:xfrm>
              <a:off x="1661" y="1604"/>
              <a:ext cx="197" cy="252"/>
            </a:xfrm>
            <a:custGeom>
              <a:avLst/>
              <a:gdLst>
                <a:gd name="T0" fmla="*/ 267 w 304"/>
                <a:gd name="T1" fmla="*/ 0 h 387"/>
                <a:gd name="T2" fmla="*/ 267 w 304"/>
                <a:gd name="T3" fmla="*/ 0 h 387"/>
                <a:gd name="T4" fmla="*/ 267 w 304"/>
                <a:gd name="T5" fmla="*/ 168 h 387"/>
                <a:gd name="T6" fmla="*/ 37 w 304"/>
                <a:gd name="T7" fmla="*/ 168 h 387"/>
                <a:gd name="T8" fmla="*/ 37 w 304"/>
                <a:gd name="T9" fmla="*/ 0 h 387"/>
                <a:gd name="T10" fmla="*/ 0 w 304"/>
                <a:gd name="T11" fmla="*/ 0 h 387"/>
                <a:gd name="T12" fmla="*/ 0 w 304"/>
                <a:gd name="T13" fmla="*/ 387 h 387"/>
                <a:gd name="T14" fmla="*/ 37 w 304"/>
                <a:gd name="T15" fmla="*/ 387 h 387"/>
                <a:gd name="T16" fmla="*/ 37 w 304"/>
                <a:gd name="T17" fmla="*/ 200 h 387"/>
                <a:gd name="T18" fmla="*/ 267 w 304"/>
                <a:gd name="T19" fmla="*/ 200 h 387"/>
                <a:gd name="T20" fmla="*/ 267 w 304"/>
                <a:gd name="T21" fmla="*/ 387 h 387"/>
                <a:gd name="T22" fmla="*/ 304 w 304"/>
                <a:gd name="T23" fmla="*/ 387 h 387"/>
                <a:gd name="T24" fmla="*/ 304 w 304"/>
                <a:gd name="T25" fmla="*/ 0 h 387"/>
                <a:gd name="T26" fmla="*/ 267 w 304"/>
                <a:gd name="T2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87">
                  <a:moveTo>
                    <a:pt x="267" y="0"/>
                  </a:moveTo>
                  <a:lnTo>
                    <a:pt x="267" y="0"/>
                  </a:lnTo>
                  <a:lnTo>
                    <a:pt x="267" y="168"/>
                  </a:lnTo>
                  <a:lnTo>
                    <a:pt x="37" y="168"/>
                  </a:lnTo>
                  <a:lnTo>
                    <a:pt x="37" y="0"/>
                  </a:lnTo>
                  <a:lnTo>
                    <a:pt x="0" y="0"/>
                  </a:lnTo>
                  <a:lnTo>
                    <a:pt x="0" y="387"/>
                  </a:lnTo>
                  <a:lnTo>
                    <a:pt x="37" y="387"/>
                  </a:lnTo>
                  <a:lnTo>
                    <a:pt x="37" y="200"/>
                  </a:lnTo>
                  <a:lnTo>
                    <a:pt x="267" y="200"/>
                  </a:lnTo>
                  <a:lnTo>
                    <a:pt x="267" y="387"/>
                  </a:lnTo>
                  <a:lnTo>
                    <a:pt x="304" y="387"/>
                  </a:lnTo>
                  <a:lnTo>
                    <a:pt x="304" y="0"/>
                  </a:lnTo>
                  <a:lnTo>
                    <a:pt x="267"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6"/>
            <p:cNvSpPr>
              <a:spLocks noEditPoints="1"/>
            </p:cNvSpPr>
            <p:nvPr userDrawn="1"/>
          </p:nvSpPr>
          <p:spPr bwMode="auto">
            <a:xfrm>
              <a:off x="1887"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3" y="77"/>
                    <a:pt x="181" y="28"/>
                    <a:pt x="126" y="28"/>
                  </a:cubicBezTo>
                  <a:cubicBezTo>
                    <a:pt x="70" y="28"/>
                    <a:pt x="39" y="77"/>
                    <a:pt x="34" y="128"/>
                  </a:cubicBezTo>
                  <a:lnTo>
                    <a:pt x="215" y="128"/>
                  </a:lnTo>
                  <a:close/>
                  <a:moveTo>
                    <a:pt x="34" y="157"/>
                  </a:moveTo>
                  <a:lnTo>
                    <a:pt x="34" y="157"/>
                  </a:lnTo>
                  <a:cubicBezTo>
                    <a:pt x="34" y="207"/>
                    <a:pt x="60" y="267"/>
                    <a:pt x="126" y="267"/>
                  </a:cubicBezTo>
                  <a:cubicBezTo>
                    <a:pt x="176" y="267"/>
                    <a:pt x="203" y="238"/>
                    <a:pt x="214" y="195"/>
                  </a:cubicBezTo>
                  <a:lnTo>
                    <a:pt x="248" y="195"/>
                  </a:lnTo>
                  <a:cubicBezTo>
                    <a:pt x="233" y="259"/>
                    <a:pt x="196"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7"/>
            <p:cNvSpPr>
              <a:spLocks noEditPoints="1"/>
            </p:cNvSpPr>
            <p:nvPr userDrawn="1"/>
          </p:nvSpPr>
          <p:spPr bwMode="auto">
            <a:xfrm>
              <a:off x="2060" y="1669"/>
              <a:ext cx="168" cy="193"/>
            </a:xfrm>
            <a:custGeom>
              <a:avLst/>
              <a:gdLst>
                <a:gd name="T0" fmla="*/ 194 w 259"/>
                <a:gd name="T1" fmla="*/ 135 h 296"/>
                <a:gd name="T2" fmla="*/ 194 w 259"/>
                <a:gd name="T3" fmla="*/ 135 h 296"/>
                <a:gd name="T4" fmla="*/ 193 w 259"/>
                <a:gd name="T5" fmla="*/ 135 h 296"/>
                <a:gd name="T6" fmla="*/ 165 w 259"/>
                <a:gd name="T7" fmla="*/ 147 h 296"/>
                <a:gd name="T8" fmla="*/ 35 w 259"/>
                <a:gd name="T9" fmla="*/ 212 h 296"/>
                <a:gd name="T10" fmla="*/ 97 w 259"/>
                <a:gd name="T11" fmla="*/ 267 h 296"/>
                <a:gd name="T12" fmla="*/ 194 w 259"/>
                <a:gd name="T13" fmla="*/ 179 h 296"/>
                <a:gd name="T14" fmla="*/ 194 w 259"/>
                <a:gd name="T15" fmla="*/ 135 h 296"/>
                <a:gd name="T16" fmla="*/ 12 w 259"/>
                <a:gd name="T17" fmla="*/ 93 h 296"/>
                <a:gd name="T18" fmla="*/ 12 w 259"/>
                <a:gd name="T19" fmla="*/ 93 h 296"/>
                <a:gd name="T20" fmla="*/ 126 w 259"/>
                <a:gd name="T21" fmla="*/ 0 h 296"/>
                <a:gd name="T22" fmla="*/ 229 w 259"/>
                <a:gd name="T23" fmla="*/ 90 h 296"/>
                <a:gd name="T24" fmla="*/ 229 w 259"/>
                <a:gd name="T25" fmla="*/ 238 h 296"/>
                <a:gd name="T26" fmla="*/ 249 w 259"/>
                <a:gd name="T27" fmla="*/ 259 h 296"/>
                <a:gd name="T28" fmla="*/ 259 w 259"/>
                <a:gd name="T29" fmla="*/ 257 h 296"/>
                <a:gd name="T30" fmla="*/ 259 w 259"/>
                <a:gd name="T31" fmla="*/ 285 h 296"/>
                <a:gd name="T32" fmla="*/ 237 w 259"/>
                <a:gd name="T33" fmla="*/ 287 h 296"/>
                <a:gd name="T34" fmla="*/ 197 w 259"/>
                <a:gd name="T35" fmla="*/ 239 h 296"/>
                <a:gd name="T36" fmla="*/ 196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9" y="143"/>
                    <a:pt x="174" y="145"/>
                    <a:pt x="165" y="147"/>
                  </a:cubicBezTo>
                  <a:cubicBezTo>
                    <a:pt x="107" y="157"/>
                    <a:pt x="35" y="157"/>
                    <a:pt x="35" y="212"/>
                  </a:cubicBezTo>
                  <a:cubicBezTo>
                    <a:pt x="35" y="246"/>
                    <a:pt x="65" y="267"/>
                    <a:pt x="97" y="267"/>
                  </a:cubicBezTo>
                  <a:cubicBezTo>
                    <a:pt x="149" y="267"/>
                    <a:pt x="195" y="234"/>
                    <a:pt x="194" y="179"/>
                  </a:cubicBezTo>
                  <a:lnTo>
                    <a:pt x="194" y="135"/>
                  </a:lnTo>
                  <a:close/>
                  <a:moveTo>
                    <a:pt x="12" y="93"/>
                  </a:moveTo>
                  <a:lnTo>
                    <a:pt x="12" y="93"/>
                  </a:lnTo>
                  <a:cubicBezTo>
                    <a:pt x="16" y="28"/>
                    <a:pt x="62" y="0"/>
                    <a:pt x="126" y="0"/>
                  </a:cubicBezTo>
                  <a:cubicBezTo>
                    <a:pt x="175" y="0"/>
                    <a:pt x="229" y="15"/>
                    <a:pt x="229" y="90"/>
                  </a:cubicBezTo>
                  <a:lnTo>
                    <a:pt x="229" y="238"/>
                  </a:lnTo>
                  <a:cubicBezTo>
                    <a:pt x="229" y="251"/>
                    <a:pt x="235" y="259"/>
                    <a:pt x="249" y="259"/>
                  </a:cubicBezTo>
                  <a:cubicBezTo>
                    <a:pt x="252" y="259"/>
                    <a:pt x="257" y="258"/>
                    <a:pt x="259" y="257"/>
                  </a:cubicBezTo>
                  <a:lnTo>
                    <a:pt x="259" y="285"/>
                  </a:lnTo>
                  <a:cubicBezTo>
                    <a:pt x="252" y="287"/>
                    <a:pt x="246" y="287"/>
                    <a:pt x="237" y="287"/>
                  </a:cubicBezTo>
                  <a:cubicBezTo>
                    <a:pt x="203" y="287"/>
                    <a:pt x="197" y="268"/>
                    <a:pt x="197" y="239"/>
                  </a:cubicBezTo>
                  <a:lnTo>
                    <a:pt x="196" y="239"/>
                  </a:lnTo>
                  <a:cubicBezTo>
                    <a:pt x="172" y="275"/>
                    <a:pt x="148" y="296"/>
                    <a:pt x="94" y="296"/>
                  </a:cubicBezTo>
                  <a:cubicBezTo>
                    <a:pt x="43" y="296"/>
                    <a:pt x="0" y="270"/>
                    <a:pt x="0" y="214"/>
                  </a:cubicBezTo>
                  <a:cubicBezTo>
                    <a:pt x="0" y="135"/>
                    <a:pt x="77" y="132"/>
                    <a:pt x="150" y="124"/>
                  </a:cubicBezTo>
                  <a:cubicBezTo>
                    <a:pt x="179" y="121"/>
                    <a:pt x="194" y="117"/>
                    <a:pt x="194" y="86"/>
                  </a:cubicBezTo>
                  <a:cubicBezTo>
                    <a:pt x="194" y="40"/>
                    <a:pt x="161" y="28"/>
                    <a:pt x="121" y="28"/>
                  </a:cubicBezTo>
                  <a:cubicBezTo>
                    <a:pt x="79" y="28"/>
                    <a:pt x="48"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
            <p:cNvSpPr>
              <a:spLocks/>
            </p:cNvSpPr>
            <p:nvPr userDrawn="1"/>
          </p:nvSpPr>
          <p:spPr bwMode="auto">
            <a:xfrm>
              <a:off x="2244" y="1604"/>
              <a:ext cx="22" cy="252"/>
            </a:xfrm>
            <a:custGeom>
              <a:avLst/>
              <a:gdLst>
                <a:gd name="T0" fmla="*/ 0 w 34"/>
                <a:gd name="T1" fmla="*/ 0 h 387"/>
                <a:gd name="T2" fmla="*/ 0 w 34"/>
                <a:gd name="T3" fmla="*/ 0 h 387"/>
                <a:gd name="T4" fmla="*/ 34 w 34"/>
                <a:gd name="T5" fmla="*/ 0 h 387"/>
                <a:gd name="T6" fmla="*/ 34 w 34"/>
                <a:gd name="T7" fmla="*/ 387 h 387"/>
                <a:gd name="T8" fmla="*/ 0 w 34"/>
                <a:gd name="T9" fmla="*/ 387 h 387"/>
                <a:gd name="T10" fmla="*/ 0 w 34"/>
                <a:gd name="T11" fmla="*/ 0 h 387"/>
              </a:gdLst>
              <a:ahLst/>
              <a:cxnLst>
                <a:cxn ang="0">
                  <a:pos x="T0" y="T1"/>
                </a:cxn>
                <a:cxn ang="0">
                  <a:pos x="T2" y="T3"/>
                </a:cxn>
                <a:cxn ang="0">
                  <a:pos x="T4" y="T5"/>
                </a:cxn>
                <a:cxn ang="0">
                  <a:pos x="T6" y="T7"/>
                </a:cxn>
                <a:cxn ang="0">
                  <a:pos x="T8" y="T9"/>
                </a:cxn>
                <a:cxn ang="0">
                  <a:pos x="T10" y="T11"/>
                </a:cxn>
              </a:cxnLst>
              <a:rect l="0" t="0" r="r" b="b"/>
              <a:pathLst>
                <a:path w="34" h="387">
                  <a:moveTo>
                    <a:pt x="0" y="0"/>
                  </a:moveTo>
                  <a:lnTo>
                    <a:pt x="0" y="0"/>
                  </a:lnTo>
                  <a:lnTo>
                    <a:pt x="34" y="0"/>
                  </a:ln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9"/>
            <p:cNvSpPr>
              <a:spLocks/>
            </p:cNvSpPr>
            <p:nvPr userDrawn="1"/>
          </p:nvSpPr>
          <p:spPr bwMode="auto">
            <a:xfrm>
              <a:off x="2281" y="1619"/>
              <a:ext cx="91" cy="240"/>
            </a:xfrm>
            <a:custGeom>
              <a:avLst/>
              <a:gdLst>
                <a:gd name="T0" fmla="*/ 83 w 140"/>
                <a:gd name="T1" fmla="*/ 84 h 367"/>
                <a:gd name="T2" fmla="*/ 83 w 140"/>
                <a:gd name="T3" fmla="*/ 84 h 367"/>
                <a:gd name="T4" fmla="*/ 140 w 140"/>
                <a:gd name="T5" fmla="*/ 84 h 367"/>
                <a:gd name="T6" fmla="*/ 140 w 140"/>
                <a:gd name="T7" fmla="*/ 112 h 367"/>
                <a:gd name="T8" fmla="*/ 83 w 140"/>
                <a:gd name="T9" fmla="*/ 112 h 367"/>
                <a:gd name="T10" fmla="*/ 83 w 140"/>
                <a:gd name="T11" fmla="*/ 301 h 367"/>
                <a:gd name="T12" fmla="*/ 111 w 140"/>
                <a:gd name="T13" fmla="*/ 338 h 367"/>
                <a:gd name="T14" fmla="*/ 140 w 140"/>
                <a:gd name="T15" fmla="*/ 336 h 367"/>
                <a:gd name="T16" fmla="*/ 140 w 140"/>
                <a:gd name="T17" fmla="*/ 366 h 367"/>
                <a:gd name="T18" fmla="*/ 110 w 140"/>
                <a:gd name="T19" fmla="*/ 367 h 367"/>
                <a:gd name="T20" fmla="*/ 49 w 140"/>
                <a:gd name="T21" fmla="*/ 304 h 367"/>
                <a:gd name="T22" fmla="*/ 49 w 140"/>
                <a:gd name="T23" fmla="*/ 112 h 367"/>
                <a:gd name="T24" fmla="*/ 0 w 140"/>
                <a:gd name="T25" fmla="*/ 112 h 367"/>
                <a:gd name="T26" fmla="*/ 0 w 140"/>
                <a:gd name="T27" fmla="*/ 84 h 367"/>
                <a:gd name="T28" fmla="*/ 49 w 140"/>
                <a:gd name="T29" fmla="*/ 84 h 367"/>
                <a:gd name="T30" fmla="*/ 49 w 140"/>
                <a:gd name="T31" fmla="*/ 0 h 367"/>
                <a:gd name="T32" fmla="*/ 83 w 140"/>
                <a:gd name="T33" fmla="*/ 0 h 367"/>
                <a:gd name="T34" fmla="*/ 83 w 140"/>
                <a:gd name="T35" fmla="*/ 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67">
                  <a:moveTo>
                    <a:pt x="83" y="84"/>
                  </a:moveTo>
                  <a:lnTo>
                    <a:pt x="83" y="84"/>
                  </a:lnTo>
                  <a:lnTo>
                    <a:pt x="140" y="84"/>
                  </a:lnTo>
                  <a:lnTo>
                    <a:pt x="140" y="112"/>
                  </a:lnTo>
                  <a:lnTo>
                    <a:pt x="83" y="112"/>
                  </a:lnTo>
                  <a:lnTo>
                    <a:pt x="83" y="301"/>
                  </a:lnTo>
                  <a:cubicBezTo>
                    <a:pt x="83" y="323"/>
                    <a:pt x="86" y="336"/>
                    <a:pt x="111" y="338"/>
                  </a:cubicBezTo>
                  <a:cubicBezTo>
                    <a:pt x="121" y="338"/>
                    <a:pt x="130" y="337"/>
                    <a:pt x="140" y="336"/>
                  </a:cubicBezTo>
                  <a:lnTo>
                    <a:pt x="140" y="366"/>
                  </a:lnTo>
                  <a:cubicBezTo>
                    <a:pt x="130" y="366"/>
                    <a:pt x="120" y="367"/>
                    <a:pt x="110" y="367"/>
                  </a:cubicBezTo>
                  <a:cubicBezTo>
                    <a:pt x="64" y="367"/>
                    <a:pt x="48" y="351"/>
                    <a:pt x="49" y="304"/>
                  </a:cubicBezTo>
                  <a:lnTo>
                    <a:pt x="49" y="112"/>
                  </a:lnTo>
                  <a:lnTo>
                    <a:pt x="0" y="112"/>
                  </a:lnTo>
                  <a:lnTo>
                    <a:pt x="0" y="84"/>
                  </a:lnTo>
                  <a:lnTo>
                    <a:pt x="49" y="84"/>
                  </a:lnTo>
                  <a:lnTo>
                    <a:pt x="49" y="0"/>
                  </a:lnTo>
                  <a:lnTo>
                    <a:pt x="83" y="0"/>
                  </a:lnTo>
                  <a:lnTo>
                    <a:pt x="83" y="8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
            <p:cNvSpPr>
              <a:spLocks/>
            </p:cNvSpPr>
            <p:nvPr userDrawn="1"/>
          </p:nvSpPr>
          <p:spPr bwMode="auto">
            <a:xfrm>
              <a:off x="2395" y="1604"/>
              <a:ext cx="147" cy="252"/>
            </a:xfrm>
            <a:custGeom>
              <a:avLst/>
              <a:gdLst>
                <a:gd name="T0" fmla="*/ 0 w 227"/>
                <a:gd name="T1" fmla="*/ 0 h 387"/>
                <a:gd name="T2" fmla="*/ 0 w 227"/>
                <a:gd name="T3" fmla="*/ 0 h 387"/>
                <a:gd name="T4" fmla="*/ 34 w 227"/>
                <a:gd name="T5" fmla="*/ 0 h 387"/>
                <a:gd name="T6" fmla="*/ 34 w 227"/>
                <a:gd name="T7" fmla="*/ 156 h 387"/>
                <a:gd name="T8" fmla="*/ 36 w 227"/>
                <a:gd name="T9" fmla="*/ 156 h 387"/>
                <a:gd name="T10" fmla="*/ 125 w 227"/>
                <a:gd name="T11" fmla="*/ 100 h 387"/>
                <a:gd name="T12" fmla="*/ 227 w 227"/>
                <a:gd name="T13" fmla="*/ 208 h 387"/>
                <a:gd name="T14" fmla="*/ 227 w 227"/>
                <a:gd name="T15" fmla="*/ 387 h 387"/>
                <a:gd name="T16" fmla="*/ 193 w 227"/>
                <a:gd name="T17" fmla="*/ 387 h 387"/>
                <a:gd name="T18" fmla="*/ 193 w 227"/>
                <a:gd name="T19" fmla="*/ 213 h 387"/>
                <a:gd name="T20" fmla="*/ 122 w 227"/>
                <a:gd name="T21" fmla="*/ 128 h 387"/>
                <a:gd name="T22" fmla="*/ 34 w 227"/>
                <a:gd name="T23" fmla="*/ 224 h 387"/>
                <a:gd name="T24" fmla="*/ 34 w 227"/>
                <a:gd name="T25" fmla="*/ 387 h 387"/>
                <a:gd name="T26" fmla="*/ 0 w 227"/>
                <a:gd name="T27" fmla="*/ 387 h 387"/>
                <a:gd name="T28" fmla="*/ 0 w 227"/>
                <a:gd name="T2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387">
                  <a:moveTo>
                    <a:pt x="0" y="0"/>
                  </a:moveTo>
                  <a:lnTo>
                    <a:pt x="0" y="0"/>
                  </a:lnTo>
                  <a:lnTo>
                    <a:pt x="34" y="0"/>
                  </a:lnTo>
                  <a:lnTo>
                    <a:pt x="34" y="156"/>
                  </a:lnTo>
                  <a:lnTo>
                    <a:pt x="36" y="156"/>
                  </a:lnTo>
                  <a:cubicBezTo>
                    <a:pt x="48" y="122"/>
                    <a:pt x="85" y="100"/>
                    <a:pt x="125" y="100"/>
                  </a:cubicBezTo>
                  <a:cubicBezTo>
                    <a:pt x="204" y="100"/>
                    <a:pt x="227" y="141"/>
                    <a:pt x="227" y="208"/>
                  </a:cubicBezTo>
                  <a:lnTo>
                    <a:pt x="227" y="387"/>
                  </a:lnTo>
                  <a:lnTo>
                    <a:pt x="193" y="387"/>
                  </a:lnTo>
                  <a:lnTo>
                    <a:pt x="193" y="213"/>
                  </a:lnTo>
                  <a:cubicBezTo>
                    <a:pt x="193" y="165"/>
                    <a:pt x="178" y="128"/>
                    <a:pt x="122" y="128"/>
                  </a:cubicBezTo>
                  <a:cubicBezTo>
                    <a:pt x="68" y="128"/>
                    <a:pt x="36" y="170"/>
                    <a:pt x="34" y="224"/>
                  </a:cubicBez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1"/>
            <p:cNvSpPr>
              <a:spLocks/>
            </p:cNvSpPr>
            <p:nvPr userDrawn="1"/>
          </p:nvSpPr>
          <p:spPr bwMode="auto">
            <a:xfrm>
              <a:off x="2566" y="1669"/>
              <a:ext cx="161" cy="193"/>
            </a:xfrm>
            <a:custGeom>
              <a:avLst/>
              <a:gdLst>
                <a:gd name="T0" fmla="*/ 212 w 248"/>
                <a:gd name="T1" fmla="*/ 96 h 296"/>
                <a:gd name="T2" fmla="*/ 212 w 248"/>
                <a:gd name="T3" fmla="*/ 96 h 296"/>
                <a:gd name="T4" fmla="*/ 132 w 248"/>
                <a:gd name="T5" fmla="*/ 28 h 296"/>
                <a:gd name="T6" fmla="*/ 34 w 248"/>
                <a:gd name="T7" fmla="*/ 148 h 296"/>
                <a:gd name="T8" fmla="*/ 132 w 248"/>
                <a:gd name="T9" fmla="*/ 267 h 296"/>
                <a:gd name="T10" fmla="*/ 214 w 248"/>
                <a:gd name="T11" fmla="*/ 187 h 296"/>
                <a:gd name="T12" fmla="*/ 248 w 248"/>
                <a:gd name="T13" fmla="*/ 187 h 296"/>
                <a:gd name="T14" fmla="*/ 132 w 248"/>
                <a:gd name="T15" fmla="*/ 296 h 296"/>
                <a:gd name="T16" fmla="*/ 0 w 248"/>
                <a:gd name="T17" fmla="*/ 148 h 296"/>
                <a:gd name="T18" fmla="*/ 132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2" y="54"/>
                    <a:pt x="177" y="28"/>
                    <a:pt x="132" y="28"/>
                  </a:cubicBezTo>
                  <a:cubicBezTo>
                    <a:pt x="67" y="28"/>
                    <a:pt x="34" y="88"/>
                    <a:pt x="34" y="148"/>
                  </a:cubicBezTo>
                  <a:cubicBezTo>
                    <a:pt x="34" y="207"/>
                    <a:pt x="67" y="267"/>
                    <a:pt x="132" y="267"/>
                  </a:cubicBezTo>
                  <a:cubicBezTo>
                    <a:pt x="175" y="267"/>
                    <a:pt x="209" y="234"/>
                    <a:pt x="214" y="187"/>
                  </a:cubicBezTo>
                  <a:lnTo>
                    <a:pt x="248" y="187"/>
                  </a:lnTo>
                  <a:cubicBezTo>
                    <a:pt x="239" y="254"/>
                    <a:pt x="195" y="296"/>
                    <a:pt x="132" y="296"/>
                  </a:cubicBezTo>
                  <a:cubicBezTo>
                    <a:pt x="47" y="296"/>
                    <a:pt x="0" y="228"/>
                    <a:pt x="0" y="148"/>
                  </a:cubicBezTo>
                  <a:cubicBezTo>
                    <a:pt x="0" y="67"/>
                    <a:pt x="47" y="0"/>
                    <a:pt x="132"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2"/>
            <p:cNvSpPr>
              <a:spLocks noEditPoints="1"/>
            </p:cNvSpPr>
            <p:nvPr userDrawn="1"/>
          </p:nvSpPr>
          <p:spPr bwMode="auto">
            <a:xfrm>
              <a:off x="2739" y="1669"/>
              <a:ext cx="168" cy="193"/>
            </a:xfrm>
            <a:custGeom>
              <a:avLst/>
              <a:gdLst>
                <a:gd name="T0" fmla="*/ 194 w 259"/>
                <a:gd name="T1" fmla="*/ 135 h 296"/>
                <a:gd name="T2" fmla="*/ 194 w 259"/>
                <a:gd name="T3" fmla="*/ 135 h 296"/>
                <a:gd name="T4" fmla="*/ 193 w 259"/>
                <a:gd name="T5" fmla="*/ 135 h 296"/>
                <a:gd name="T6" fmla="*/ 164 w 259"/>
                <a:gd name="T7" fmla="*/ 147 h 296"/>
                <a:gd name="T8" fmla="*/ 34 w 259"/>
                <a:gd name="T9" fmla="*/ 212 h 296"/>
                <a:gd name="T10" fmla="*/ 96 w 259"/>
                <a:gd name="T11" fmla="*/ 267 h 296"/>
                <a:gd name="T12" fmla="*/ 194 w 259"/>
                <a:gd name="T13" fmla="*/ 179 h 296"/>
                <a:gd name="T14" fmla="*/ 194 w 259"/>
                <a:gd name="T15" fmla="*/ 135 h 296"/>
                <a:gd name="T16" fmla="*/ 12 w 259"/>
                <a:gd name="T17" fmla="*/ 93 h 296"/>
                <a:gd name="T18" fmla="*/ 12 w 259"/>
                <a:gd name="T19" fmla="*/ 93 h 296"/>
                <a:gd name="T20" fmla="*/ 125 w 259"/>
                <a:gd name="T21" fmla="*/ 0 h 296"/>
                <a:gd name="T22" fmla="*/ 228 w 259"/>
                <a:gd name="T23" fmla="*/ 90 h 296"/>
                <a:gd name="T24" fmla="*/ 228 w 259"/>
                <a:gd name="T25" fmla="*/ 238 h 296"/>
                <a:gd name="T26" fmla="*/ 248 w 259"/>
                <a:gd name="T27" fmla="*/ 259 h 296"/>
                <a:gd name="T28" fmla="*/ 259 w 259"/>
                <a:gd name="T29" fmla="*/ 257 h 296"/>
                <a:gd name="T30" fmla="*/ 259 w 259"/>
                <a:gd name="T31" fmla="*/ 285 h 296"/>
                <a:gd name="T32" fmla="*/ 237 w 259"/>
                <a:gd name="T33" fmla="*/ 287 h 296"/>
                <a:gd name="T34" fmla="*/ 197 w 259"/>
                <a:gd name="T35" fmla="*/ 239 h 296"/>
                <a:gd name="T36" fmla="*/ 195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8" y="143"/>
                    <a:pt x="173" y="145"/>
                    <a:pt x="164" y="147"/>
                  </a:cubicBezTo>
                  <a:cubicBezTo>
                    <a:pt x="106" y="157"/>
                    <a:pt x="34" y="157"/>
                    <a:pt x="34" y="212"/>
                  </a:cubicBezTo>
                  <a:cubicBezTo>
                    <a:pt x="34" y="246"/>
                    <a:pt x="64" y="267"/>
                    <a:pt x="96" y="267"/>
                  </a:cubicBezTo>
                  <a:cubicBezTo>
                    <a:pt x="148" y="267"/>
                    <a:pt x="194" y="234"/>
                    <a:pt x="194" y="179"/>
                  </a:cubicBezTo>
                  <a:lnTo>
                    <a:pt x="194" y="135"/>
                  </a:lnTo>
                  <a:close/>
                  <a:moveTo>
                    <a:pt x="12" y="93"/>
                  </a:moveTo>
                  <a:lnTo>
                    <a:pt x="12" y="93"/>
                  </a:lnTo>
                  <a:cubicBezTo>
                    <a:pt x="15" y="28"/>
                    <a:pt x="61" y="0"/>
                    <a:pt x="125" y="0"/>
                  </a:cubicBezTo>
                  <a:cubicBezTo>
                    <a:pt x="174" y="0"/>
                    <a:pt x="228" y="15"/>
                    <a:pt x="228" y="90"/>
                  </a:cubicBezTo>
                  <a:lnTo>
                    <a:pt x="228" y="238"/>
                  </a:lnTo>
                  <a:cubicBezTo>
                    <a:pt x="228" y="251"/>
                    <a:pt x="235" y="259"/>
                    <a:pt x="248" y="259"/>
                  </a:cubicBezTo>
                  <a:cubicBezTo>
                    <a:pt x="252" y="259"/>
                    <a:pt x="256" y="258"/>
                    <a:pt x="259" y="257"/>
                  </a:cubicBezTo>
                  <a:lnTo>
                    <a:pt x="259" y="285"/>
                  </a:lnTo>
                  <a:cubicBezTo>
                    <a:pt x="251" y="287"/>
                    <a:pt x="246" y="287"/>
                    <a:pt x="237" y="287"/>
                  </a:cubicBezTo>
                  <a:cubicBezTo>
                    <a:pt x="202" y="287"/>
                    <a:pt x="197" y="268"/>
                    <a:pt x="197" y="239"/>
                  </a:cubicBezTo>
                  <a:lnTo>
                    <a:pt x="195" y="239"/>
                  </a:lnTo>
                  <a:cubicBezTo>
                    <a:pt x="172" y="275"/>
                    <a:pt x="147" y="296"/>
                    <a:pt x="94" y="296"/>
                  </a:cubicBezTo>
                  <a:cubicBezTo>
                    <a:pt x="42" y="296"/>
                    <a:pt x="0" y="270"/>
                    <a:pt x="0" y="214"/>
                  </a:cubicBezTo>
                  <a:cubicBezTo>
                    <a:pt x="0" y="135"/>
                    <a:pt x="76" y="132"/>
                    <a:pt x="150" y="124"/>
                  </a:cubicBezTo>
                  <a:cubicBezTo>
                    <a:pt x="178" y="121"/>
                    <a:pt x="194" y="117"/>
                    <a:pt x="194" y="86"/>
                  </a:cubicBezTo>
                  <a:cubicBezTo>
                    <a:pt x="194" y="40"/>
                    <a:pt x="161" y="28"/>
                    <a:pt x="121" y="28"/>
                  </a:cubicBezTo>
                  <a:cubicBezTo>
                    <a:pt x="78" y="28"/>
                    <a:pt x="47"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3"/>
            <p:cNvSpPr>
              <a:spLocks/>
            </p:cNvSpPr>
            <p:nvPr userDrawn="1"/>
          </p:nvSpPr>
          <p:spPr bwMode="auto">
            <a:xfrm>
              <a:off x="2923" y="1670"/>
              <a:ext cx="90" cy="186"/>
            </a:xfrm>
            <a:custGeom>
              <a:avLst/>
              <a:gdLst>
                <a:gd name="T0" fmla="*/ 0 w 138"/>
                <a:gd name="T1" fmla="*/ 6 h 285"/>
                <a:gd name="T2" fmla="*/ 0 w 138"/>
                <a:gd name="T3" fmla="*/ 6 h 285"/>
                <a:gd name="T4" fmla="*/ 31 w 138"/>
                <a:gd name="T5" fmla="*/ 6 h 285"/>
                <a:gd name="T6" fmla="*/ 31 w 138"/>
                <a:gd name="T7" fmla="*/ 71 h 285"/>
                <a:gd name="T8" fmla="*/ 32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1" y="6"/>
                  </a:lnTo>
                  <a:lnTo>
                    <a:pt x="31" y="71"/>
                  </a:lnTo>
                  <a:lnTo>
                    <a:pt x="32"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4"/>
            <p:cNvSpPr>
              <a:spLocks noEditPoints="1"/>
            </p:cNvSpPr>
            <p:nvPr userDrawn="1"/>
          </p:nvSpPr>
          <p:spPr bwMode="auto">
            <a:xfrm>
              <a:off x="3009" y="1669"/>
              <a:ext cx="164"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5"/>
            <p:cNvSpPr>
              <a:spLocks/>
            </p:cNvSpPr>
            <p:nvPr userDrawn="1"/>
          </p:nvSpPr>
          <p:spPr bwMode="auto">
            <a:xfrm>
              <a:off x="3181" y="1598"/>
              <a:ext cx="199" cy="264"/>
            </a:xfrm>
            <a:custGeom>
              <a:avLst/>
              <a:gdLst>
                <a:gd name="T0" fmla="*/ 41 w 306"/>
                <a:gd name="T1" fmla="*/ 268 h 404"/>
                <a:gd name="T2" fmla="*/ 41 w 306"/>
                <a:gd name="T3" fmla="*/ 268 h 404"/>
                <a:gd name="T4" fmla="*/ 167 w 306"/>
                <a:gd name="T5" fmla="*/ 372 h 404"/>
                <a:gd name="T6" fmla="*/ 270 w 306"/>
                <a:gd name="T7" fmla="*/ 294 h 404"/>
                <a:gd name="T8" fmla="*/ 190 w 306"/>
                <a:gd name="T9" fmla="*/ 224 h 404"/>
                <a:gd name="T10" fmla="*/ 104 w 306"/>
                <a:gd name="T11" fmla="*/ 203 h 404"/>
                <a:gd name="T12" fmla="*/ 16 w 306"/>
                <a:gd name="T13" fmla="*/ 109 h 404"/>
                <a:gd name="T14" fmla="*/ 150 w 306"/>
                <a:gd name="T15" fmla="*/ 0 h 404"/>
                <a:gd name="T16" fmla="*/ 293 w 306"/>
                <a:gd name="T17" fmla="*/ 121 h 404"/>
                <a:gd name="T18" fmla="*/ 256 w 306"/>
                <a:gd name="T19" fmla="*/ 121 h 404"/>
                <a:gd name="T20" fmla="*/ 150 w 306"/>
                <a:gd name="T21" fmla="*/ 32 h 404"/>
                <a:gd name="T22" fmla="*/ 53 w 306"/>
                <a:gd name="T23" fmla="*/ 109 h 404"/>
                <a:gd name="T24" fmla="*/ 112 w 306"/>
                <a:gd name="T25" fmla="*/ 168 h 404"/>
                <a:gd name="T26" fmla="*/ 206 w 306"/>
                <a:gd name="T27" fmla="*/ 191 h 404"/>
                <a:gd name="T28" fmla="*/ 306 w 306"/>
                <a:gd name="T29" fmla="*/ 293 h 404"/>
                <a:gd name="T30" fmla="*/ 158 w 306"/>
                <a:gd name="T31" fmla="*/ 404 h 404"/>
                <a:gd name="T32" fmla="*/ 4 w 306"/>
                <a:gd name="T33" fmla="*/ 268 h 404"/>
                <a:gd name="T34" fmla="*/ 41 w 306"/>
                <a:gd name="T35" fmla="*/ 2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404">
                  <a:moveTo>
                    <a:pt x="41" y="268"/>
                  </a:moveTo>
                  <a:lnTo>
                    <a:pt x="41" y="268"/>
                  </a:lnTo>
                  <a:cubicBezTo>
                    <a:pt x="39" y="348"/>
                    <a:pt x="97" y="372"/>
                    <a:pt x="167" y="372"/>
                  </a:cubicBezTo>
                  <a:cubicBezTo>
                    <a:pt x="208" y="372"/>
                    <a:pt x="270" y="350"/>
                    <a:pt x="270" y="294"/>
                  </a:cubicBezTo>
                  <a:cubicBezTo>
                    <a:pt x="270" y="250"/>
                    <a:pt x="226" y="232"/>
                    <a:pt x="190" y="224"/>
                  </a:cubicBezTo>
                  <a:lnTo>
                    <a:pt x="104" y="203"/>
                  </a:lnTo>
                  <a:cubicBezTo>
                    <a:pt x="58" y="191"/>
                    <a:pt x="16" y="169"/>
                    <a:pt x="16" y="109"/>
                  </a:cubicBezTo>
                  <a:cubicBezTo>
                    <a:pt x="16" y="71"/>
                    <a:pt x="41" y="0"/>
                    <a:pt x="150" y="0"/>
                  </a:cubicBezTo>
                  <a:cubicBezTo>
                    <a:pt x="226" y="0"/>
                    <a:pt x="293" y="42"/>
                    <a:pt x="293" y="121"/>
                  </a:cubicBezTo>
                  <a:lnTo>
                    <a:pt x="256" y="121"/>
                  </a:lnTo>
                  <a:cubicBezTo>
                    <a:pt x="254" y="62"/>
                    <a:pt x="205" y="32"/>
                    <a:pt x="150" y="32"/>
                  </a:cubicBezTo>
                  <a:cubicBezTo>
                    <a:pt x="100" y="32"/>
                    <a:pt x="53" y="51"/>
                    <a:pt x="53" y="109"/>
                  </a:cubicBezTo>
                  <a:cubicBezTo>
                    <a:pt x="53" y="145"/>
                    <a:pt x="80" y="160"/>
                    <a:pt x="112" y="168"/>
                  </a:cubicBezTo>
                  <a:lnTo>
                    <a:pt x="206" y="191"/>
                  </a:lnTo>
                  <a:cubicBezTo>
                    <a:pt x="261" y="206"/>
                    <a:pt x="306" y="230"/>
                    <a:pt x="306" y="293"/>
                  </a:cubicBezTo>
                  <a:cubicBezTo>
                    <a:pt x="306" y="320"/>
                    <a:pt x="296" y="404"/>
                    <a:pt x="158" y="404"/>
                  </a:cubicBezTo>
                  <a:cubicBezTo>
                    <a:pt x="67" y="404"/>
                    <a:pt x="0" y="362"/>
                    <a:pt x="4" y="268"/>
                  </a:cubicBezTo>
                  <a:lnTo>
                    <a:pt x="41" y="2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6"/>
            <p:cNvSpPr>
              <a:spLocks noEditPoints="1"/>
            </p:cNvSpPr>
            <p:nvPr userDrawn="1"/>
          </p:nvSpPr>
          <p:spPr bwMode="auto">
            <a:xfrm>
              <a:off x="3396" y="1669"/>
              <a:ext cx="172" cy="193"/>
            </a:xfrm>
            <a:custGeom>
              <a:avLst/>
              <a:gdLst>
                <a:gd name="T0" fmla="*/ 34 w 264"/>
                <a:gd name="T1" fmla="*/ 148 h 296"/>
                <a:gd name="T2" fmla="*/ 34 w 264"/>
                <a:gd name="T3" fmla="*/ 148 h 296"/>
                <a:gd name="T4" fmla="*/ 132 w 264"/>
                <a:gd name="T5" fmla="*/ 267 h 296"/>
                <a:gd name="T6" fmla="*/ 230 w 264"/>
                <a:gd name="T7" fmla="*/ 148 h 296"/>
                <a:gd name="T8" fmla="*/ 132 w 264"/>
                <a:gd name="T9" fmla="*/ 28 h 296"/>
                <a:gd name="T10" fmla="*/ 34 w 264"/>
                <a:gd name="T11" fmla="*/ 148 h 296"/>
                <a:gd name="T12" fmla="*/ 264 w 264"/>
                <a:gd name="T13" fmla="*/ 148 h 296"/>
                <a:gd name="T14" fmla="*/ 264 w 264"/>
                <a:gd name="T15" fmla="*/ 148 h 296"/>
                <a:gd name="T16" fmla="*/ 132 w 264"/>
                <a:gd name="T17" fmla="*/ 296 h 296"/>
                <a:gd name="T18" fmla="*/ 0 w 264"/>
                <a:gd name="T19" fmla="*/ 148 h 296"/>
                <a:gd name="T20" fmla="*/ 132 w 264"/>
                <a:gd name="T21" fmla="*/ 0 h 296"/>
                <a:gd name="T22" fmla="*/ 264 w 264"/>
                <a:gd name="T2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6">
                  <a:moveTo>
                    <a:pt x="34" y="148"/>
                  </a:moveTo>
                  <a:lnTo>
                    <a:pt x="34" y="148"/>
                  </a:lnTo>
                  <a:cubicBezTo>
                    <a:pt x="34" y="207"/>
                    <a:pt x="66" y="267"/>
                    <a:pt x="132" y="267"/>
                  </a:cubicBezTo>
                  <a:cubicBezTo>
                    <a:pt x="198" y="267"/>
                    <a:pt x="230" y="207"/>
                    <a:pt x="230" y="148"/>
                  </a:cubicBezTo>
                  <a:cubicBezTo>
                    <a:pt x="230" y="88"/>
                    <a:pt x="198" y="28"/>
                    <a:pt x="132" y="28"/>
                  </a:cubicBezTo>
                  <a:cubicBezTo>
                    <a:pt x="66" y="28"/>
                    <a:pt x="34" y="88"/>
                    <a:pt x="34" y="148"/>
                  </a:cubicBezTo>
                  <a:close/>
                  <a:moveTo>
                    <a:pt x="264" y="148"/>
                  </a:moveTo>
                  <a:lnTo>
                    <a:pt x="264" y="148"/>
                  </a:lnTo>
                  <a:cubicBezTo>
                    <a:pt x="264" y="228"/>
                    <a:pt x="218" y="296"/>
                    <a:pt x="132" y="296"/>
                  </a:cubicBezTo>
                  <a:cubicBezTo>
                    <a:pt x="46" y="296"/>
                    <a:pt x="0" y="228"/>
                    <a:pt x="0" y="148"/>
                  </a:cubicBezTo>
                  <a:cubicBezTo>
                    <a:pt x="0" y="67"/>
                    <a:pt x="46" y="0"/>
                    <a:pt x="132" y="0"/>
                  </a:cubicBezTo>
                  <a:cubicBezTo>
                    <a:pt x="218" y="0"/>
                    <a:pt x="264" y="67"/>
                    <a:pt x="264" y="14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7"/>
            <p:cNvSpPr>
              <a:spLocks/>
            </p:cNvSpPr>
            <p:nvPr userDrawn="1"/>
          </p:nvSpPr>
          <p:spPr bwMode="auto">
            <a:xfrm>
              <a:off x="3592" y="1674"/>
              <a:ext cx="147" cy="188"/>
            </a:xfrm>
            <a:custGeom>
              <a:avLst/>
              <a:gdLst>
                <a:gd name="T0" fmla="*/ 227 w 227"/>
                <a:gd name="T1" fmla="*/ 279 h 288"/>
                <a:gd name="T2" fmla="*/ 227 w 227"/>
                <a:gd name="T3" fmla="*/ 279 h 288"/>
                <a:gd name="T4" fmla="*/ 196 w 227"/>
                <a:gd name="T5" fmla="*/ 279 h 288"/>
                <a:gd name="T6" fmla="*/ 196 w 227"/>
                <a:gd name="T7" fmla="*/ 229 h 288"/>
                <a:gd name="T8" fmla="*/ 195 w 227"/>
                <a:gd name="T9" fmla="*/ 229 h 288"/>
                <a:gd name="T10" fmla="*/ 98 w 227"/>
                <a:gd name="T11" fmla="*/ 288 h 288"/>
                <a:gd name="T12" fmla="*/ 0 w 227"/>
                <a:gd name="T13" fmla="*/ 181 h 288"/>
                <a:gd name="T14" fmla="*/ 0 w 227"/>
                <a:gd name="T15" fmla="*/ 0 h 288"/>
                <a:gd name="T16" fmla="*/ 34 w 227"/>
                <a:gd name="T17" fmla="*/ 0 h 288"/>
                <a:gd name="T18" fmla="*/ 34 w 227"/>
                <a:gd name="T19" fmla="*/ 182 h 288"/>
                <a:gd name="T20" fmla="*/ 109 w 227"/>
                <a:gd name="T21" fmla="*/ 259 h 288"/>
                <a:gd name="T22" fmla="*/ 193 w 227"/>
                <a:gd name="T23" fmla="*/ 147 h 288"/>
                <a:gd name="T24" fmla="*/ 193 w 227"/>
                <a:gd name="T25" fmla="*/ 0 h 288"/>
                <a:gd name="T26" fmla="*/ 227 w 227"/>
                <a:gd name="T27" fmla="*/ 0 h 288"/>
                <a:gd name="T28" fmla="*/ 227 w 227"/>
                <a:gd name="T29" fmla="*/ 27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88">
                  <a:moveTo>
                    <a:pt x="227" y="279"/>
                  </a:moveTo>
                  <a:lnTo>
                    <a:pt x="227" y="279"/>
                  </a:lnTo>
                  <a:lnTo>
                    <a:pt x="196" y="279"/>
                  </a:lnTo>
                  <a:lnTo>
                    <a:pt x="196" y="229"/>
                  </a:lnTo>
                  <a:lnTo>
                    <a:pt x="195" y="229"/>
                  </a:lnTo>
                  <a:cubicBezTo>
                    <a:pt x="177" y="266"/>
                    <a:pt x="140" y="288"/>
                    <a:pt x="98" y="288"/>
                  </a:cubicBezTo>
                  <a:cubicBezTo>
                    <a:pt x="28" y="288"/>
                    <a:pt x="0" y="246"/>
                    <a:pt x="0" y="181"/>
                  </a:cubicBezTo>
                  <a:lnTo>
                    <a:pt x="0" y="0"/>
                  </a:lnTo>
                  <a:lnTo>
                    <a:pt x="34" y="0"/>
                  </a:lnTo>
                  <a:lnTo>
                    <a:pt x="34" y="182"/>
                  </a:lnTo>
                  <a:cubicBezTo>
                    <a:pt x="36" y="232"/>
                    <a:pt x="55" y="259"/>
                    <a:pt x="109" y="259"/>
                  </a:cubicBezTo>
                  <a:cubicBezTo>
                    <a:pt x="168" y="259"/>
                    <a:pt x="193" y="204"/>
                    <a:pt x="193" y="147"/>
                  </a:cubicBezTo>
                  <a:lnTo>
                    <a:pt x="193" y="0"/>
                  </a:lnTo>
                  <a:lnTo>
                    <a:pt x="227" y="0"/>
                  </a:lnTo>
                  <a:lnTo>
                    <a:pt x="227" y="27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8"/>
            <p:cNvSpPr>
              <a:spLocks/>
            </p:cNvSpPr>
            <p:nvPr userDrawn="1"/>
          </p:nvSpPr>
          <p:spPr bwMode="auto">
            <a:xfrm>
              <a:off x="3772" y="1670"/>
              <a:ext cx="90" cy="186"/>
            </a:xfrm>
            <a:custGeom>
              <a:avLst/>
              <a:gdLst>
                <a:gd name="T0" fmla="*/ 0 w 138"/>
                <a:gd name="T1" fmla="*/ 6 h 285"/>
                <a:gd name="T2" fmla="*/ 0 w 138"/>
                <a:gd name="T3" fmla="*/ 6 h 285"/>
                <a:gd name="T4" fmla="*/ 32 w 138"/>
                <a:gd name="T5" fmla="*/ 6 h 285"/>
                <a:gd name="T6" fmla="*/ 32 w 138"/>
                <a:gd name="T7" fmla="*/ 71 h 285"/>
                <a:gd name="T8" fmla="*/ 33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2" y="6"/>
                  </a:lnTo>
                  <a:lnTo>
                    <a:pt x="32" y="71"/>
                  </a:lnTo>
                  <a:lnTo>
                    <a:pt x="33"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9"/>
            <p:cNvSpPr>
              <a:spLocks/>
            </p:cNvSpPr>
            <p:nvPr userDrawn="1"/>
          </p:nvSpPr>
          <p:spPr bwMode="auto">
            <a:xfrm>
              <a:off x="3859" y="1669"/>
              <a:ext cx="161" cy="193"/>
            </a:xfrm>
            <a:custGeom>
              <a:avLst/>
              <a:gdLst>
                <a:gd name="T0" fmla="*/ 212 w 248"/>
                <a:gd name="T1" fmla="*/ 96 h 296"/>
                <a:gd name="T2" fmla="*/ 212 w 248"/>
                <a:gd name="T3" fmla="*/ 96 h 296"/>
                <a:gd name="T4" fmla="*/ 133 w 248"/>
                <a:gd name="T5" fmla="*/ 28 h 296"/>
                <a:gd name="T6" fmla="*/ 35 w 248"/>
                <a:gd name="T7" fmla="*/ 148 h 296"/>
                <a:gd name="T8" fmla="*/ 133 w 248"/>
                <a:gd name="T9" fmla="*/ 267 h 296"/>
                <a:gd name="T10" fmla="*/ 214 w 248"/>
                <a:gd name="T11" fmla="*/ 187 h 296"/>
                <a:gd name="T12" fmla="*/ 248 w 248"/>
                <a:gd name="T13" fmla="*/ 187 h 296"/>
                <a:gd name="T14" fmla="*/ 133 w 248"/>
                <a:gd name="T15" fmla="*/ 296 h 296"/>
                <a:gd name="T16" fmla="*/ 0 w 248"/>
                <a:gd name="T17" fmla="*/ 148 h 296"/>
                <a:gd name="T18" fmla="*/ 133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3" y="54"/>
                    <a:pt x="177" y="28"/>
                    <a:pt x="133" y="28"/>
                  </a:cubicBezTo>
                  <a:cubicBezTo>
                    <a:pt x="67" y="28"/>
                    <a:pt x="35" y="88"/>
                    <a:pt x="35" y="148"/>
                  </a:cubicBezTo>
                  <a:cubicBezTo>
                    <a:pt x="35" y="207"/>
                    <a:pt x="67" y="267"/>
                    <a:pt x="133" y="267"/>
                  </a:cubicBezTo>
                  <a:cubicBezTo>
                    <a:pt x="175" y="267"/>
                    <a:pt x="210" y="234"/>
                    <a:pt x="214" y="187"/>
                  </a:cubicBezTo>
                  <a:lnTo>
                    <a:pt x="248" y="187"/>
                  </a:lnTo>
                  <a:cubicBezTo>
                    <a:pt x="239" y="254"/>
                    <a:pt x="195" y="296"/>
                    <a:pt x="133" y="296"/>
                  </a:cubicBezTo>
                  <a:cubicBezTo>
                    <a:pt x="47" y="296"/>
                    <a:pt x="0" y="228"/>
                    <a:pt x="0" y="148"/>
                  </a:cubicBezTo>
                  <a:cubicBezTo>
                    <a:pt x="0" y="67"/>
                    <a:pt x="47" y="0"/>
                    <a:pt x="133"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20"/>
            <p:cNvSpPr>
              <a:spLocks noEditPoints="1"/>
            </p:cNvSpPr>
            <p:nvPr userDrawn="1"/>
          </p:nvSpPr>
          <p:spPr bwMode="auto">
            <a:xfrm>
              <a:off x="4033"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50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8" y="296"/>
                    <a:pt x="0" y="227"/>
                    <a:pt x="0" y="148"/>
                  </a:cubicBezTo>
                  <a:cubicBezTo>
                    <a:pt x="0" y="74"/>
                    <a:pt x="38" y="0"/>
                    <a:pt x="126" y="0"/>
                  </a:cubicBezTo>
                  <a:cubicBezTo>
                    <a:pt x="216" y="0"/>
                    <a:pt x="252" y="78"/>
                    <a:pt x="250"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21"/>
            <p:cNvSpPr>
              <a:spLocks noEditPoints="1"/>
            </p:cNvSpPr>
            <p:nvPr userDrawn="1"/>
          </p:nvSpPr>
          <p:spPr bwMode="auto">
            <a:xfrm>
              <a:off x="4197" y="1660"/>
              <a:ext cx="60" cy="61"/>
            </a:xfrm>
            <a:custGeom>
              <a:avLst/>
              <a:gdLst>
                <a:gd name="T0" fmla="*/ 45 w 93"/>
                <a:gd name="T1" fmla="*/ 44 h 94"/>
                <a:gd name="T2" fmla="*/ 45 w 93"/>
                <a:gd name="T3" fmla="*/ 44 h 94"/>
                <a:gd name="T4" fmla="*/ 61 w 93"/>
                <a:gd name="T5" fmla="*/ 35 h 94"/>
                <a:gd name="T6" fmla="*/ 49 w 93"/>
                <a:gd name="T7" fmla="*/ 25 h 94"/>
                <a:gd name="T8" fmla="*/ 36 w 93"/>
                <a:gd name="T9" fmla="*/ 25 h 94"/>
                <a:gd name="T10" fmla="*/ 36 w 93"/>
                <a:gd name="T11" fmla="*/ 44 h 94"/>
                <a:gd name="T12" fmla="*/ 45 w 93"/>
                <a:gd name="T13" fmla="*/ 44 h 94"/>
                <a:gd name="T14" fmla="*/ 36 w 93"/>
                <a:gd name="T15" fmla="*/ 74 h 94"/>
                <a:gd name="T16" fmla="*/ 36 w 93"/>
                <a:gd name="T17" fmla="*/ 74 h 94"/>
                <a:gd name="T18" fmla="*/ 30 w 93"/>
                <a:gd name="T19" fmla="*/ 74 h 94"/>
                <a:gd name="T20" fmla="*/ 30 w 93"/>
                <a:gd name="T21" fmla="*/ 20 h 94"/>
                <a:gd name="T22" fmla="*/ 50 w 93"/>
                <a:gd name="T23" fmla="*/ 20 h 94"/>
                <a:gd name="T24" fmla="*/ 68 w 93"/>
                <a:gd name="T25" fmla="*/ 35 h 94"/>
                <a:gd name="T26" fmla="*/ 54 w 93"/>
                <a:gd name="T27" fmla="*/ 50 h 94"/>
                <a:gd name="T28" fmla="*/ 70 w 93"/>
                <a:gd name="T29" fmla="*/ 74 h 94"/>
                <a:gd name="T30" fmla="*/ 63 w 93"/>
                <a:gd name="T31" fmla="*/ 74 h 94"/>
                <a:gd name="T32" fmla="*/ 48 w 93"/>
                <a:gd name="T33" fmla="*/ 50 h 94"/>
                <a:gd name="T34" fmla="*/ 36 w 93"/>
                <a:gd name="T35" fmla="*/ 50 h 94"/>
                <a:gd name="T36" fmla="*/ 36 w 93"/>
                <a:gd name="T37" fmla="*/ 74 h 94"/>
                <a:gd name="T38" fmla="*/ 7 w 93"/>
                <a:gd name="T39" fmla="*/ 47 h 94"/>
                <a:gd name="T40" fmla="*/ 7 w 93"/>
                <a:gd name="T41" fmla="*/ 47 h 94"/>
                <a:gd name="T42" fmla="*/ 47 w 93"/>
                <a:gd name="T43" fmla="*/ 87 h 94"/>
                <a:gd name="T44" fmla="*/ 86 w 93"/>
                <a:gd name="T45" fmla="*/ 47 h 94"/>
                <a:gd name="T46" fmla="*/ 47 w 93"/>
                <a:gd name="T47" fmla="*/ 7 h 94"/>
                <a:gd name="T48" fmla="*/ 7 w 93"/>
                <a:gd name="T49" fmla="*/ 47 h 94"/>
                <a:gd name="T50" fmla="*/ 93 w 93"/>
                <a:gd name="T51" fmla="*/ 47 h 94"/>
                <a:gd name="T52" fmla="*/ 93 w 93"/>
                <a:gd name="T53" fmla="*/ 47 h 94"/>
                <a:gd name="T54" fmla="*/ 47 w 93"/>
                <a:gd name="T55" fmla="*/ 94 h 94"/>
                <a:gd name="T56" fmla="*/ 0 w 93"/>
                <a:gd name="T57" fmla="*/ 47 h 94"/>
                <a:gd name="T58" fmla="*/ 47 w 93"/>
                <a:gd name="T59" fmla="*/ 0 h 94"/>
                <a:gd name="T60" fmla="*/ 93 w 93"/>
                <a:gd name="T6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94">
                  <a:moveTo>
                    <a:pt x="45" y="44"/>
                  </a:moveTo>
                  <a:lnTo>
                    <a:pt x="45" y="44"/>
                  </a:lnTo>
                  <a:cubicBezTo>
                    <a:pt x="53" y="44"/>
                    <a:pt x="61" y="44"/>
                    <a:pt x="61" y="35"/>
                  </a:cubicBezTo>
                  <a:cubicBezTo>
                    <a:pt x="61" y="27"/>
                    <a:pt x="55" y="25"/>
                    <a:pt x="49" y="25"/>
                  </a:cubicBezTo>
                  <a:lnTo>
                    <a:pt x="36" y="25"/>
                  </a:lnTo>
                  <a:lnTo>
                    <a:pt x="36" y="44"/>
                  </a:lnTo>
                  <a:lnTo>
                    <a:pt x="45" y="44"/>
                  </a:lnTo>
                  <a:close/>
                  <a:moveTo>
                    <a:pt x="36" y="74"/>
                  </a:moveTo>
                  <a:lnTo>
                    <a:pt x="36" y="74"/>
                  </a:lnTo>
                  <a:lnTo>
                    <a:pt x="30" y="74"/>
                  </a:lnTo>
                  <a:lnTo>
                    <a:pt x="30" y="20"/>
                  </a:lnTo>
                  <a:lnTo>
                    <a:pt x="50" y="20"/>
                  </a:lnTo>
                  <a:cubicBezTo>
                    <a:pt x="63" y="20"/>
                    <a:pt x="68" y="25"/>
                    <a:pt x="68" y="35"/>
                  </a:cubicBezTo>
                  <a:cubicBezTo>
                    <a:pt x="68" y="44"/>
                    <a:pt x="62" y="49"/>
                    <a:pt x="54" y="50"/>
                  </a:cubicBezTo>
                  <a:lnTo>
                    <a:pt x="70" y="74"/>
                  </a:lnTo>
                  <a:lnTo>
                    <a:pt x="63" y="74"/>
                  </a:lnTo>
                  <a:lnTo>
                    <a:pt x="48" y="50"/>
                  </a:lnTo>
                  <a:lnTo>
                    <a:pt x="36" y="50"/>
                  </a:lnTo>
                  <a:lnTo>
                    <a:pt x="36" y="74"/>
                  </a:lnTo>
                  <a:close/>
                  <a:moveTo>
                    <a:pt x="7" y="47"/>
                  </a:moveTo>
                  <a:lnTo>
                    <a:pt x="7" y="47"/>
                  </a:lnTo>
                  <a:cubicBezTo>
                    <a:pt x="7" y="69"/>
                    <a:pt x="24" y="87"/>
                    <a:pt x="47" y="87"/>
                  </a:cubicBezTo>
                  <a:cubicBezTo>
                    <a:pt x="69" y="87"/>
                    <a:pt x="86" y="69"/>
                    <a:pt x="86" y="47"/>
                  </a:cubicBezTo>
                  <a:cubicBezTo>
                    <a:pt x="86" y="25"/>
                    <a:pt x="69" y="7"/>
                    <a:pt x="47" y="7"/>
                  </a:cubicBezTo>
                  <a:cubicBezTo>
                    <a:pt x="24" y="7"/>
                    <a:pt x="7" y="25"/>
                    <a:pt x="7" y="47"/>
                  </a:cubicBezTo>
                  <a:close/>
                  <a:moveTo>
                    <a:pt x="93" y="47"/>
                  </a:moveTo>
                  <a:lnTo>
                    <a:pt x="93" y="47"/>
                  </a:lnTo>
                  <a:cubicBezTo>
                    <a:pt x="93" y="73"/>
                    <a:pt x="73" y="94"/>
                    <a:pt x="47" y="94"/>
                  </a:cubicBezTo>
                  <a:cubicBezTo>
                    <a:pt x="20" y="94"/>
                    <a:pt x="0" y="73"/>
                    <a:pt x="0" y="47"/>
                  </a:cubicBezTo>
                  <a:cubicBezTo>
                    <a:pt x="0" y="21"/>
                    <a:pt x="20" y="0"/>
                    <a:pt x="47" y="0"/>
                  </a:cubicBezTo>
                  <a:cubicBezTo>
                    <a:pt x="73" y="0"/>
                    <a:pt x="93" y="21"/>
                    <a:pt x="93" y="4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22"/>
            <p:cNvSpPr>
              <a:spLocks/>
            </p:cNvSpPr>
            <p:nvPr userDrawn="1"/>
          </p:nvSpPr>
          <p:spPr bwMode="auto">
            <a:xfrm>
              <a:off x="4337" y="1487"/>
              <a:ext cx="238" cy="366"/>
            </a:xfrm>
            <a:custGeom>
              <a:avLst/>
              <a:gdLst>
                <a:gd name="T0" fmla="*/ 317 w 366"/>
                <a:gd name="T1" fmla="*/ 206 h 560"/>
                <a:gd name="T2" fmla="*/ 317 w 366"/>
                <a:gd name="T3" fmla="*/ 206 h 560"/>
                <a:gd name="T4" fmla="*/ 366 w 366"/>
                <a:gd name="T5" fmla="*/ 113 h 560"/>
                <a:gd name="T6" fmla="*/ 252 w 366"/>
                <a:gd name="T7" fmla="*/ 0 h 560"/>
                <a:gd name="T8" fmla="*/ 139 w 366"/>
                <a:gd name="T9" fmla="*/ 113 h 560"/>
                <a:gd name="T10" fmla="*/ 188 w 366"/>
                <a:gd name="T11" fmla="*/ 206 h 560"/>
                <a:gd name="T12" fmla="*/ 101 w 366"/>
                <a:gd name="T13" fmla="*/ 206 h 560"/>
                <a:gd name="T14" fmla="*/ 0 w 366"/>
                <a:gd name="T15" fmla="*/ 306 h 560"/>
                <a:gd name="T16" fmla="*/ 43 w 366"/>
                <a:gd name="T17" fmla="*/ 560 h 560"/>
                <a:gd name="T18" fmla="*/ 226 w 366"/>
                <a:gd name="T19"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60">
                  <a:moveTo>
                    <a:pt x="317" y="206"/>
                  </a:moveTo>
                  <a:lnTo>
                    <a:pt x="317" y="206"/>
                  </a:lnTo>
                  <a:cubicBezTo>
                    <a:pt x="346" y="185"/>
                    <a:pt x="366" y="151"/>
                    <a:pt x="366" y="113"/>
                  </a:cubicBezTo>
                  <a:cubicBezTo>
                    <a:pt x="366" y="50"/>
                    <a:pt x="315" y="0"/>
                    <a:pt x="252" y="0"/>
                  </a:cubicBezTo>
                  <a:cubicBezTo>
                    <a:pt x="190" y="0"/>
                    <a:pt x="139" y="50"/>
                    <a:pt x="139" y="113"/>
                  </a:cubicBezTo>
                  <a:cubicBezTo>
                    <a:pt x="139" y="151"/>
                    <a:pt x="158" y="185"/>
                    <a:pt x="188" y="206"/>
                  </a:cubicBezTo>
                  <a:lnTo>
                    <a:pt x="101" y="206"/>
                  </a:lnTo>
                  <a:cubicBezTo>
                    <a:pt x="45" y="206"/>
                    <a:pt x="0" y="251"/>
                    <a:pt x="0" y="306"/>
                  </a:cubicBezTo>
                  <a:lnTo>
                    <a:pt x="43" y="560"/>
                  </a:lnTo>
                  <a:lnTo>
                    <a:pt x="226" y="560"/>
                  </a:ln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23"/>
            <p:cNvSpPr>
              <a:spLocks/>
            </p:cNvSpPr>
            <p:nvPr userDrawn="1"/>
          </p:nvSpPr>
          <p:spPr bwMode="auto">
            <a:xfrm>
              <a:off x="4840" y="1487"/>
              <a:ext cx="234" cy="366"/>
            </a:xfrm>
            <a:custGeom>
              <a:avLst/>
              <a:gdLst>
                <a:gd name="T0" fmla="*/ 142 w 360"/>
                <a:gd name="T1" fmla="*/ 560 h 560"/>
                <a:gd name="T2" fmla="*/ 142 w 360"/>
                <a:gd name="T3" fmla="*/ 560 h 560"/>
                <a:gd name="T4" fmla="*/ 317 w 360"/>
                <a:gd name="T5" fmla="*/ 560 h 560"/>
                <a:gd name="T6" fmla="*/ 360 w 360"/>
                <a:gd name="T7" fmla="*/ 306 h 560"/>
                <a:gd name="T8" fmla="*/ 259 w 360"/>
                <a:gd name="T9" fmla="*/ 206 h 560"/>
                <a:gd name="T10" fmla="*/ 178 w 360"/>
                <a:gd name="T11" fmla="*/ 206 h 560"/>
                <a:gd name="T12" fmla="*/ 227 w 360"/>
                <a:gd name="T13" fmla="*/ 113 h 560"/>
                <a:gd name="T14" fmla="*/ 114 w 360"/>
                <a:gd name="T15" fmla="*/ 0 h 560"/>
                <a:gd name="T16" fmla="*/ 0 w 360"/>
                <a:gd name="T17" fmla="*/ 113 h 560"/>
                <a:gd name="T18" fmla="*/ 49 w 360"/>
                <a:gd name="T19" fmla="*/ 20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60">
                  <a:moveTo>
                    <a:pt x="142" y="560"/>
                  </a:moveTo>
                  <a:lnTo>
                    <a:pt x="142" y="560"/>
                  </a:lnTo>
                  <a:lnTo>
                    <a:pt x="317" y="560"/>
                  </a:lnTo>
                  <a:lnTo>
                    <a:pt x="360" y="306"/>
                  </a:lnTo>
                  <a:cubicBezTo>
                    <a:pt x="360" y="251"/>
                    <a:pt x="315" y="206"/>
                    <a:pt x="259" y="206"/>
                  </a:cubicBezTo>
                  <a:lnTo>
                    <a:pt x="178" y="206"/>
                  </a:lnTo>
                  <a:cubicBezTo>
                    <a:pt x="207" y="185"/>
                    <a:pt x="227" y="151"/>
                    <a:pt x="227" y="113"/>
                  </a:cubicBezTo>
                  <a:cubicBezTo>
                    <a:pt x="227" y="50"/>
                    <a:pt x="176" y="0"/>
                    <a:pt x="114" y="0"/>
                  </a:cubicBezTo>
                  <a:cubicBezTo>
                    <a:pt x="51" y="0"/>
                    <a:pt x="0" y="50"/>
                    <a:pt x="0" y="113"/>
                  </a:cubicBezTo>
                  <a:cubicBezTo>
                    <a:pt x="0" y="151"/>
                    <a:pt x="20" y="185"/>
                    <a:pt x="49" y="206"/>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24"/>
            <p:cNvSpPr>
              <a:spLocks/>
            </p:cNvSpPr>
            <p:nvPr userDrawn="1"/>
          </p:nvSpPr>
          <p:spPr bwMode="auto">
            <a:xfrm>
              <a:off x="4485" y="1431"/>
              <a:ext cx="446" cy="504"/>
            </a:xfrm>
            <a:custGeom>
              <a:avLst/>
              <a:gdLst>
                <a:gd name="T0" fmla="*/ 688 w 688"/>
                <a:gd name="T1" fmla="*/ 773 h 773"/>
                <a:gd name="T2" fmla="*/ 688 w 688"/>
                <a:gd name="T3" fmla="*/ 773 h 773"/>
                <a:gd name="T4" fmla="*/ 688 w 688"/>
                <a:gd name="T5" fmla="*/ 423 h 773"/>
                <a:gd name="T6" fmla="*/ 550 w 688"/>
                <a:gd name="T7" fmla="*/ 284 h 773"/>
                <a:gd name="T8" fmla="*/ 437 w 688"/>
                <a:gd name="T9" fmla="*/ 284 h 773"/>
                <a:gd name="T10" fmla="*/ 505 w 688"/>
                <a:gd name="T11" fmla="*/ 156 h 773"/>
                <a:gd name="T12" fmla="*/ 348 w 688"/>
                <a:gd name="T13" fmla="*/ 0 h 773"/>
                <a:gd name="T14" fmla="*/ 192 w 688"/>
                <a:gd name="T15" fmla="*/ 156 h 773"/>
                <a:gd name="T16" fmla="*/ 259 w 688"/>
                <a:gd name="T17" fmla="*/ 284 h 773"/>
                <a:gd name="T18" fmla="*/ 138 w 688"/>
                <a:gd name="T19" fmla="*/ 284 h 773"/>
                <a:gd name="T20" fmla="*/ 0 w 688"/>
                <a:gd name="T21" fmla="*/ 423 h 773"/>
                <a:gd name="T22" fmla="*/ 0 w 688"/>
                <a:gd name="T23" fmla="*/ 773 h 773"/>
                <a:gd name="T24" fmla="*/ 131 w 688"/>
                <a:gd name="T25" fmla="*/ 773 h 773"/>
                <a:gd name="T26" fmla="*/ 160 w 688"/>
                <a:gd name="T27" fmla="*/ 529 h 773"/>
                <a:gd name="T28" fmla="*/ 203 w 688"/>
                <a:gd name="T29" fmla="*/ 773 h 773"/>
                <a:gd name="T30" fmla="*/ 484 w 688"/>
                <a:gd name="T31" fmla="*/ 773 h 773"/>
                <a:gd name="T32" fmla="*/ 527 w 688"/>
                <a:gd name="T33" fmla="*/ 529 h 773"/>
                <a:gd name="T34" fmla="*/ 557 w 688"/>
                <a:gd name="T35" fmla="*/ 773 h 773"/>
                <a:gd name="T36" fmla="*/ 688 w 688"/>
                <a:gd name="T3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8" h="773">
                  <a:moveTo>
                    <a:pt x="688" y="773"/>
                  </a:moveTo>
                  <a:lnTo>
                    <a:pt x="688" y="773"/>
                  </a:lnTo>
                  <a:lnTo>
                    <a:pt x="688" y="423"/>
                  </a:lnTo>
                  <a:cubicBezTo>
                    <a:pt x="688" y="346"/>
                    <a:pt x="626" y="284"/>
                    <a:pt x="550" y="284"/>
                  </a:cubicBezTo>
                  <a:lnTo>
                    <a:pt x="437" y="284"/>
                  </a:lnTo>
                  <a:cubicBezTo>
                    <a:pt x="478" y="256"/>
                    <a:pt x="505" y="209"/>
                    <a:pt x="505" y="156"/>
                  </a:cubicBezTo>
                  <a:cubicBezTo>
                    <a:pt x="505" y="69"/>
                    <a:pt x="434" y="0"/>
                    <a:pt x="348" y="0"/>
                  </a:cubicBezTo>
                  <a:cubicBezTo>
                    <a:pt x="262" y="0"/>
                    <a:pt x="192" y="69"/>
                    <a:pt x="192" y="156"/>
                  </a:cubicBezTo>
                  <a:cubicBezTo>
                    <a:pt x="192" y="209"/>
                    <a:pt x="218" y="256"/>
                    <a:pt x="259" y="284"/>
                  </a:cubicBezTo>
                  <a:lnTo>
                    <a:pt x="138" y="284"/>
                  </a:lnTo>
                  <a:cubicBezTo>
                    <a:pt x="62" y="284"/>
                    <a:pt x="0" y="346"/>
                    <a:pt x="0" y="423"/>
                  </a:cubicBezTo>
                  <a:lnTo>
                    <a:pt x="0" y="773"/>
                  </a:lnTo>
                  <a:lnTo>
                    <a:pt x="131" y="773"/>
                  </a:lnTo>
                  <a:lnTo>
                    <a:pt x="160" y="529"/>
                  </a:lnTo>
                  <a:lnTo>
                    <a:pt x="203" y="773"/>
                  </a:lnTo>
                  <a:lnTo>
                    <a:pt x="484" y="773"/>
                  </a:lnTo>
                  <a:lnTo>
                    <a:pt x="527" y="529"/>
                  </a:lnTo>
                  <a:lnTo>
                    <a:pt x="557" y="773"/>
                  </a:lnTo>
                  <a:lnTo>
                    <a:pt x="688" y="77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126" name="Freeform 25"/>
            <p:cNvSpPr>
              <a:spLocks noEditPoints="1"/>
            </p:cNvSpPr>
            <p:nvPr userDrawn="1"/>
          </p:nvSpPr>
          <p:spPr bwMode="auto">
            <a:xfrm>
              <a:off x="1659" y="1958"/>
              <a:ext cx="112" cy="127"/>
            </a:xfrm>
            <a:custGeom>
              <a:avLst/>
              <a:gdLst>
                <a:gd name="T0" fmla="*/ 20 w 173"/>
                <a:gd name="T1" fmla="*/ 80 h 196"/>
                <a:gd name="T2" fmla="*/ 20 w 173"/>
                <a:gd name="T3" fmla="*/ 80 h 196"/>
                <a:gd name="T4" fmla="*/ 72 w 173"/>
                <a:gd name="T5" fmla="*/ 145 h 196"/>
                <a:gd name="T6" fmla="*/ 125 w 173"/>
                <a:gd name="T7" fmla="*/ 80 h 196"/>
                <a:gd name="T8" fmla="*/ 72 w 173"/>
                <a:gd name="T9" fmla="*/ 15 h 196"/>
                <a:gd name="T10" fmla="*/ 20 w 173"/>
                <a:gd name="T11" fmla="*/ 80 h 196"/>
                <a:gd name="T12" fmla="*/ 172 w 173"/>
                <a:gd name="T13" fmla="*/ 194 h 196"/>
                <a:gd name="T14" fmla="*/ 172 w 173"/>
                <a:gd name="T15" fmla="*/ 194 h 196"/>
                <a:gd name="T16" fmla="*/ 159 w 173"/>
                <a:gd name="T17" fmla="*/ 196 h 196"/>
                <a:gd name="T18" fmla="*/ 90 w 173"/>
                <a:gd name="T19" fmla="*/ 171 h 196"/>
                <a:gd name="T20" fmla="*/ 66 w 173"/>
                <a:gd name="T21" fmla="*/ 160 h 196"/>
                <a:gd name="T22" fmla="*/ 0 w 173"/>
                <a:gd name="T23" fmla="*/ 83 h 196"/>
                <a:gd name="T24" fmla="*/ 72 w 173"/>
                <a:gd name="T25" fmla="*/ 0 h 196"/>
                <a:gd name="T26" fmla="*/ 145 w 173"/>
                <a:gd name="T27" fmla="*/ 78 h 196"/>
                <a:gd name="T28" fmla="*/ 96 w 173"/>
                <a:gd name="T29" fmla="*/ 157 h 196"/>
                <a:gd name="T30" fmla="*/ 96 w 173"/>
                <a:gd name="T31" fmla="*/ 157 h 196"/>
                <a:gd name="T32" fmla="*/ 130 w 173"/>
                <a:gd name="T33" fmla="*/ 172 h 196"/>
                <a:gd name="T34" fmla="*/ 162 w 173"/>
                <a:gd name="T35" fmla="*/ 181 h 196"/>
                <a:gd name="T36" fmla="*/ 173 w 173"/>
                <a:gd name="T37" fmla="*/ 180 h 196"/>
                <a:gd name="T38" fmla="*/ 172 w 173"/>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196">
                  <a:moveTo>
                    <a:pt x="20" y="80"/>
                  </a:moveTo>
                  <a:lnTo>
                    <a:pt x="20" y="80"/>
                  </a:lnTo>
                  <a:cubicBezTo>
                    <a:pt x="20" y="114"/>
                    <a:pt x="35" y="145"/>
                    <a:pt x="72" y="145"/>
                  </a:cubicBezTo>
                  <a:cubicBezTo>
                    <a:pt x="110" y="145"/>
                    <a:pt x="125" y="114"/>
                    <a:pt x="125" y="80"/>
                  </a:cubicBezTo>
                  <a:cubicBezTo>
                    <a:pt x="125" y="46"/>
                    <a:pt x="110" y="15"/>
                    <a:pt x="72" y="15"/>
                  </a:cubicBezTo>
                  <a:cubicBezTo>
                    <a:pt x="35" y="15"/>
                    <a:pt x="20" y="46"/>
                    <a:pt x="20" y="80"/>
                  </a:cubicBezTo>
                  <a:close/>
                  <a:moveTo>
                    <a:pt x="172" y="194"/>
                  </a:moveTo>
                  <a:lnTo>
                    <a:pt x="172" y="194"/>
                  </a:lnTo>
                  <a:cubicBezTo>
                    <a:pt x="170" y="195"/>
                    <a:pt x="166" y="196"/>
                    <a:pt x="159" y="196"/>
                  </a:cubicBezTo>
                  <a:cubicBezTo>
                    <a:pt x="144" y="196"/>
                    <a:pt x="135" y="191"/>
                    <a:pt x="90" y="171"/>
                  </a:cubicBezTo>
                  <a:cubicBezTo>
                    <a:pt x="82" y="167"/>
                    <a:pt x="68" y="160"/>
                    <a:pt x="66" y="160"/>
                  </a:cubicBezTo>
                  <a:cubicBezTo>
                    <a:pt x="38" y="160"/>
                    <a:pt x="0" y="137"/>
                    <a:pt x="0" y="83"/>
                  </a:cubicBezTo>
                  <a:cubicBezTo>
                    <a:pt x="0" y="35"/>
                    <a:pt x="25" y="0"/>
                    <a:pt x="72" y="0"/>
                  </a:cubicBezTo>
                  <a:cubicBezTo>
                    <a:pt x="121" y="0"/>
                    <a:pt x="145" y="35"/>
                    <a:pt x="145" y="78"/>
                  </a:cubicBezTo>
                  <a:cubicBezTo>
                    <a:pt x="145" y="114"/>
                    <a:pt x="130" y="147"/>
                    <a:pt x="96" y="157"/>
                  </a:cubicBezTo>
                  <a:lnTo>
                    <a:pt x="96" y="157"/>
                  </a:lnTo>
                  <a:cubicBezTo>
                    <a:pt x="101" y="158"/>
                    <a:pt x="108" y="161"/>
                    <a:pt x="130" y="172"/>
                  </a:cubicBezTo>
                  <a:cubicBezTo>
                    <a:pt x="138" y="176"/>
                    <a:pt x="150" y="181"/>
                    <a:pt x="162" y="181"/>
                  </a:cubicBezTo>
                  <a:cubicBezTo>
                    <a:pt x="167" y="181"/>
                    <a:pt x="170" y="181"/>
                    <a:pt x="173" y="180"/>
                  </a:cubicBezTo>
                  <a:lnTo>
                    <a:pt x="172"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26"/>
            <p:cNvSpPr>
              <a:spLocks/>
            </p:cNvSpPr>
            <p:nvPr userDrawn="1"/>
          </p:nvSpPr>
          <p:spPr bwMode="auto">
            <a:xfrm>
              <a:off x="1760"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5 w 128"/>
                <a:gd name="T11" fmla="*/ 49 h 116"/>
                <a:gd name="T12" fmla="*/ 95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5" y="65"/>
                    <a:pt x="95" y="49"/>
                  </a:cubicBezTo>
                  <a:lnTo>
                    <a:pt x="95" y="13"/>
                  </a:lnTo>
                  <a:lnTo>
                    <a:pt x="77" y="13"/>
                  </a:lnTo>
                  <a:lnTo>
                    <a:pt x="77" y="0"/>
                  </a:lnTo>
                  <a:lnTo>
                    <a:pt x="113" y="0"/>
                  </a:lnTo>
                  <a:lnTo>
                    <a:pt x="112" y="100"/>
                  </a:lnTo>
                  <a:lnTo>
                    <a:pt x="128" y="100"/>
                  </a:lnTo>
                  <a:lnTo>
                    <a:pt x="128" y="113"/>
                  </a:lnTo>
                  <a:lnTo>
                    <a:pt x="94" y="113"/>
                  </a:lnTo>
                  <a:cubicBezTo>
                    <a:pt x="94" y="109"/>
                    <a:pt x="95"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27"/>
            <p:cNvSpPr>
              <a:spLocks noEditPoints="1"/>
            </p:cNvSpPr>
            <p:nvPr userDrawn="1"/>
          </p:nvSpPr>
          <p:spPr bwMode="auto">
            <a:xfrm>
              <a:off x="1854" y="1984"/>
              <a:ext cx="67"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8" y="105"/>
                    <a:pt x="39" y="105"/>
                  </a:cubicBezTo>
                  <a:cubicBezTo>
                    <a:pt x="52"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40"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28"/>
            <p:cNvSpPr>
              <a:spLocks/>
            </p:cNvSpPr>
            <p:nvPr userDrawn="1"/>
          </p:nvSpPr>
          <p:spPr bwMode="auto">
            <a:xfrm>
              <a:off x="1926" y="1950"/>
              <a:ext cx="37" cy="110"/>
            </a:xfrm>
            <a:custGeom>
              <a:avLst/>
              <a:gdLst>
                <a:gd name="T0" fmla="*/ 22 w 58"/>
                <a:gd name="T1" fmla="*/ 14 h 169"/>
                <a:gd name="T2" fmla="*/ 22 w 58"/>
                <a:gd name="T3" fmla="*/ 14 h 169"/>
                <a:gd name="T4" fmla="*/ 0 w 58"/>
                <a:gd name="T5" fmla="*/ 14 h 169"/>
                <a:gd name="T6" fmla="*/ 0 w 58"/>
                <a:gd name="T7" fmla="*/ 0 h 169"/>
                <a:gd name="T8" fmla="*/ 40 w 58"/>
                <a:gd name="T9" fmla="*/ 0 h 169"/>
                <a:gd name="T10" fmla="*/ 39 w 58"/>
                <a:gd name="T11" fmla="*/ 156 h 169"/>
                <a:gd name="T12" fmla="*/ 58 w 58"/>
                <a:gd name="T13" fmla="*/ 156 h 169"/>
                <a:gd name="T14" fmla="*/ 58 w 58"/>
                <a:gd name="T15" fmla="*/ 169 h 169"/>
                <a:gd name="T16" fmla="*/ 5 w 58"/>
                <a:gd name="T17" fmla="*/ 169 h 169"/>
                <a:gd name="T18" fmla="*/ 5 w 58"/>
                <a:gd name="T19" fmla="*/ 156 h 169"/>
                <a:gd name="T20" fmla="*/ 21 w 58"/>
                <a:gd name="T21" fmla="*/ 156 h 169"/>
                <a:gd name="T22" fmla="*/ 22 w 58"/>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69">
                  <a:moveTo>
                    <a:pt x="22" y="14"/>
                  </a:moveTo>
                  <a:lnTo>
                    <a:pt x="22" y="14"/>
                  </a:lnTo>
                  <a:lnTo>
                    <a:pt x="0" y="14"/>
                  </a:lnTo>
                  <a:lnTo>
                    <a:pt x="0" y="0"/>
                  </a:lnTo>
                  <a:lnTo>
                    <a:pt x="40" y="0"/>
                  </a:lnTo>
                  <a:lnTo>
                    <a:pt x="39" y="156"/>
                  </a:lnTo>
                  <a:lnTo>
                    <a:pt x="58" y="156"/>
                  </a:lnTo>
                  <a:lnTo>
                    <a:pt x="58"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29"/>
            <p:cNvSpPr>
              <a:spLocks noEditPoints="1"/>
            </p:cNvSpPr>
            <p:nvPr userDrawn="1"/>
          </p:nvSpPr>
          <p:spPr bwMode="auto">
            <a:xfrm>
              <a:off x="1967" y="1948"/>
              <a:ext cx="37"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30"/>
            <p:cNvSpPr>
              <a:spLocks/>
            </p:cNvSpPr>
            <p:nvPr userDrawn="1"/>
          </p:nvSpPr>
          <p:spPr bwMode="auto">
            <a:xfrm>
              <a:off x="2010" y="1967"/>
              <a:ext cx="48"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6 w 75"/>
                <a:gd name="T11" fmla="*/ 29 h 145"/>
                <a:gd name="T12" fmla="*/ 72 w 75"/>
                <a:gd name="T13" fmla="*/ 29 h 145"/>
                <a:gd name="T14" fmla="*/ 72 w 75"/>
                <a:gd name="T15" fmla="*/ 42 h 145"/>
                <a:gd name="T16" fmla="*/ 36 w 75"/>
                <a:gd name="T17" fmla="*/ 42 h 145"/>
                <a:gd name="T18" fmla="*/ 35 w 75"/>
                <a:gd name="T19" fmla="*/ 100 h 145"/>
                <a:gd name="T20" fmla="*/ 52 w 75"/>
                <a:gd name="T21" fmla="*/ 130 h 145"/>
                <a:gd name="T22" fmla="*/ 75 w 75"/>
                <a:gd name="T23" fmla="*/ 125 h 145"/>
                <a:gd name="T24" fmla="*/ 74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6" y="29"/>
                  </a:lnTo>
                  <a:lnTo>
                    <a:pt x="72" y="29"/>
                  </a:lnTo>
                  <a:lnTo>
                    <a:pt x="72" y="42"/>
                  </a:lnTo>
                  <a:lnTo>
                    <a:pt x="36" y="42"/>
                  </a:lnTo>
                  <a:cubicBezTo>
                    <a:pt x="35" y="61"/>
                    <a:pt x="35" y="81"/>
                    <a:pt x="35" y="100"/>
                  </a:cubicBezTo>
                  <a:cubicBezTo>
                    <a:pt x="35" y="116"/>
                    <a:pt x="35" y="130"/>
                    <a:pt x="52" y="130"/>
                  </a:cubicBezTo>
                  <a:cubicBezTo>
                    <a:pt x="62" y="130"/>
                    <a:pt x="70" y="127"/>
                    <a:pt x="75" y="125"/>
                  </a:cubicBezTo>
                  <a:lnTo>
                    <a:pt x="74" y="140"/>
                  </a:lnTo>
                  <a:cubicBezTo>
                    <a:pt x="68"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31"/>
            <p:cNvSpPr>
              <a:spLocks/>
            </p:cNvSpPr>
            <p:nvPr userDrawn="1"/>
          </p:nvSpPr>
          <p:spPr bwMode="auto">
            <a:xfrm>
              <a:off x="2057" y="1986"/>
              <a:ext cx="79" cy="112"/>
            </a:xfrm>
            <a:custGeom>
              <a:avLst/>
              <a:gdLst>
                <a:gd name="T0" fmla="*/ 0 w 122"/>
                <a:gd name="T1" fmla="*/ 0 h 171"/>
                <a:gd name="T2" fmla="*/ 0 w 122"/>
                <a:gd name="T3" fmla="*/ 0 h 171"/>
                <a:gd name="T4" fmla="*/ 48 w 122"/>
                <a:gd name="T5" fmla="*/ 0 h 171"/>
                <a:gd name="T6" fmla="*/ 48 w 122"/>
                <a:gd name="T7" fmla="*/ 13 h 171"/>
                <a:gd name="T8" fmla="*/ 33 w 122"/>
                <a:gd name="T9" fmla="*/ 13 h 171"/>
                <a:gd name="T10" fmla="*/ 61 w 122"/>
                <a:gd name="T11" fmla="*/ 84 h 171"/>
                <a:gd name="T12" fmla="*/ 64 w 122"/>
                <a:gd name="T13" fmla="*/ 96 h 171"/>
                <a:gd name="T14" fmla="*/ 64 w 122"/>
                <a:gd name="T15" fmla="*/ 96 h 171"/>
                <a:gd name="T16" fmla="*/ 67 w 122"/>
                <a:gd name="T17" fmla="*/ 84 h 171"/>
                <a:gd name="T18" fmla="*/ 93 w 122"/>
                <a:gd name="T19" fmla="*/ 13 h 171"/>
                <a:gd name="T20" fmla="*/ 76 w 122"/>
                <a:gd name="T21" fmla="*/ 13 h 171"/>
                <a:gd name="T22" fmla="*/ 76 w 122"/>
                <a:gd name="T23" fmla="*/ 0 h 171"/>
                <a:gd name="T24" fmla="*/ 122 w 122"/>
                <a:gd name="T25" fmla="*/ 0 h 171"/>
                <a:gd name="T26" fmla="*/ 122 w 122"/>
                <a:gd name="T27" fmla="*/ 13 h 171"/>
                <a:gd name="T28" fmla="*/ 109 w 122"/>
                <a:gd name="T29" fmla="*/ 13 h 171"/>
                <a:gd name="T30" fmla="*/ 74 w 122"/>
                <a:gd name="T31" fmla="*/ 110 h 171"/>
                <a:gd name="T32" fmla="*/ 17 w 122"/>
                <a:gd name="T33" fmla="*/ 171 h 171"/>
                <a:gd name="T34" fmla="*/ 3 w 122"/>
                <a:gd name="T35" fmla="*/ 170 h 171"/>
                <a:gd name="T36" fmla="*/ 3 w 122"/>
                <a:gd name="T37" fmla="*/ 155 h 171"/>
                <a:gd name="T38" fmla="*/ 16 w 122"/>
                <a:gd name="T39" fmla="*/ 156 h 171"/>
                <a:gd name="T40" fmla="*/ 51 w 122"/>
                <a:gd name="T41" fmla="*/ 128 h 171"/>
                <a:gd name="T42" fmla="*/ 55 w 122"/>
                <a:gd name="T43" fmla="*/ 119 h 171"/>
                <a:gd name="T44" fmla="*/ 13 w 122"/>
                <a:gd name="T45" fmla="*/ 13 h 171"/>
                <a:gd name="T46" fmla="*/ 0 w 122"/>
                <a:gd name="T47" fmla="*/ 13 h 171"/>
                <a:gd name="T48" fmla="*/ 0 w 122"/>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71">
                  <a:moveTo>
                    <a:pt x="0" y="0"/>
                  </a:moveTo>
                  <a:lnTo>
                    <a:pt x="0" y="0"/>
                  </a:lnTo>
                  <a:lnTo>
                    <a:pt x="48" y="0"/>
                  </a:lnTo>
                  <a:lnTo>
                    <a:pt x="48" y="13"/>
                  </a:lnTo>
                  <a:lnTo>
                    <a:pt x="33" y="13"/>
                  </a:lnTo>
                  <a:lnTo>
                    <a:pt x="61" y="84"/>
                  </a:lnTo>
                  <a:cubicBezTo>
                    <a:pt x="62" y="88"/>
                    <a:pt x="63" y="94"/>
                    <a:pt x="64" y="96"/>
                  </a:cubicBezTo>
                  <a:lnTo>
                    <a:pt x="64" y="96"/>
                  </a:lnTo>
                  <a:cubicBezTo>
                    <a:pt x="65" y="94"/>
                    <a:pt x="66" y="88"/>
                    <a:pt x="67" y="84"/>
                  </a:cubicBezTo>
                  <a:lnTo>
                    <a:pt x="93" y="13"/>
                  </a:lnTo>
                  <a:lnTo>
                    <a:pt x="76" y="13"/>
                  </a:lnTo>
                  <a:lnTo>
                    <a:pt x="76" y="0"/>
                  </a:lnTo>
                  <a:lnTo>
                    <a:pt x="122" y="0"/>
                  </a:lnTo>
                  <a:lnTo>
                    <a:pt x="122" y="13"/>
                  </a:lnTo>
                  <a:lnTo>
                    <a:pt x="109" y="13"/>
                  </a:lnTo>
                  <a:lnTo>
                    <a:pt x="74" y="110"/>
                  </a:lnTo>
                  <a:cubicBezTo>
                    <a:pt x="58" y="154"/>
                    <a:pt x="45" y="171"/>
                    <a:pt x="17" y="171"/>
                  </a:cubicBezTo>
                  <a:cubicBezTo>
                    <a:pt x="11" y="171"/>
                    <a:pt x="6" y="171"/>
                    <a:pt x="3" y="170"/>
                  </a:cubicBezTo>
                  <a:lnTo>
                    <a:pt x="3" y="155"/>
                  </a:lnTo>
                  <a:cubicBezTo>
                    <a:pt x="6" y="155"/>
                    <a:pt x="12" y="156"/>
                    <a:pt x="16" y="156"/>
                  </a:cubicBezTo>
                  <a:cubicBezTo>
                    <a:pt x="29" y="156"/>
                    <a:pt x="42" y="149"/>
                    <a:pt x="51" y="128"/>
                  </a:cubicBezTo>
                  <a:lnTo>
                    <a:pt x="55" y="119"/>
                  </a:lnTo>
                  <a:lnTo>
                    <a:pt x="13"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32"/>
            <p:cNvSpPr>
              <a:spLocks/>
            </p:cNvSpPr>
            <p:nvPr userDrawn="1"/>
          </p:nvSpPr>
          <p:spPr bwMode="auto">
            <a:xfrm>
              <a:off x="2161" y="1960"/>
              <a:ext cx="90" cy="100"/>
            </a:xfrm>
            <a:custGeom>
              <a:avLst/>
              <a:gdLst>
                <a:gd name="T0" fmla="*/ 60 w 139"/>
                <a:gd name="T1" fmla="*/ 14 h 154"/>
                <a:gd name="T2" fmla="*/ 60 w 139"/>
                <a:gd name="T3" fmla="*/ 14 h 154"/>
                <a:gd name="T4" fmla="*/ 18 w 139"/>
                <a:gd name="T5" fmla="*/ 14 h 154"/>
                <a:gd name="T6" fmla="*/ 17 w 139"/>
                <a:gd name="T7" fmla="*/ 38 h 154"/>
                <a:gd name="T8" fmla="*/ 0 w 139"/>
                <a:gd name="T9" fmla="*/ 38 h 154"/>
                <a:gd name="T10" fmla="*/ 2 w 139"/>
                <a:gd name="T11" fmla="*/ 0 h 154"/>
                <a:gd name="T12" fmla="*/ 138 w 139"/>
                <a:gd name="T13" fmla="*/ 0 h 154"/>
                <a:gd name="T14" fmla="*/ 139 w 139"/>
                <a:gd name="T15" fmla="*/ 38 h 154"/>
                <a:gd name="T16" fmla="*/ 123 w 139"/>
                <a:gd name="T17" fmla="*/ 38 h 154"/>
                <a:gd name="T18" fmla="*/ 121 w 139"/>
                <a:gd name="T19" fmla="*/ 14 h 154"/>
                <a:gd name="T20" fmla="*/ 79 w 139"/>
                <a:gd name="T21" fmla="*/ 14 h 154"/>
                <a:gd name="T22" fmla="*/ 78 w 139"/>
                <a:gd name="T23" fmla="*/ 141 h 154"/>
                <a:gd name="T24" fmla="*/ 97 w 139"/>
                <a:gd name="T25" fmla="*/ 141 h 154"/>
                <a:gd name="T26" fmla="*/ 97 w 139"/>
                <a:gd name="T27" fmla="*/ 154 h 154"/>
                <a:gd name="T28" fmla="*/ 42 w 139"/>
                <a:gd name="T29" fmla="*/ 154 h 154"/>
                <a:gd name="T30" fmla="*/ 42 w 139"/>
                <a:gd name="T31" fmla="*/ 141 h 154"/>
                <a:gd name="T32" fmla="*/ 59 w 139"/>
                <a:gd name="T33" fmla="*/ 141 h 154"/>
                <a:gd name="T34" fmla="*/ 60 w 139"/>
                <a:gd name="T35" fmla="*/ 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54">
                  <a:moveTo>
                    <a:pt x="60" y="14"/>
                  </a:moveTo>
                  <a:lnTo>
                    <a:pt x="60" y="14"/>
                  </a:lnTo>
                  <a:lnTo>
                    <a:pt x="18" y="14"/>
                  </a:lnTo>
                  <a:lnTo>
                    <a:pt x="17" y="38"/>
                  </a:lnTo>
                  <a:lnTo>
                    <a:pt x="0" y="38"/>
                  </a:lnTo>
                  <a:lnTo>
                    <a:pt x="2" y="0"/>
                  </a:lnTo>
                  <a:lnTo>
                    <a:pt x="138" y="0"/>
                  </a:lnTo>
                  <a:lnTo>
                    <a:pt x="139" y="38"/>
                  </a:lnTo>
                  <a:lnTo>
                    <a:pt x="123" y="38"/>
                  </a:lnTo>
                  <a:lnTo>
                    <a:pt x="121" y="14"/>
                  </a:lnTo>
                  <a:lnTo>
                    <a:pt x="79" y="14"/>
                  </a:lnTo>
                  <a:lnTo>
                    <a:pt x="78" y="141"/>
                  </a:lnTo>
                  <a:lnTo>
                    <a:pt x="97" y="141"/>
                  </a:lnTo>
                  <a:lnTo>
                    <a:pt x="97" y="154"/>
                  </a:lnTo>
                  <a:lnTo>
                    <a:pt x="42" y="154"/>
                  </a:lnTo>
                  <a:lnTo>
                    <a:pt x="42" y="141"/>
                  </a:lnTo>
                  <a:lnTo>
                    <a:pt x="59" y="141"/>
                  </a:lnTo>
                  <a:lnTo>
                    <a:pt x="60"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33"/>
            <p:cNvSpPr>
              <a:spLocks noEditPoints="1"/>
            </p:cNvSpPr>
            <p:nvPr userDrawn="1"/>
          </p:nvSpPr>
          <p:spPr bwMode="auto">
            <a:xfrm>
              <a:off x="2245" y="1984"/>
              <a:ext cx="68" cy="78"/>
            </a:xfrm>
            <a:custGeom>
              <a:avLst/>
              <a:gdLst>
                <a:gd name="T0" fmla="*/ 73 w 105"/>
                <a:gd name="T1" fmla="*/ 64 h 119"/>
                <a:gd name="T2" fmla="*/ 73 w 105"/>
                <a:gd name="T3" fmla="*/ 64 h 119"/>
                <a:gd name="T4" fmla="*/ 18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8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6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8" y="64"/>
                    <a:pt x="18" y="85"/>
                  </a:cubicBezTo>
                  <a:cubicBezTo>
                    <a:pt x="18"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8" y="82"/>
                    <a:pt x="88"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6"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34"/>
            <p:cNvSpPr>
              <a:spLocks/>
            </p:cNvSpPr>
            <p:nvPr userDrawn="1"/>
          </p:nvSpPr>
          <p:spPr bwMode="auto">
            <a:xfrm>
              <a:off x="2318"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35"/>
            <p:cNvSpPr>
              <a:spLocks noEditPoints="1"/>
            </p:cNvSpPr>
            <p:nvPr userDrawn="1"/>
          </p:nvSpPr>
          <p:spPr bwMode="auto">
            <a:xfrm>
              <a:off x="2361" y="1984"/>
              <a:ext cx="67"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3 w 102"/>
                <a:gd name="T15" fmla="*/ 104 h 119"/>
                <a:gd name="T16" fmla="*/ 97 w 102"/>
                <a:gd name="T17" fmla="*/ 96 h 119"/>
                <a:gd name="T18" fmla="*/ 96 w 102"/>
                <a:gd name="T19" fmla="*/ 111 h 119"/>
                <a:gd name="T20" fmla="*/ 59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4" y="14"/>
                    <a:pt x="21" y="28"/>
                    <a:pt x="19" y="47"/>
                  </a:cubicBezTo>
                  <a:lnTo>
                    <a:pt x="83" y="47"/>
                  </a:lnTo>
                  <a:close/>
                  <a:moveTo>
                    <a:pt x="19" y="61"/>
                  </a:moveTo>
                  <a:lnTo>
                    <a:pt x="19" y="61"/>
                  </a:lnTo>
                  <a:cubicBezTo>
                    <a:pt x="20" y="84"/>
                    <a:pt x="30" y="104"/>
                    <a:pt x="63" y="104"/>
                  </a:cubicBezTo>
                  <a:cubicBezTo>
                    <a:pt x="75" y="104"/>
                    <a:pt x="87" y="100"/>
                    <a:pt x="97" y="96"/>
                  </a:cubicBezTo>
                  <a:lnTo>
                    <a:pt x="96" y="111"/>
                  </a:lnTo>
                  <a:cubicBezTo>
                    <a:pt x="88" y="115"/>
                    <a:pt x="70" y="119"/>
                    <a:pt x="59" y="119"/>
                  </a:cubicBezTo>
                  <a:cubicBezTo>
                    <a:pt x="23" y="119"/>
                    <a:pt x="0" y="99"/>
                    <a:pt x="0" y="60"/>
                  </a:cubicBezTo>
                  <a:cubicBezTo>
                    <a:pt x="0" y="26"/>
                    <a:pt x="19"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36"/>
            <p:cNvSpPr>
              <a:spLocks/>
            </p:cNvSpPr>
            <p:nvPr userDrawn="1"/>
          </p:nvSpPr>
          <p:spPr bwMode="auto">
            <a:xfrm>
              <a:off x="2436" y="1984"/>
              <a:ext cx="85" cy="76"/>
            </a:xfrm>
            <a:custGeom>
              <a:avLst/>
              <a:gdLst>
                <a:gd name="T0" fmla="*/ 81 w 130"/>
                <a:gd name="T1" fmla="*/ 103 h 116"/>
                <a:gd name="T2" fmla="*/ 81 w 130"/>
                <a:gd name="T3" fmla="*/ 103 h 116"/>
                <a:gd name="T4" fmla="*/ 95 w 130"/>
                <a:gd name="T5" fmla="*/ 103 h 116"/>
                <a:gd name="T6" fmla="*/ 96 w 130"/>
                <a:gd name="T7" fmla="*/ 48 h 116"/>
                <a:gd name="T8" fmla="*/ 70 w 130"/>
                <a:gd name="T9" fmla="*/ 15 h 116"/>
                <a:gd name="T10" fmla="*/ 36 w 130"/>
                <a:gd name="T11" fmla="*/ 56 h 116"/>
                <a:gd name="T12" fmla="*/ 36 w 130"/>
                <a:gd name="T13" fmla="*/ 103 h 116"/>
                <a:gd name="T14" fmla="*/ 53 w 130"/>
                <a:gd name="T15" fmla="*/ 103 h 116"/>
                <a:gd name="T16" fmla="*/ 53 w 130"/>
                <a:gd name="T17" fmla="*/ 116 h 116"/>
                <a:gd name="T18" fmla="*/ 3 w 130"/>
                <a:gd name="T19" fmla="*/ 116 h 116"/>
                <a:gd name="T20" fmla="*/ 3 w 130"/>
                <a:gd name="T21" fmla="*/ 103 h 116"/>
                <a:gd name="T22" fmla="*/ 18 w 130"/>
                <a:gd name="T23" fmla="*/ 103 h 116"/>
                <a:gd name="T24" fmla="*/ 19 w 130"/>
                <a:gd name="T25" fmla="*/ 16 h 116"/>
                <a:gd name="T26" fmla="*/ 0 w 130"/>
                <a:gd name="T27" fmla="*/ 16 h 116"/>
                <a:gd name="T28" fmla="*/ 0 w 130"/>
                <a:gd name="T29" fmla="*/ 3 h 116"/>
                <a:gd name="T30" fmla="*/ 37 w 130"/>
                <a:gd name="T31" fmla="*/ 3 h 116"/>
                <a:gd name="T32" fmla="*/ 36 w 130"/>
                <a:gd name="T33" fmla="*/ 16 h 116"/>
                <a:gd name="T34" fmla="*/ 34 w 130"/>
                <a:gd name="T35" fmla="*/ 28 h 116"/>
                <a:gd name="T36" fmla="*/ 35 w 130"/>
                <a:gd name="T37" fmla="*/ 28 h 116"/>
                <a:gd name="T38" fmla="*/ 75 w 130"/>
                <a:gd name="T39" fmla="*/ 0 h 116"/>
                <a:gd name="T40" fmla="*/ 114 w 130"/>
                <a:gd name="T41" fmla="*/ 43 h 116"/>
                <a:gd name="T42" fmla="*/ 113 w 130"/>
                <a:gd name="T43" fmla="*/ 103 h 116"/>
                <a:gd name="T44" fmla="*/ 130 w 130"/>
                <a:gd name="T45" fmla="*/ 103 h 116"/>
                <a:gd name="T46" fmla="*/ 130 w 130"/>
                <a:gd name="T47" fmla="*/ 116 h 116"/>
                <a:gd name="T48" fmla="*/ 81 w 130"/>
                <a:gd name="T49" fmla="*/ 116 h 116"/>
                <a:gd name="T50" fmla="*/ 81 w 130"/>
                <a:gd name="T5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16">
                  <a:moveTo>
                    <a:pt x="81" y="103"/>
                  </a:moveTo>
                  <a:lnTo>
                    <a:pt x="81" y="103"/>
                  </a:lnTo>
                  <a:lnTo>
                    <a:pt x="95" y="103"/>
                  </a:lnTo>
                  <a:cubicBezTo>
                    <a:pt x="95" y="85"/>
                    <a:pt x="96" y="66"/>
                    <a:pt x="96" y="48"/>
                  </a:cubicBezTo>
                  <a:cubicBezTo>
                    <a:pt x="96" y="37"/>
                    <a:pt x="96" y="15"/>
                    <a:pt x="70" y="15"/>
                  </a:cubicBezTo>
                  <a:cubicBezTo>
                    <a:pt x="54" y="15"/>
                    <a:pt x="36" y="25"/>
                    <a:pt x="36" y="56"/>
                  </a:cubicBezTo>
                  <a:lnTo>
                    <a:pt x="36" y="103"/>
                  </a:lnTo>
                  <a:lnTo>
                    <a:pt x="53" y="103"/>
                  </a:lnTo>
                  <a:lnTo>
                    <a:pt x="53" y="116"/>
                  </a:lnTo>
                  <a:lnTo>
                    <a:pt x="3" y="116"/>
                  </a:lnTo>
                  <a:lnTo>
                    <a:pt x="3" y="103"/>
                  </a:lnTo>
                  <a:lnTo>
                    <a:pt x="18" y="103"/>
                  </a:lnTo>
                  <a:lnTo>
                    <a:pt x="19" y="16"/>
                  </a:lnTo>
                  <a:lnTo>
                    <a:pt x="0" y="16"/>
                  </a:lnTo>
                  <a:lnTo>
                    <a:pt x="0" y="3"/>
                  </a:lnTo>
                  <a:lnTo>
                    <a:pt x="37" y="3"/>
                  </a:lnTo>
                  <a:cubicBezTo>
                    <a:pt x="37" y="7"/>
                    <a:pt x="36" y="13"/>
                    <a:pt x="36" y="16"/>
                  </a:cubicBezTo>
                  <a:lnTo>
                    <a:pt x="34" y="28"/>
                  </a:lnTo>
                  <a:lnTo>
                    <a:pt x="35" y="28"/>
                  </a:lnTo>
                  <a:cubicBezTo>
                    <a:pt x="39" y="11"/>
                    <a:pt x="58" y="0"/>
                    <a:pt x="75" y="0"/>
                  </a:cubicBezTo>
                  <a:cubicBezTo>
                    <a:pt x="106" y="0"/>
                    <a:pt x="114" y="21"/>
                    <a:pt x="114" y="43"/>
                  </a:cubicBezTo>
                  <a:cubicBezTo>
                    <a:pt x="114" y="62"/>
                    <a:pt x="113" y="85"/>
                    <a:pt x="113" y="103"/>
                  </a:cubicBezTo>
                  <a:lnTo>
                    <a:pt x="130" y="103"/>
                  </a:lnTo>
                  <a:lnTo>
                    <a:pt x="130" y="116"/>
                  </a:lnTo>
                  <a:lnTo>
                    <a:pt x="81" y="116"/>
                  </a:lnTo>
                  <a:lnTo>
                    <a:pt x="81" y="10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37"/>
            <p:cNvSpPr>
              <a:spLocks/>
            </p:cNvSpPr>
            <p:nvPr userDrawn="1"/>
          </p:nvSpPr>
          <p:spPr bwMode="auto">
            <a:xfrm>
              <a:off x="2527" y="1967"/>
              <a:ext cx="49"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7 w 75"/>
                <a:gd name="T11" fmla="*/ 29 h 145"/>
                <a:gd name="T12" fmla="*/ 72 w 75"/>
                <a:gd name="T13" fmla="*/ 29 h 145"/>
                <a:gd name="T14" fmla="*/ 72 w 75"/>
                <a:gd name="T15" fmla="*/ 42 h 145"/>
                <a:gd name="T16" fmla="*/ 36 w 75"/>
                <a:gd name="T17" fmla="*/ 42 h 145"/>
                <a:gd name="T18" fmla="*/ 35 w 75"/>
                <a:gd name="T19" fmla="*/ 100 h 145"/>
                <a:gd name="T20" fmla="*/ 53 w 75"/>
                <a:gd name="T21" fmla="*/ 130 h 145"/>
                <a:gd name="T22" fmla="*/ 75 w 75"/>
                <a:gd name="T23" fmla="*/ 125 h 145"/>
                <a:gd name="T24" fmla="*/ 75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7" y="29"/>
                  </a:lnTo>
                  <a:lnTo>
                    <a:pt x="72" y="29"/>
                  </a:lnTo>
                  <a:lnTo>
                    <a:pt x="72" y="42"/>
                  </a:lnTo>
                  <a:lnTo>
                    <a:pt x="36" y="42"/>
                  </a:lnTo>
                  <a:cubicBezTo>
                    <a:pt x="36" y="61"/>
                    <a:pt x="35" y="81"/>
                    <a:pt x="35" y="100"/>
                  </a:cubicBezTo>
                  <a:cubicBezTo>
                    <a:pt x="35" y="116"/>
                    <a:pt x="35" y="130"/>
                    <a:pt x="53" y="130"/>
                  </a:cubicBezTo>
                  <a:cubicBezTo>
                    <a:pt x="62" y="130"/>
                    <a:pt x="71" y="127"/>
                    <a:pt x="75" y="125"/>
                  </a:cubicBezTo>
                  <a:lnTo>
                    <a:pt x="75" y="140"/>
                  </a:lnTo>
                  <a:cubicBezTo>
                    <a:pt x="69"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38"/>
            <p:cNvSpPr>
              <a:spLocks/>
            </p:cNvSpPr>
            <p:nvPr userDrawn="1"/>
          </p:nvSpPr>
          <p:spPr bwMode="auto">
            <a:xfrm>
              <a:off x="2584" y="2044"/>
              <a:ext cx="18" cy="18"/>
            </a:xfrm>
            <a:custGeom>
              <a:avLst/>
              <a:gdLst>
                <a:gd name="T0" fmla="*/ 14 w 27"/>
                <a:gd name="T1" fmla="*/ 0 h 27"/>
                <a:gd name="T2" fmla="*/ 14 w 27"/>
                <a:gd name="T3" fmla="*/ 0 h 27"/>
                <a:gd name="T4" fmla="*/ 27 w 27"/>
                <a:gd name="T5" fmla="*/ 13 h 27"/>
                <a:gd name="T6" fmla="*/ 14 w 27"/>
                <a:gd name="T7" fmla="*/ 27 h 27"/>
                <a:gd name="T8" fmla="*/ 0 w 27"/>
                <a:gd name="T9" fmla="*/ 13 h 27"/>
                <a:gd name="T10" fmla="*/ 14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39"/>
            <p:cNvSpPr>
              <a:spLocks noEditPoints="1"/>
            </p:cNvSpPr>
            <p:nvPr userDrawn="1"/>
          </p:nvSpPr>
          <p:spPr bwMode="auto">
            <a:xfrm>
              <a:off x="2646" y="1958"/>
              <a:ext cx="113" cy="127"/>
            </a:xfrm>
            <a:custGeom>
              <a:avLst/>
              <a:gdLst>
                <a:gd name="T0" fmla="*/ 21 w 174"/>
                <a:gd name="T1" fmla="*/ 80 h 196"/>
                <a:gd name="T2" fmla="*/ 21 w 174"/>
                <a:gd name="T3" fmla="*/ 80 h 196"/>
                <a:gd name="T4" fmla="*/ 73 w 174"/>
                <a:gd name="T5" fmla="*/ 145 h 196"/>
                <a:gd name="T6" fmla="*/ 126 w 174"/>
                <a:gd name="T7" fmla="*/ 80 h 196"/>
                <a:gd name="T8" fmla="*/ 73 w 174"/>
                <a:gd name="T9" fmla="*/ 15 h 196"/>
                <a:gd name="T10" fmla="*/ 21 w 174"/>
                <a:gd name="T11" fmla="*/ 80 h 196"/>
                <a:gd name="T12" fmla="*/ 173 w 174"/>
                <a:gd name="T13" fmla="*/ 194 h 196"/>
                <a:gd name="T14" fmla="*/ 173 w 174"/>
                <a:gd name="T15" fmla="*/ 194 h 196"/>
                <a:gd name="T16" fmla="*/ 160 w 174"/>
                <a:gd name="T17" fmla="*/ 196 h 196"/>
                <a:gd name="T18" fmla="*/ 91 w 174"/>
                <a:gd name="T19" fmla="*/ 171 h 196"/>
                <a:gd name="T20" fmla="*/ 67 w 174"/>
                <a:gd name="T21" fmla="*/ 160 h 196"/>
                <a:gd name="T22" fmla="*/ 0 w 174"/>
                <a:gd name="T23" fmla="*/ 83 h 196"/>
                <a:gd name="T24" fmla="*/ 73 w 174"/>
                <a:gd name="T25" fmla="*/ 0 h 196"/>
                <a:gd name="T26" fmla="*/ 146 w 174"/>
                <a:gd name="T27" fmla="*/ 78 h 196"/>
                <a:gd name="T28" fmla="*/ 97 w 174"/>
                <a:gd name="T29" fmla="*/ 157 h 196"/>
                <a:gd name="T30" fmla="*/ 97 w 174"/>
                <a:gd name="T31" fmla="*/ 157 h 196"/>
                <a:gd name="T32" fmla="*/ 131 w 174"/>
                <a:gd name="T33" fmla="*/ 172 h 196"/>
                <a:gd name="T34" fmla="*/ 163 w 174"/>
                <a:gd name="T35" fmla="*/ 181 h 196"/>
                <a:gd name="T36" fmla="*/ 174 w 174"/>
                <a:gd name="T37" fmla="*/ 180 h 196"/>
                <a:gd name="T38" fmla="*/ 173 w 174"/>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96">
                  <a:moveTo>
                    <a:pt x="21" y="80"/>
                  </a:moveTo>
                  <a:lnTo>
                    <a:pt x="21" y="80"/>
                  </a:lnTo>
                  <a:cubicBezTo>
                    <a:pt x="21" y="114"/>
                    <a:pt x="36" y="145"/>
                    <a:pt x="73" y="145"/>
                  </a:cubicBezTo>
                  <a:cubicBezTo>
                    <a:pt x="110" y="145"/>
                    <a:pt x="126" y="114"/>
                    <a:pt x="126" y="80"/>
                  </a:cubicBezTo>
                  <a:cubicBezTo>
                    <a:pt x="126" y="46"/>
                    <a:pt x="110" y="15"/>
                    <a:pt x="73" y="15"/>
                  </a:cubicBezTo>
                  <a:cubicBezTo>
                    <a:pt x="36" y="15"/>
                    <a:pt x="21" y="46"/>
                    <a:pt x="21" y="80"/>
                  </a:cubicBezTo>
                  <a:close/>
                  <a:moveTo>
                    <a:pt x="173" y="194"/>
                  </a:moveTo>
                  <a:lnTo>
                    <a:pt x="173" y="194"/>
                  </a:lnTo>
                  <a:cubicBezTo>
                    <a:pt x="171" y="195"/>
                    <a:pt x="167" y="196"/>
                    <a:pt x="160" y="196"/>
                  </a:cubicBezTo>
                  <a:cubicBezTo>
                    <a:pt x="145" y="196"/>
                    <a:pt x="136" y="191"/>
                    <a:pt x="91" y="171"/>
                  </a:cubicBezTo>
                  <a:cubicBezTo>
                    <a:pt x="83" y="167"/>
                    <a:pt x="69" y="160"/>
                    <a:pt x="67" y="160"/>
                  </a:cubicBezTo>
                  <a:cubicBezTo>
                    <a:pt x="39" y="160"/>
                    <a:pt x="0" y="137"/>
                    <a:pt x="0" y="83"/>
                  </a:cubicBezTo>
                  <a:cubicBezTo>
                    <a:pt x="0" y="35"/>
                    <a:pt x="26" y="0"/>
                    <a:pt x="73" y="0"/>
                  </a:cubicBezTo>
                  <a:cubicBezTo>
                    <a:pt x="122" y="0"/>
                    <a:pt x="146" y="35"/>
                    <a:pt x="146" y="78"/>
                  </a:cubicBezTo>
                  <a:cubicBezTo>
                    <a:pt x="146" y="114"/>
                    <a:pt x="131" y="147"/>
                    <a:pt x="97" y="157"/>
                  </a:cubicBezTo>
                  <a:lnTo>
                    <a:pt x="97" y="157"/>
                  </a:lnTo>
                  <a:cubicBezTo>
                    <a:pt x="102" y="158"/>
                    <a:pt x="109" y="161"/>
                    <a:pt x="131" y="172"/>
                  </a:cubicBezTo>
                  <a:cubicBezTo>
                    <a:pt x="139" y="176"/>
                    <a:pt x="151" y="181"/>
                    <a:pt x="163" y="181"/>
                  </a:cubicBezTo>
                  <a:cubicBezTo>
                    <a:pt x="167" y="181"/>
                    <a:pt x="170" y="181"/>
                    <a:pt x="174" y="180"/>
                  </a:cubicBezTo>
                  <a:lnTo>
                    <a:pt x="173"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40"/>
            <p:cNvSpPr>
              <a:spLocks/>
            </p:cNvSpPr>
            <p:nvPr userDrawn="1"/>
          </p:nvSpPr>
          <p:spPr bwMode="auto">
            <a:xfrm>
              <a:off x="2748"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4 w 128"/>
                <a:gd name="T11" fmla="*/ 49 h 116"/>
                <a:gd name="T12" fmla="*/ 94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4" y="65"/>
                    <a:pt x="94" y="49"/>
                  </a:cubicBezTo>
                  <a:lnTo>
                    <a:pt x="94" y="13"/>
                  </a:lnTo>
                  <a:lnTo>
                    <a:pt x="77" y="13"/>
                  </a:lnTo>
                  <a:lnTo>
                    <a:pt x="77" y="0"/>
                  </a:lnTo>
                  <a:lnTo>
                    <a:pt x="113" y="0"/>
                  </a:lnTo>
                  <a:lnTo>
                    <a:pt x="112" y="100"/>
                  </a:lnTo>
                  <a:lnTo>
                    <a:pt x="128" y="100"/>
                  </a:lnTo>
                  <a:lnTo>
                    <a:pt x="128" y="113"/>
                  </a:lnTo>
                  <a:lnTo>
                    <a:pt x="94" y="113"/>
                  </a:lnTo>
                  <a:cubicBezTo>
                    <a:pt x="94" y="109"/>
                    <a:pt x="94"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41"/>
            <p:cNvSpPr>
              <a:spLocks noEditPoints="1"/>
            </p:cNvSpPr>
            <p:nvPr userDrawn="1"/>
          </p:nvSpPr>
          <p:spPr bwMode="auto">
            <a:xfrm>
              <a:off x="2841" y="1984"/>
              <a:ext cx="68"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7" y="105"/>
                    <a:pt x="39" y="105"/>
                  </a:cubicBezTo>
                  <a:cubicBezTo>
                    <a:pt x="51"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39"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42"/>
            <p:cNvSpPr>
              <a:spLocks/>
            </p:cNvSpPr>
            <p:nvPr userDrawn="1"/>
          </p:nvSpPr>
          <p:spPr bwMode="auto">
            <a:xfrm>
              <a:off x="2913"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43"/>
            <p:cNvSpPr>
              <a:spLocks noEditPoints="1"/>
            </p:cNvSpPr>
            <p:nvPr userDrawn="1"/>
          </p:nvSpPr>
          <p:spPr bwMode="auto">
            <a:xfrm>
              <a:off x="2955" y="1948"/>
              <a:ext cx="36"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44"/>
            <p:cNvSpPr>
              <a:spLocks/>
            </p:cNvSpPr>
            <p:nvPr userDrawn="1"/>
          </p:nvSpPr>
          <p:spPr bwMode="auto">
            <a:xfrm>
              <a:off x="2996" y="1967"/>
              <a:ext cx="50" cy="95"/>
            </a:xfrm>
            <a:custGeom>
              <a:avLst/>
              <a:gdLst>
                <a:gd name="T0" fmla="*/ 0 w 76"/>
                <a:gd name="T1" fmla="*/ 29 h 145"/>
                <a:gd name="T2" fmla="*/ 0 w 76"/>
                <a:gd name="T3" fmla="*/ 29 h 145"/>
                <a:gd name="T4" fmla="*/ 19 w 76"/>
                <a:gd name="T5" fmla="*/ 29 h 145"/>
                <a:gd name="T6" fmla="*/ 20 w 76"/>
                <a:gd name="T7" fmla="*/ 1 h 145"/>
                <a:gd name="T8" fmla="*/ 38 w 76"/>
                <a:gd name="T9" fmla="*/ 0 h 145"/>
                <a:gd name="T10" fmla="*/ 37 w 76"/>
                <a:gd name="T11" fmla="*/ 29 h 145"/>
                <a:gd name="T12" fmla="*/ 73 w 76"/>
                <a:gd name="T13" fmla="*/ 29 h 145"/>
                <a:gd name="T14" fmla="*/ 73 w 76"/>
                <a:gd name="T15" fmla="*/ 42 h 145"/>
                <a:gd name="T16" fmla="*/ 37 w 76"/>
                <a:gd name="T17" fmla="*/ 42 h 145"/>
                <a:gd name="T18" fmla="*/ 36 w 76"/>
                <a:gd name="T19" fmla="*/ 100 h 145"/>
                <a:gd name="T20" fmla="*/ 53 w 76"/>
                <a:gd name="T21" fmla="*/ 130 h 145"/>
                <a:gd name="T22" fmla="*/ 76 w 76"/>
                <a:gd name="T23" fmla="*/ 125 h 145"/>
                <a:gd name="T24" fmla="*/ 75 w 76"/>
                <a:gd name="T25" fmla="*/ 140 h 145"/>
                <a:gd name="T26" fmla="*/ 49 w 76"/>
                <a:gd name="T27" fmla="*/ 145 h 145"/>
                <a:gd name="T28" fmla="*/ 18 w 76"/>
                <a:gd name="T29" fmla="*/ 108 h 145"/>
                <a:gd name="T30" fmla="*/ 19 w 76"/>
                <a:gd name="T31" fmla="*/ 42 h 145"/>
                <a:gd name="T32" fmla="*/ 0 w 76"/>
                <a:gd name="T33" fmla="*/ 42 h 145"/>
                <a:gd name="T34" fmla="*/ 0 w 76"/>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5">
                  <a:moveTo>
                    <a:pt x="0" y="29"/>
                  </a:moveTo>
                  <a:lnTo>
                    <a:pt x="0" y="29"/>
                  </a:lnTo>
                  <a:lnTo>
                    <a:pt x="19" y="29"/>
                  </a:lnTo>
                  <a:lnTo>
                    <a:pt x="20" y="1"/>
                  </a:lnTo>
                  <a:lnTo>
                    <a:pt x="38" y="0"/>
                  </a:lnTo>
                  <a:lnTo>
                    <a:pt x="37" y="29"/>
                  </a:lnTo>
                  <a:lnTo>
                    <a:pt x="73" y="29"/>
                  </a:lnTo>
                  <a:lnTo>
                    <a:pt x="73" y="42"/>
                  </a:lnTo>
                  <a:lnTo>
                    <a:pt x="37" y="42"/>
                  </a:lnTo>
                  <a:cubicBezTo>
                    <a:pt x="36" y="61"/>
                    <a:pt x="36" y="81"/>
                    <a:pt x="36" y="100"/>
                  </a:cubicBezTo>
                  <a:cubicBezTo>
                    <a:pt x="36" y="116"/>
                    <a:pt x="36" y="130"/>
                    <a:pt x="53" y="130"/>
                  </a:cubicBezTo>
                  <a:cubicBezTo>
                    <a:pt x="62" y="130"/>
                    <a:pt x="71" y="127"/>
                    <a:pt x="76" y="125"/>
                  </a:cubicBezTo>
                  <a:lnTo>
                    <a:pt x="75" y="140"/>
                  </a:lnTo>
                  <a:cubicBezTo>
                    <a:pt x="69" y="143"/>
                    <a:pt x="59" y="145"/>
                    <a:pt x="49" y="145"/>
                  </a:cubicBezTo>
                  <a:cubicBezTo>
                    <a:pt x="18" y="145"/>
                    <a:pt x="18" y="122"/>
                    <a:pt x="18" y="108"/>
                  </a:cubicBezTo>
                  <a:cubicBezTo>
                    <a:pt x="18" y="94"/>
                    <a:pt x="18" y="59"/>
                    <a:pt x="19"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45"/>
            <p:cNvSpPr>
              <a:spLocks/>
            </p:cNvSpPr>
            <p:nvPr userDrawn="1"/>
          </p:nvSpPr>
          <p:spPr bwMode="auto">
            <a:xfrm>
              <a:off x="3044" y="1986"/>
              <a:ext cx="80" cy="112"/>
            </a:xfrm>
            <a:custGeom>
              <a:avLst/>
              <a:gdLst>
                <a:gd name="T0" fmla="*/ 0 w 123"/>
                <a:gd name="T1" fmla="*/ 0 h 171"/>
                <a:gd name="T2" fmla="*/ 0 w 123"/>
                <a:gd name="T3" fmla="*/ 0 h 171"/>
                <a:gd name="T4" fmla="*/ 49 w 123"/>
                <a:gd name="T5" fmla="*/ 0 h 171"/>
                <a:gd name="T6" fmla="*/ 49 w 123"/>
                <a:gd name="T7" fmla="*/ 13 h 171"/>
                <a:gd name="T8" fmla="*/ 34 w 123"/>
                <a:gd name="T9" fmla="*/ 13 h 171"/>
                <a:gd name="T10" fmla="*/ 61 w 123"/>
                <a:gd name="T11" fmla="*/ 84 h 171"/>
                <a:gd name="T12" fmla="*/ 65 w 123"/>
                <a:gd name="T13" fmla="*/ 96 h 171"/>
                <a:gd name="T14" fmla="*/ 65 w 123"/>
                <a:gd name="T15" fmla="*/ 96 h 171"/>
                <a:gd name="T16" fmla="*/ 68 w 123"/>
                <a:gd name="T17" fmla="*/ 84 h 171"/>
                <a:gd name="T18" fmla="*/ 93 w 123"/>
                <a:gd name="T19" fmla="*/ 13 h 171"/>
                <a:gd name="T20" fmla="*/ 77 w 123"/>
                <a:gd name="T21" fmla="*/ 13 h 171"/>
                <a:gd name="T22" fmla="*/ 77 w 123"/>
                <a:gd name="T23" fmla="*/ 0 h 171"/>
                <a:gd name="T24" fmla="*/ 123 w 123"/>
                <a:gd name="T25" fmla="*/ 0 h 171"/>
                <a:gd name="T26" fmla="*/ 123 w 123"/>
                <a:gd name="T27" fmla="*/ 13 h 171"/>
                <a:gd name="T28" fmla="*/ 110 w 123"/>
                <a:gd name="T29" fmla="*/ 13 h 171"/>
                <a:gd name="T30" fmla="*/ 75 w 123"/>
                <a:gd name="T31" fmla="*/ 110 h 171"/>
                <a:gd name="T32" fmla="*/ 17 w 123"/>
                <a:gd name="T33" fmla="*/ 171 h 171"/>
                <a:gd name="T34" fmla="*/ 4 w 123"/>
                <a:gd name="T35" fmla="*/ 170 h 171"/>
                <a:gd name="T36" fmla="*/ 4 w 123"/>
                <a:gd name="T37" fmla="*/ 155 h 171"/>
                <a:gd name="T38" fmla="*/ 17 w 123"/>
                <a:gd name="T39" fmla="*/ 156 h 171"/>
                <a:gd name="T40" fmla="*/ 52 w 123"/>
                <a:gd name="T41" fmla="*/ 128 h 171"/>
                <a:gd name="T42" fmla="*/ 56 w 123"/>
                <a:gd name="T43" fmla="*/ 119 h 171"/>
                <a:gd name="T44" fmla="*/ 14 w 123"/>
                <a:gd name="T45" fmla="*/ 13 h 171"/>
                <a:gd name="T46" fmla="*/ 0 w 123"/>
                <a:gd name="T47" fmla="*/ 13 h 171"/>
                <a:gd name="T48" fmla="*/ 0 w 123"/>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71">
                  <a:moveTo>
                    <a:pt x="0" y="0"/>
                  </a:moveTo>
                  <a:lnTo>
                    <a:pt x="0" y="0"/>
                  </a:lnTo>
                  <a:lnTo>
                    <a:pt x="49" y="0"/>
                  </a:lnTo>
                  <a:lnTo>
                    <a:pt x="49" y="13"/>
                  </a:lnTo>
                  <a:lnTo>
                    <a:pt x="34" y="13"/>
                  </a:lnTo>
                  <a:lnTo>
                    <a:pt x="61" y="84"/>
                  </a:lnTo>
                  <a:cubicBezTo>
                    <a:pt x="63" y="88"/>
                    <a:pt x="64" y="94"/>
                    <a:pt x="65" y="96"/>
                  </a:cubicBezTo>
                  <a:lnTo>
                    <a:pt x="65" y="96"/>
                  </a:lnTo>
                  <a:cubicBezTo>
                    <a:pt x="65" y="94"/>
                    <a:pt x="67" y="88"/>
                    <a:pt x="68" y="84"/>
                  </a:cubicBezTo>
                  <a:lnTo>
                    <a:pt x="93" y="13"/>
                  </a:lnTo>
                  <a:lnTo>
                    <a:pt x="77" y="13"/>
                  </a:lnTo>
                  <a:lnTo>
                    <a:pt x="77" y="0"/>
                  </a:lnTo>
                  <a:lnTo>
                    <a:pt x="123" y="0"/>
                  </a:lnTo>
                  <a:lnTo>
                    <a:pt x="123" y="13"/>
                  </a:lnTo>
                  <a:lnTo>
                    <a:pt x="110" y="13"/>
                  </a:lnTo>
                  <a:lnTo>
                    <a:pt x="75" y="110"/>
                  </a:lnTo>
                  <a:cubicBezTo>
                    <a:pt x="59" y="154"/>
                    <a:pt x="46" y="171"/>
                    <a:pt x="17" y="171"/>
                  </a:cubicBezTo>
                  <a:cubicBezTo>
                    <a:pt x="12" y="171"/>
                    <a:pt x="7" y="171"/>
                    <a:pt x="4" y="170"/>
                  </a:cubicBezTo>
                  <a:lnTo>
                    <a:pt x="4" y="155"/>
                  </a:lnTo>
                  <a:cubicBezTo>
                    <a:pt x="7" y="155"/>
                    <a:pt x="12" y="156"/>
                    <a:pt x="17" y="156"/>
                  </a:cubicBezTo>
                  <a:cubicBezTo>
                    <a:pt x="30" y="156"/>
                    <a:pt x="43" y="149"/>
                    <a:pt x="52" y="128"/>
                  </a:cubicBezTo>
                  <a:lnTo>
                    <a:pt x="56" y="119"/>
                  </a:lnTo>
                  <a:lnTo>
                    <a:pt x="14"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46"/>
            <p:cNvSpPr>
              <a:spLocks/>
            </p:cNvSpPr>
            <p:nvPr userDrawn="1"/>
          </p:nvSpPr>
          <p:spPr bwMode="auto">
            <a:xfrm>
              <a:off x="3163" y="1958"/>
              <a:ext cx="84" cy="104"/>
            </a:xfrm>
            <a:custGeom>
              <a:avLst/>
              <a:gdLst>
                <a:gd name="T0" fmla="*/ 129 w 129"/>
                <a:gd name="T1" fmla="*/ 43 h 160"/>
                <a:gd name="T2" fmla="*/ 129 w 129"/>
                <a:gd name="T3" fmla="*/ 43 h 160"/>
                <a:gd name="T4" fmla="*/ 112 w 129"/>
                <a:gd name="T5" fmla="*/ 43 h 160"/>
                <a:gd name="T6" fmla="*/ 112 w 129"/>
                <a:gd name="T7" fmla="*/ 19 h 160"/>
                <a:gd name="T8" fmla="*/ 83 w 129"/>
                <a:gd name="T9" fmla="*/ 15 h 160"/>
                <a:gd name="T10" fmla="*/ 20 w 129"/>
                <a:gd name="T11" fmla="*/ 79 h 160"/>
                <a:gd name="T12" fmla="*/ 84 w 129"/>
                <a:gd name="T13" fmla="*/ 145 h 160"/>
                <a:gd name="T14" fmla="*/ 110 w 129"/>
                <a:gd name="T15" fmla="*/ 142 h 160"/>
                <a:gd name="T16" fmla="*/ 111 w 129"/>
                <a:gd name="T17" fmla="*/ 116 h 160"/>
                <a:gd name="T18" fmla="*/ 128 w 129"/>
                <a:gd name="T19" fmla="*/ 116 h 160"/>
                <a:gd name="T20" fmla="*/ 127 w 129"/>
                <a:gd name="T21" fmla="*/ 154 h 160"/>
                <a:gd name="T22" fmla="*/ 83 w 129"/>
                <a:gd name="T23" fmla="*/ 160 h 160"/>
                <a:gd name="T24" fmla="*/ 0 w 129"/>
                <a:gd name="T25" fmla="*/ 81 h 160"/>
                <a:gd name="T26" fmla="*/ 84 w 129"/>
                <a:gd name="T27" fmla="*/ 0 h 160"/>
                <a:gd name="T28" fmla="*/ 129 w 129"/>
                <a:gd name="T29" fmla="*/ 8 h 160"/>
                <a:gd name="T30" fmla="*/ 129 w 129"/>
                <a:gd name="T31"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60">
                  <a:moveTo>
                    <a:pt x="129" y="43"/>
                  </a:moveTo>
                  <a:lnTo>
                    <a:pt x="129" y="43"/>
                  </a:lnTo>
                  <a:lnTo>
                    <a:pt x="112" y="43"/>
                  </a:lnTo>
                  <a:lnTo>
                    <a:pt x="112" y="19"/>
                  </a:lnTo>
                  <a:cubicBezTo>
                    <a:pt x="107" y="18"/>
                    <a:pt x="96" y="15"/>
                    <a:pt x="83" y="15"/>
                  </a:cubicBezTo>
                  <a:cubicBezTo>
                    <a:pt x="46" y="15"/>
                    <a:pt x="20" y="37"/>
                    <a:pt x="20" y="79"/>
                  </a:cubicBezTo>
                  <a:cubicBezTo>
                    <a:pt x="20" y="121"/>
                    <a:pt x="42" y="145"/>
                    <a:pt x="84" y="145"/>
                  </a:cubicBezTo>
                  <a:cubicBezTo>
                    <a:pt x="93" y="145"/>
                    <a:pt x="102" y="144"/>
                    <a:pt x="110" y="142"/>
                  </a:cubicBezTo>
                  <a:lnTo>
                    <a:pt x="111" y="116"/>
                  </a:lnTo>
                  <a:lnTo>
                    <a:pt x="128" y="116"/>
                  </a:lnTo>
                  <a:lnTo>
                    <a:pt x="127" y="154"/>
                  </a:lnTo>
                  <a:cubicBezTo>
                    <a:pt x="118" y="158"/>
                    <a:pt x="97" y="160"/>
                    <a:pt x="83" y="160"/>
                  </a:cubicBezTo>
                  <a:cubicBezTo>
                    <a:pt x="32" y="160"/>
                    <a:pt x="0" y="135"/>
                    <a:pt x="0" y="81"/>
                  </a:cubicBezTo>
                  <a:cubicBezTo>
                    <a:pt x="0" y="38"/>
                    <a:pt x="26" y="0"/>
                    <a:pt x="84" y="0"/>
                  </a:cubicBezTo>
                  <a:cubicBezTo>
                    <a:pt x="101" y="0"/>
                    <a:pt x="119" y="4"/>
                    <a:pt x="129" y="8"/>
                  </a:cubicBezTo>
                  <a:lnTo>
                    <a:pt x="129" y="4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47"/>
            <p:cNvSpPr>
              <a:spLocks noEditPoints="1"/>
            </p:cNvSpPr>
            <p:nvPr userDrawn="1"/>
          </p:nvSpPr>
          <p:spPr bwMode="auto">
            <a:xfrm>
              <a:off x="3259" y="1984"/>
              <a:ext cx="68" cy="78"/>
            </a:xfrm>
            <a:custGeom>
              <a:avLst/>
              <a:gdLst>
                <a:gd name="T0" fmla="*/ 73 w 105"/>
                <a:gd name="T1" fmla="*/ 64 h 119"/>
                <a:gd name="T2" fmla="*/ 73 w 105"/>
                <a:gd name="T3" fmla="*/ 64 h 119"/>
                <a:gd name="T4" fmla="*/ 19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9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7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9" y="64"/>
                    <a:pt x="19" y="85"/>
                  </a:cubicBezTo>
                  <a:cubicBezTo>
                    <a:pt x="19"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9" y="82"/>
                    <a:pt x="89"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7"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48"/>
            <p:cNvSpPr>
              <a:spLocks/>
            </p:cNvSpPr>
            <p:nvPr userDrawn="1"/>
          </p:nvSpPr>
          <p:spPr bwMode="auto">
            <a:xfrm>
              <a:off x="3333" y="1985"/>
              <a:ext cx="56" cy="75"/>
            </a:xfrm>
            <a:custGeom>
              <a:avLst/>
              <a:gdLst>
                <a:gd name="T0" fmla="*/ 19 w 85"/>
                <a:gd name="T1" fmla="*/ 15 h 115"/>
                <a:gd name="T2" fmla="*/ 19 w 85"/>
                <a:gd name="T3" fmla="*/ 15 h 115"/>
                <a:gd name="T4" fmla="*/ 0 w 85"/>
                <a:gd name="T5" fmla="*/ 15 h 115"/>
                <a:gd name="T6" fmla="*/ 0 w 85"/>
                <a:gd name="T7" fmla="*/ 2 h 115"/>
                <a:gd name="T8" fmla="*/ 37 w 85"/>
                <a:gd name="T9" fmla="*/ 2 h 115"/>
                <a:gd name="T10" fmla="*/ 37 w 85"/>
                <a:gd name="T11" fmla="*/ 8 h 115"/>
                <a:gd name="T12" fmla="*/ 35 w 85"/>
                <a:gd name="T13" fmla="*/ 37 h 115"/>
                <a:gd name="T14" fmla="*/ 35 w 85"/>
                <a:gd name="T15" fmla="*/ 37 h 115"/>
                <a:gd name="T16" fmla="*/ 35 w 85"/>
                <a:gd name="T17" fmla="*/ 37 h 115"/>
                <a:gd name="T18" fmla="*/ 74 w 85"/>
                <a:gd name="T19" fmla="*/ 0 h 115"/>
                <a:gd name="T20" fmla="*/ 85 w 85"/>
                <a:gd name="T21" fmla="*/ 1 h 115"/>
                <a:gd name="T22" fmla="*/ 84 w 85"/>
                <a:gd name="T23" fmla="*/ 18 h 115"/>
                <a:gd name="T24" fmla="*/ 71 w 85"/>
                <a:gd name="T25" fmla="*/ 16 h 115"/>
                <a:gd name="T26" fmla="*/ 37 w 85"/>
                <a:gd name="T27" fmla="*/ 59 h 115"/>
                <a:gd name="T28" fmla="*/ 36 w 85"/>
                <a:gd name="T29" fmla="*/ 102 h 115"/>
                <a:gd name="T30" fmla="*/ 55 w 85"/>
                <a:gd name="T31" fmla="*/ 102 h 115"/>
                <a:gd name="T32" fmla="*/ 55 w 85"/>
                <a:gd name="T33" fmla="*/ 115 h 115"/>
                <a:gd name="T34" fmla="*/ 2 w 85"/>
                <a:gd name="T35" fmla="*/ 115 h 115"/>
                <a:gd name="T36" fmla="*/ 2 w 85"/>
                <a:gd name="T37" fmla="*/ 102 h 115"/>
                <a:gd name="T38" fmla="*/ 18 w 85"/>
                <a:gd name="T39" fmla="*/ 102 h 115"/>
                <a:gd name="T40" fmla="*/ 19 w 85"/>
                <a:gd name="T41"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5">
                  <a:moveTo>
                    <a:pt x="19" y="15"/>
                  </a:moveTo>
                  <a:lnTo>
                    <a:pt x="19" y="15"/>
                  </a:lnTo>
                  <a:lnTo>
                    <a:pt x="0" y="15"/>
                  </a:lnTo>
                  <a:lnTo>
                    <a:pt x="0" y="2"/>
                  </a:lnTo>
                  <a:lnTo>
                    <a:pt x="37" y="2"/>
                  </a:lnTo>
                  <a:lnTo>
                    <a:pt x="37" y="8"/>
                  </a:lnTo>
                  <a:cubicBezTo>
                    <a:pt x="37" y="14"/>
                    <a:pt x="36" y="28"/>
                    <a:pt x="35" y="37"/>
                  </a:cubicBezTo>
                  <a:lnTo>
                    <a:pt x="35" y="37"/>
                  </a:lnTo>
                  <a:lnTo>
                    <a:pt x="35" y="37"/>
                  </a:lnTo>
                  <a:cubicBezTo>
                    <a:pt x="40" y="20"/>
                    <a:pt x="46" y="0"/>
                    <a:pt x="74" y="0"/>
                  </a:cubicBezTo>
                  <a:cubicBezTo>
                    <a:pt x="75" y="0"/>
                    <a:pt x="85" y="0"/>
                    <a:pt x="85" y="1"/>
                  </a:cubicBezTo>
                  <a:lnTo>
                    <a:pt x="84" y="18"/>
                  </a:lnTo>
                  <a:cubicBezTo>
                    <a:pt x="81" y="17"/>
                    <a:pt x="76" y="16"/>
                    <a:pt x="71" y="16"/>
                  </a:cubicBezTo>
                  <a:cubicBezTo>
                    <a:pt x="48" y="16"/>
                    <a:pt x="38" y="39"/>
                    <a:pt x="37" y="59"/>
                  </a:cubicBezTo>
                  <a:lnTo>
                    <a:pt x="36" y="102"/>
                  </a:lnTo>
                  <a:lnTo>
                    <a:pt x="55" y="102"/>
                  </a:lnTo>
                  <a:lnTo>
                    <a:pt x="55" y="115"/>
                  </a:lnTo>
                  <a:lnTo>
                    <a:pt x="2" y="115"/>
                  </a:lnTo>
                  <a:lnTo>
                    <a:pt x="2" y="102"/>
                  </a:lnTo>
                  <a:lnTo>
                    <a:pt x="18" y="102"/>
                  </a:lnTo>
                  <a:lnTo>
                    <a:pt x="19" y="1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49"/>
            <p:cNvSpPr>
              <a:spLocks noEditPoints="1"/>
            </p:cNvSpPr>
            <p:nvPr userDrawn="1"/>
          </p:nvSpPr>
          <p:spPr bwMode="auto">
            <a:xfrm>
              <a:off x="3390" y="1984"/>
              <a:ext cx="66"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2 w 102"/>
                <a:gd name="T15" fmla="*/ 104 h 119"/>
                <a:gd name="T16" fmla="*/ 96 w 102"/>
                <a:gd name="T17" fmla="*/ 96 h 119"/>
                <a:gd name="T18" fmla="*/ 95 w 102"/>
                <a:gd name="T19" fmla="*/ 111 h 119"/>
                <a:gd name="T20" fmla="*/ 58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3" y="14"/>
                    <a:pt x="20" y="28"/>
                    <a:pt x="19" y="47"/>
                  </a:cubicBezTo>
                  <a:lnTo>
                    <a:pt x="83" y="47"/>
                  </a:lnTo>
                  <a:close/>
                  <a:moveTo>
                    <a:pt x="19" y="61"/>
                  </a:moveTo>
                  <a:lnTo>
                    <a:pt x="19" y="61"/>
                  </a:lnTo>
                  <a:cubicBezTo>
                    <a:pt x="19" y="84"/>
                    <a:pt x="30" y="104"/>
                    <a:pt x="62" y="104"/>
                  </a:cubicBezTo>
                  <a:cubicBezTo>
                    <a:pt x="74" y="104"/>
                    <a:pt x="87" y="100"/>
                    <a:pt x="96" y="96"/>
                  </a:cubicBezTo>
                  <a:lnTo>
                    <a:pt x="95" y="111"/>
                  </a:lnTo>
                  <a:cubicBezTo>
                    <a:pt x="87" y="115"/>
                    <a:pt x="70" y="119"/>
                    <a:pt x="58" y="119"/>
                  </a:cubicBezTo>
                  <a:cubicBezTo>
                    <a:pt x="22" y="119"/>
                    <a:pt x="0" y="99"/>
                    <a:pt x="0" y="60"/>
                  </a:cubicBezTo>
                  <a:cubicBezTo>
                    <a:pt x="0" y="26"/>
                    <a:pt x="18"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50"/>
            <p:cNvSpPr>
              <a:spLocks/>
            </p:cNvSpPr>
            <p:nvPr userDrawn="1"/>
          </p:nvSpPr>
          <p:spPr bwMode="auto">
            <a:xfrm>
              <a:off x="3466" y="2044"/>
              <a:ext cx="19" cy="18"/>
            </a:xfrm>
            <a:custGeom>
              <a:avLst/>
              <a:gdLst>
                <a:gd name="T0" fmla="*/ 14 w 28"/>
                <a:gd name="T1" fmla="*/ 0 h 27"/>
                <a:gd name="T2" fmla="*/ 14 w 28"/>
                <a:gd name="T3" fmla="*/ 0 h 27"/>
                <a:gd name="T4" fmla="*/ 28 w 28"/>
                <a:gd name="T5" fmla="*/ 13 h 27"/>
                <a:gd name="T6" fmla="*/ 14 w 28"/>
                <a:gd name="T7" fmla="*/ 27 h 27"/>
                <a:gd name="T8" fmla="*/ 0 w 28"/>
                <a:gd name="T9" fmla="*/ 13 h 27"/>
                <a:gd name="T10" fmla="*/ 14 w 28"/>
                <a:gd name="T11" fmla="*/ 0 h 27"/>
              </a:gdLst>
              <a:ahLst/>
              <a:cxnLst>
                <a:cxn ang="0">
                  <a:pos x="T0" y="T1"/>
                </a:cxn>
                <a:cxn ang="0">
                  <a:pos x="T2" y="T3"/>
                </a:cxn>
                <a:cxn ang="0">
                  <a:pos x="T4" y="T5"/>
                </a:cxn>
                <a:cxn ang="0">
                  <a:pos x="T6" y="T7"/>
                </a:cxn>
                <a:cxn ang="0">
                  <a:pos x="T8" y="T9"/>
                </a:cxn>
                <a:cxn ang="0">
                  <a:pos x="T10" y="T11"/>
                </a:cxn>
              </a:cxnLst>
              <a:rect l="0" t="0" r="r" b="b"/>
              <a:pathLst>
                <a:path w="28" h="27">
                  <a:moveTo>
                    <a:pt x="14" y="0"/>
                  </a:moveTo>
                  <a:lnTo>
                    <a:pt x="14" y="0"/>
                  </a:lnTo>
                  <a:cubicBezTo>
                    <a:pt x="22" y="0"/>
                    <a:pt x="28" y="6"/>
                    <a:pt x="28" y="13"/>
                  </a:cubicBezTo>
                  <a:cubicBezTo>
                    <a:pt x="28" y="21"/>
                    <a:pt x="22" y="27"/>
                    <a:pt x="14" y="27"/>
                  </a:cubicBezTo>
                  <a:cubicBezTo>
                    <a:pt x="7" y="27"/>
                    <a:pt x="0" y="21"/>
                    <a:pt x="0" y="13"/>
                  </a:cubicBezTo>
                  <a:cubicBezTo>
                    <a:pt x="0" y="6"/>
                    <a:pt x="7"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58" name="Rectangle 57">
            <a:extLst>
              <a:ext uri="{FF2B5EF4-FFF2-40B4-BE49-F238E27FC236}">
                <a16:creationId xmlns:a16="http://schemas.microsoft.com/office/drawing/2014/main" id="{3955F157-9B08-42D6-9439-19CA0A99CC46}"/>
              </a:ext>
            </a:extLst>
          </p:cNvPr>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a:extLst>
              <a:ext uri="{FF2B5EF4-FFF2-40B4-BE49-F238E27FC236}">
                <a16:creationId xmlns:a16="http://schemas.microsoft.com/office/drawing/2014/main" id="{2C0AF581-90B2-4819-9A21-4E84417A84BB}"/>
              </a:ext>
            </a:extLst>
          </p:cNvPr>
          <p:cNvCxnSpPr/>
          <p:nvPr userDrawn="1"/>
        </p:nvCxnSpPr>
        <p:spPr>
          <a:xfrm>
            <a:off x="4572000" y="3895120"/>
            <a:ext cx="0" cy="1298921"/>
          </a:xfrm>
          <a:prstGeom prst="line">
            <a:avLst/>
          </a:prstGeom>
          <a:ln w="25400">
            <a:solidFill>
              <a:schemeClr val="bg1">
                <a:lumMod val="85000"/>
              </a:schemeClr>
            </a:solidFill>
            <a:prstDash val="solid"/>
            <a:headEnd type="ova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7559309-2E62-4B12-976A-900604B4B339}"/>
              </a:ext>
            </a:extLst>
          </p:cNvPr>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4">
            <a:extLst>
              <a:ext uri="{FF2B5EF4-FFF2-40B4-BE49-F238E27FC236}">
                <a16:creationId xmlns:a16="http://schemas.microsoft.com/office/drawing/2014/main" id="{34196FFE-CFAB-4968-B991-043CBCFBD8C7}"/>
              </a:ext>
            </a:extLst>
          </p:cNvPr>
          <p:cNvGrpSpPr>
            <a:grpSpLocks noChangeAspect="1"/>
          </p:cNvGrpSpPr>
          <p:nvPr userDrawn="1"/>
        </p:nvGrpSpPr>
        <p:grpSpPr bwMode="auto">
          <a:xfrm>
            <a:off x="1693450" y="2044700"/>
            <a:ext cx="5421317" cy="1058863"/>
            <a:chOff x="1659" y="1431"/>
            <a:chExt cx="3415" cy="667"/>
          </a:xfrm>
        </p:grpSpPr>
        <p:sp>
          <p:nvSpPr>
            <p:cNvPr id="62" name="Freeform 5">
              <a:extLst>
                <a:ext uri="{FF2B5EF4-FFF2-40B4-BE49-F238E27FC236}">
                  <a16:creationId xmlns:a16="http://schemas.microsoft.com/office/drawing/2014/main" id="{741373A6-E1A0-4B51-8D2E-4638CD470BD8}"/>
                </a:ext>
              </a:extLst>
            </p:cNvPr>
            <p:cNvSpPr>
              <a:spLocks/>
            </p:cNvSpPr>
            <p:nvPr userDrawn="1"/>
          </p:nvSpPr>
          <p:spPr bwMode="auto">
            <a:xfrm>
              <a:off x="1661" y="1604"/>
              <a:ext cx="197" cy="252"/>
            </a:xfrm>
            <a:custGeom>
              <a:avLst/>
              <a:gdLst>
                <a:gd name="T0" fmla="*/ 267 w 304"/>
                <a:gd name="T1" fmla="*/ 0 h 387"/>
                <a:gd name="T2" fmla="*/ 267 w 304"/>
                <a:gd name="T3" fmla="*/ 0 h 387"/>
                <a:gd name="T4" fmla="*/ 267 w 304"/>
                <a:gd name="T5" fmla="*/ 168 h 387"/>
                <a:gd name="T6" fmla="*/ 37 w 304"/>
                <a:gd name="T7" fmla="*/ 168 h 387"/>
                <a:gd name="T8" fmla="*/ 37 w 304"/>
                <a:gd name="T9" fmla="*/ 0 h 387"/>
                <a:gd name="T10" fmla="*/ 0 w 304"/>
                <a:gd name="T11" fmla="*/ 0 h 387"/>
                <a:gd name="T12" fmla="*/ 0 w 304"/>
                <a:gd name="T13" fmla="*/ 387 h 387"/>
                <a:gd name="T14" fmla="*/ 37 w 304"/>
                <a:gd name="T15" fmla="*/ 387 h 387"/>
                <a:gd name="T16" fmla="*/ 37 w 304"/>
                <a:gd name="T17" fmla="*/ 200 h 387"/>
                <a:gd name="T18" fmla="*/ 267 w 304"/>
                <a:gd name="T19" fmla="*/ 200 h 387"/>
                <a:gd name="T20" fmla="*/ 267 w 304"/>
                <a:gd name="T21" fmla="*/ 387 h 387"/>
                <a:gd name="T22" fmla="*/ 304 w 304"/>
                <a:gd name="T23" fmla="*/ 387 h 387"/>
                <a:gd name="T24" fmla="*/ 304 w 304"/>
                <a:gd name="T25" fmla="*/ 0 h 387"/>
                <a:gd name="T26" fmla="*/ 267 w 304"/>
                <a:gd name="T27"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387">
                  <a:moveTo>
                    <a:pt x="267" y="0"/>
                  </a:moveTo>
                  <a:lnTo>
                    <a:pt x="267" y="0"/>
                  </a:lnTo>
                  <a:lnTo>
                    <a:pt x="267" y="168"/>
                  </a:lnTo>
                  <a:lnTo>
                    <a:pt x="37" y="168"/>
                  </a:lnTo>
                  <a:lnTo>
                    <a:pt x="37" y="0"/>
                  </a:lnTo>
                  <a:lnTo>
                    <a:pt x="0" y="0"/>
                  </a:lnTo>
                  <a:lnTo>
                    <a:pt x="0" y="387"/>
                  </a:lnTo>
                  <a:lnTo>
                    <a:pt x="37" y="387"/>
                  </a:lnTo>
                  <a:lnTo>
                    <a:pt x="37" y="200"/>
                  </a:lnTo>
                  <a:lnTo>
                    <a:pt x="267" y="200"/>
                  </a:lnTo>
                  <a:lnTo>
                    <a:pt x="267" y="387"/>
                  </a:lnTo>
                  <a:lnTo>
                    <a:pt x="304" y="387"/>
                  </a:lnTo>
                  <a:lnTo>
                    <a:pt x="304" y="0"/>
                  </a:lnTo>
                  <a:lnTo>
                    <a:pt x="267"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6">
              <a:extLst>
                <a:ext uri="{FF2B5EF4-FFF2-40B4-BE49-F238E27FC236}">
                  <a16:creationId xmlns:a16="http://schemas.microsoft.com/office/drawing/2014/main" id="{F5048A6E-97BF-43DB-B90A-1FA6762057A7}"/>
                </a:ext>
              </a:extLst>
            </p:cNvPr>
            <p:cNvSpPr>
              <a:spLocks noEditPoints="1"/>
            </p:cNvSpPr>
            <p:nvPr userDrawn="1"/>
          </p:nvSpPr>
          <p:spPr bwMode="auto">
            <a:xfrm>
              <a:off x="1887"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3" y="77"/>
                    <a:pt x="181" y="28"/>
                    <a:pt x="126" y="28"/>
                  </a:cubicBezTo>
                  <a:cubicBezTo>
                    <a:pt x="70" y="28"/>
                    <a:pt x="39" y="77"/>
                    <a:pt x="34" y="128"/>
                  </a:cubicBezTo>
                  <a:lnTo>
                    <a:pt x="215" y="128"/>
                  </a:lnTo>
                  <a:close/>
                  <a:moveTo>
                    <a:pt x="34" y="157"/>
                  </a:moveTo>
                  <a:lnTo>
                    <a:pt x="34" y="157"/>
                  </a:lnTo>
                  <a:cubicBezTo>
                    <a:pt x="34" y="207"/>
                    <a:pt x="60" y="267"/>
                    <a:pt x="126" y="267"/>
                  </a:cubicBezTo>
                  <a:cubicBezTo>
                    <a:pt x="176" y="267"/>
                    <a:pt x="203" y="238"/>
                    <a:pt x="214" y="195"/>
                  </a:cubicBezTo>
                  <a:lnTo>
                    <a:pt x="248" y="195"/>
                  </a:lnTo>
                  <a:cubicBezTo>
                    <a:pt x="233" y="259"/>
                    <a:pt x="196"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7">
              <a:extLst>
                <a:ext uri="{FF2B5EF4-FFF2-40B4-BE49-F238E27FC236}">
                  <a16:creationId xmlns:a16="http://schemas.microsoft.com/office/drawing/2014/main" id="{B666AC31-574B-4037-A56C-FE1A4748EBC8}"/>
                </a:ext>
              </a:extLst>
            </p:cNvPr>
            <p:cNvSpPr>
              <a:spLocks noEditPoints="1"/>
            </p:cNvSpPr>
            <p:nvPr userDrawn="1"/>
          </p:nvSpPr>
          <p:spPr bwMode="auto">
            <a:xfrm>
              <a:off x="2060" y="1669"/>
              <a:ext cx="168" cy="193"/>
            </a:xfrm>
            <a:custGeom>
              <a:avLst/>
              <a:gdLst>
                <a:gd name="T0" fmla="*/ 194 w 259"/>
                <a:gd name="T1" fmla="*/ 135 h 296"/>
                <a:gd name="T2" fmla="*/ 194 w 259"/>
                <a:gd name="T3" fmla="*/ 135 h 296"/>
                <a:gd name="T4" fmla="*/ 193 w 259"/>
                <a:gd name="T5" fmla="*/ 135 h 296"/>
                <a:gd name="T6" fmla="*/ 165 w 259"/>
                <a:gd name="T7" fmla="*/ 147 h 296"/>
                <a:gd name="T8" fmla="*/ 35 w 259"/>
                <a:gd name="T9" fmla="*/ 212 h 296"/>
                <a:gd name="T10" fmla="*/ 97 w 259"/>
                <a:gd name="T11" fmla="*/ 267 h 296"/>
                <a:gd name="T12" fmla="*/ 194 w 259"/>
                <a:gd name="T13" fmla="*/ 179 h 296"/>
                <a:gd name="T14" fmla="*/ 194 w 259"/>
                <a:gd name="T15" fmla="*/ 135 h 296"/>
                <a:gd name="T16" fmla="*/ 12 w 259"/>
                <a:gd name="T17" fmla="*/ 93 h 296"/>
                <a:gd name="T18" fmla="*/ 12 w 259"/>
                <a:gd name="T19" fmla="*/ 93 h 296"/>
                <a:gd name="T20" fmla="*/ 126 w 259"/>
                <a:gd name="T21" fmla="*/ 0 h 296"/>
                <a:gd name="T22" fmla="*/ 229 w 259"/>
                <a:gd name="T23" fmla="*/ 90 h 296"/>
                <a:gd name="T24" fmla="*/ 229 w 259"/>
                <a:gd name="T25" fmla="*/ 238 h 296"/>
                <a:gd name="T26" fmla="*/ 249 w 259"/>
                <a:gd name="T27" fmla="*/ 259 h 296"/>
                <a:gd name="T28" fmla="*/ 259 w 259"/>
                <a:gd name="T29" fmla="*/ 257 h 296"/>
                <a:gd name="T30" fmla="*/ 259 w 259"/>
                <a:gd name="T31" fmla="*/ 285 h 296"/>
                <a:gd name="T32" fmla="*/ 237 w 259"/>
                <a:gd name="T33" fmla="*/ 287 h 296"/>
                <a:gd name="T34" fmla="*/ 197 w 259"/>
                <a:gd name="T35" fmla="*/ 239 h 296"/>
                <a:gd name="T36" fmla="*/ 196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9" y="143"/>
                    <a:pt x="174" y="145"/>
                    <a:pt x="165" y="147"/>
                  </a:cubicBezTo>
                  <a:cubicBezTo>
                    <a:pt x="107" y="157"/>
                    <a:pt x="35" y="157"/>
                    <a:pt x="35" y="212"/>
                  </a:cubicBezTo>
                  <a:cubicBezTo>
                    <a:pt x="35" y="246"/>
                    <a:pt x="65" y="267"/>
                    <a:pt x="97" y="267"/>
                  </a:cubicBezTo>
                  <a:cubicBezTo>
                    <a:pt x="149" y="267"/>
                    <a:pt x="195" y="234"/>
                    <a:pt x="194" y="179"/>
                  </a:cubicBezTo>
                  <a:lnTo>
                    <a:pt x="194" y="135"/>
                  </a:lnTo>
                  <a:close/>
                  <a:moveTo>
                    <a:pt x="12" y="93"/>
                  </a:moveTo>
                  <a:lnTo>
                    <a:pt x="12" y="93"/>
                  </a:lnTo>
                  <a:cubicBezTo>
                    <a:pt x="16" y="28"/>
                    <a:pt x="62" y="0"/>
                    <a:pt x="126" y="0"/>
                  </a:cubicBezTo>
                  <a:cubicBezTo>
                    <a:pt x="175" y="0"/>
                    <a:pt x="229" y="15"/>
                    <a:pt x="229" y="90"/>
                  </a:cubicBezTo>
                  <a:lnTo>
                    <a:pt x="229" y="238"/>
                  </a:lnTo>
                  <a:cubicBezTo>
                    <a:pt x="229" y="251"/>
                    <a:pt x="235" y="259"/>
                    <a:pt x="249" y="259"/>
                  </a:cubicBezTo>
                  <a:cubicBezTo>
                    <a:pt x="252" y="259"/>
                    <a:pt x="257" y="258"/>
                    <a:pt x="259" y="257"/>
                  </a:cubicBezTo>
                  <a:lnTo>
                    <a:pt x="259" y="285"/>
                  </a:lnTo>
                  <a:cubicBezTo>
                    <a:pt x="252" y="287"/>
                    <a:pt x="246" y="287"/>
                    <a:pt x="237" y="287"/>
                  </a:cubicBezTo>
                  <a:cubicBezTo>
                    <a:pt x="203" y="287"/>
                    <a:pt x="197" y="268"/>
                    <a:pt x="197" y="239"/>
                  </a:cubicBezTo>
                  <a:lnTo>
                    <a:pt x="196" y="239"/>
                  </a:lnTo>
                  <a:cubicBezTo>
                    <a:pt x="172" y="275"/>
                    <a:pt x="148" y="296"/>
                    <a:pt x="94" y="296"/>
                  </a:cubicBezTo>
                  <a:cubicBezTo>
                    <a:pt x="43" y="296"/>
                    <a:pt x="0" y="270"/>
                    <a:pt x="0" y="214"/>
                  </a:cubicBezTo>
                  <a:cubicBezTo>
                    <a:pt x="0" y="135"/>
                    <a:pt x="77" y="132"/>
                    <a:pt x="150" y="124"/>
                  </a:cubicBezTo>
                  <a:cubicBezTo>
                    <a:pt x="179" y="121"/>
                    <a:pt x="194" y="117"/>
                    <a:pt x="194" y="86"/>
                  </a:cubicBezTo>
                  <a:cubicBezTo>
                    <a:pt x="194" y="40"/>
                    <a:pt x="161" y="28"/>
                    <a:pt x="121" y="28"/>
                  </a:cubicBezTo>
                  <a:cubicBezTo>
                    <a:pt x="79" y="28"/>
                    <a:pt x="48"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815DDBB8-57EB-48ED-8830-E9D79C4F035A}"/>
                </a:ext>
              </a:extLst>
            </p:cNvPr>
            <p:cNvSpPr>
              <a:spLocks/>
            </p:cNvSpPr>
            <p:nvPr userDrawn="1"/>
          </p:nvSpPr>
          <p:spPr bwMode="auto">
            <a:xfrm>
              <a:off x="2244" y="1604"/>
              <a:ext cx="22" cy="252"/>
            </a:xfrm>
            <a:custGeom>
              <a:avLst/>
              <a:gdLst>
                <a:gd name="T0" fmla="*/ 0 w 34"/>
                <a:gd name="T1" fmla="*/ 0 h 387"/>
                <a:gd name="T2" fmla="*/ 0 w 34"/>
                <a:gd name="T3" fmla="*/ 0 h 387"/>
                <a:gd name="T4" fmla="*/ 34 w 34"/>
                <a:gd name="T5" fmla="*/ 0 h 387"/>
                <a:gd name="T6" fmla="*/ 34 w 34"/>
                <a:gd name="T7" fmla="*/ 387 h 387"/>
                <a:gd name="T8" fmla="*/ 0 w 34"/>
                <a:gd name="T9" fmla="*/ 387 h 387"/>
                <a:gd name="T10" fmla="*/ 0 w 34"/>
                <a:gd name="T11" fmla="*/ 0 h 387"/>
              </a:gdLst>
              <a:ahLst/>
              <a:cxnLst>
                <a:cxn ang="0">
                  <a:pos x="T0" y="T1"/>
                </a:cxn>
                <a:cxn ang="0">
                  <a:pos x="T2" y="T3"/>
                </a:cxn>
                <a:cxn ang="0">
                  <a:pos x="T4" y="T5"/>
                </a:cxn>
                <a:cxn ang="0">
                  <a:pos x="T6" y="T7"/>
                </a:cxn>
                <a:cxn ang="0">
                  <a:pos x="T8" y="T9"/>
                </a:cxn>
                <a:cxn ang="0">
                  <a:pos x="T10" y="T11"/>
                </a:cxn>
              </a:cxnLst>
              <a:rect l="0" t="0" r="r" b="b"/>
              <a:pathLst>
                <a:path w="34" h="387">
                  <a:moveTo>
                    <a:pt x="0" y="0"/>
                  </a:moveTo>
                  <a:lnTo>
                    <a:pt x="0" y="0"/>
                  </a:lnTo>
                  <a:lnTo>
                    <a:pt x="34" y="0"/>
                  </a:ln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5852736D-E001-4F9A-85CA-C611918FC0E5}"/>
                </a:ext>
              </a:extLst>
            </p:cNvPr>
            <p:cNvSpPr>
              <a:spLocks/>
            </p:cNvSpPr>
            <p:nvPr userDrawn="1"/>
          </p:nvSpPr>
          <p:spPr bwMode="auto">
            <a:xfrm>
              <a:off x="2281" y="1619"/>
              <a:ext cx="91" cy="240"/>
            </a:xfrm>
            <a:custGeom>
              <a:avLst/>
              <a:gdLst>
                <a:gd name="T0" fmla="*/ 83 w 140"/>
                <a:gd name="T1" fmla="*/ 84 h 367"/>
                <a:gd name="T2" fmla="*/ 83 w 140"/>
                <a:gd name="T3" fmla="*/ 84 h 367"/>
                <a:gd name="T4" fmla="*/ 140 w 140"/>
                <a:gd name="T5" fmla="*/ 84 h 367"/>
                <a:gd name="T6" fmla="*/ 140 w 140"/>
                <a:gd name="T7" fmla="*/ 112 h 367"/>
                <a:gd name="T8" fmla="*/ 83 w 140"/>
                <a:gd name="T9" fmla="*/ 112 h 367"/>
                <a:gd name="T10" fmla="*/ 83 w 140"/>
                <a:gd name="T11" fmla="*/ 301 h 367"/>
                <a:gd name="T12" fmla="*/ 111 w 140"/>
                <a:gd name="T13" fmla="*/ 338 h 367"/>
                <a:gd name="T14" fmla="*/ 140 w 140"/>
                <a:gd name="T15" fmla="*/ 336 h 367"/>
                <a:gd name="T16" fmla="*/ 140 w 140"/>
                <a:gd name="T17" fmla="*/ 366 h 367"/>
                <a:gd name="T18" fmla="*/ 110 w 140"/>
                <a:gd name="T19" fmla="*/ 367 h 367"/>
                <a:gd name="T20" fmla="*/ 49 w 140"/>
                <a:gd name="T21" fmla="*/ 304 h 367"/>
                <a:gd name="T22" fmla="*/ 49 w 140"/>
                <a:gd name="T23" fmla="*/ 112 h 367"/>
                <a:gd name="T24" fmla="*/ 0 w 140"/>
                <a:gd name="T25" fmla="*/ 112 h 367"/>
                <a:gd name="T26" fmla="*/ 0 w 140"/>
                <a:gd name="T27" fmla="*/ 84 h 367"/>
                <a:gd name="T28" fmla="*/ 49 w 140"/>
                <a:gd name="T29" fmla="*/ 84 h 367"/>
                <a:gd name="T30" fmla="*/ 49 w 140"/>
                <a:gd name="T31" fmla="*/ 0 h 367"/>
                <a:gd name="T32" fmla="*/ 83 w 140"/>
                <a:gd name="T33" fmla="*/ 0 h 367"/>
                <a:gd name="T34" fmla="*/ 83 w 140"/>
                <a:gd name="T35" fmla="*/ 84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367">
                  <a:moveTo>
                    <a:pt x="83" y="84"/>
                  </a:moveTo>
                  <a:lnTo>
                    <a:pt x="83" y="84"/>
                  </a:lnTo>
                  <a:lnTo>
                    <a:pt x="140" y="84"/>
                  </a:lnTo>
                  <a:lnTo>
                    <a:pt x="140" y="112"/>
                  </a:lnTo>
                  <a:lnTo>
                    <a:pt x="83" y="112"/>
                  </a:lnTo>
                  <a:lnTo>
                    <a:pt x="83" y="301"/>
                  </a:lnTo>
                  <a:cubicBezTo>
                    <a:pt x="83" y="323"/>
                    <a:pt x="86" y="336"/>
                    <a:pt x="111" y="338"/>
                  </a:cubicBezTo>
                  <a:cubicBezTo>
                    <a:pt x="121" y="338"/>
                    <a:pt x="130" y="337"/>
                    <a:pt x="140" y="336"/>
                  </a:cubicBezTo>
                  <a:lnTo>
                    <a:pt x="140" y="366"/>
                  </a:lnTo>
                  <a:cubicBezTo>
                    <a:pt x="130" y="366"/>
                    <a:pt x="120" y="367"/>
                    <a:pt x="110" y="367"/>
                  </a:cubicBezTo>
                  <a:cubicBezTo>
                    <a:pt x="64" y="367"/>
                    <a:pt x="48" y="351"/>
                    <a:pt x="49" y="304"/>
                  </a:cubicBezTo>
                  <a:lnTo>
                    <a:pt x="49" y="112"/>
                  </a:lnTo>
                  <a:lnTo>
                    <a:pt x="0" y="112"/>
                  </a:lnTo>
                  <a:lnTo>
                    <a:pt x="0" y="84"/>
                  </a:lnTo>
                  <a:lnTo>
                    <a:pt x="49" y="84"/>
                  </a:lnTo>
                  <a:lnTo>
                    <a:pt x="49" y="0"/>
                  </a:lnTo>
                  <a:lnTo>
                    <a:pt x="83" y="0"/>
                  </a:lnTo>
                  <a:lnTo>
                    <a:pt x="83" y="8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D5A77953-08DA-4AEE-8643-C9BCAFB95735}"/>
                </a:ext>
              </a:extLst>
            </p:cNvPr>
            <p:cNvSpPr>
              <a:spLocks/>
            </p:cNvSpPr>
            <p:nvPr userDrawn="1"/>
          </p:nvSpPr>
          <p:spPr bwMode="auto">
            <a:xfrm>
              <a:off x="2395" y="1604"/>
              <a:ext cx="147" cy="252"/>
            </a:xfrm>
            <a:custGeom>
              <a:avLst/>
              <a:gdLst>
                <a:gd name="T0" fmla="*/ 0 w 227"/>
                <a:gd name="T1" fmla="*/ 0 h 387"/>
                <a:gd name="T2" fmla="*/ 0 w 227"/>
                <a:gd name="T3" fmla="*/ 0 h 387"/>
                <a:gd name="T4" fmla="*/ 34 w 227"/>
                <a:gd name="T5" fmla="*/ 0 h 387"/>
                <a:gd name="T6" fmla="*/ 34 w 227"/>
                <a:gd name="T7" fmla="*/ 156 h 387"/>
                <a:gd name="T8" fmla="*/ 36 w 227"/>
                <a:gd name="T9" fmla="*/ 156 h 387"/>
                <a:gd name="T10" fmla="*/ 125 w 227"/>
                <a:gd name="T11" fmla="*/ 100 h 387"/>
                <a:gd name="T12" fmla="*/ 227 w 227"/>
                <a:gd name="T13" fmla="*/ 208 h 387"/>
                <a:gd name="T14" fmla="*/ 227 w 227"/>
                <a:gd name="T15" fmla="*/ 387 h 387"/>
                <a:gd name="T16" fmla="*/ 193 w 227"/>
                <a:gd name="T17" fmla="*/ 387 h 387"/>
                <a:gd name="T18" fmla="*/ 193 w 227"/>
                <a:gd name="T19" fmla="*/ 213 h 387"/>
                <a:gd name="T20" fmla="*/ 122 w 227"/>
                <a:gd name="T21" fmla="*/ 128 h 387"/>
                <a:gd name="T22" fmla="*/ 34 w 227"/>
                <a:gd name="T23" fmla="*/ 224 h 387"/>
                <a:gd name="T24" fmla="*/ 34 w 227"/>
                <a:gd name="T25" fmla="*/ 387 h 387"/>
                <a:gd name="T26" fmla="*/ 0 w 227"/>
                <a:gd name="T27" fmla="*/ 387 h 387"/>
                <a:gd name="T28" fmla="*/ 0 w 227"/>
                <a:gd name="T29"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387">
                  <a:moveTo>
                    <a:pt x="0" y="0"/>
                  </a:moveTo>
                  <a:lnTo>
                    <a:pt x="0" y="0"/>
                  </a:lnTo>
                  <a:lnTo>
                    <a:pt x="34" y="0"/>
                  </a:lnTo>
                  <a:lnTo>
                    <a:pt x="34" y="156"/>
                  </a:lnTo>
                  <a:lnTo>
                    <a:pt x="36" y="156"/>
                  </a:lnTo>
                  <a:cubicBezTo>
                    <a:pt x="48" y="122"/>
                    <a:pt x="85" y="100"/>
                    <a:pt x="125" y="100"/>
                  </a:cubicBezTo>
                  <a:cubicBezTo>
                    <a:pt x="204" y="100"/>
                    <a:pt x="227" y="141"/>
                    <a:pt x="227" y="208"/>
                  </a:cubicBezTo>
                  <a:lnTo>
                    <a:pt x="227" y="387"/>
                  </a:lnTo>
                  <a:lnTo>
                    <a:pt x="193" y="387"/>
                  </a:lnTo>
                  <a:lnTo>
                    <a:pt x="193" y="213"/>
                  </a:lnTo>
                  <a:cubicBezTo>
                    <a:pt x="193" y="165"/>
                    <a:pt x="178" y="128"/>
                    <a:pt x="122" y="128"/>
                  </a:cubicBezTo>
                  <a:cubicBezTo>
                    <a:pt x="68" y="128"/>
                    <a:pt x="36" y="170"/>
                    <a:pt x="34" y="224"/>
                  </a:cubicBezTo>
                  <a:lnTo>
                    <a:pt x="34" y="387"/>
                  </a:lnTo>
                  <a:lnTo>
                    <a:pt x="0" y="387"/>
                  </a:lnTo>
                  <a:lnTo>
                    <a:pt x="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11">
              <a:extLst>
                <a:ext uri="{FF2B5EF4-FFF2-40B4-BE49-F238E27FC236}">
                  <a16:creationId xmlns:a16="http://schemas.microsoft.com/office/drawing/2014/main" id="{5B3CC6A4-903F-454A-B5A6-3E397F5B04DB}"/>
                </a:ext>
              </a:extLst>
            </p:cNvPr>
            <p:cNvSpPr>
              <a:spLocks/>
            </p:cNvSpPr>
            <p:nvPr userDrawn="1"/>
          </p:nvSpPr>
          <p:spPr bwMode="auto">
            <a:xfrm>
              <a:off x="2566" y="1669"/>
              <a:ext cx="161" cy="193"/>
            </a:xfrm>
            <a:custGeom>
              <a:avLst/>
              <a:gdLst>
                <a:gd name="T0" fmla="*/ 212 w 248"/>
                <a:gd name="T1" fmla="*/ 96 h 296"/>
                <a:gd name="T2" fmla="*/ 212 w 248"/>
                <a:gd name="T3" fmla="*/ 96 h 296"/>
                <a:gd name="T4" fmla="*/ 132 w 248"/>
                <a:gd name="T5" fmla="*/ 28 h 296"/>
                <a:gd name="T6" fmla="*/ 34 w 248"/>
                <a:gd name="T7" fmla="*/ 148 h 296"/>
                <a:gd name="T8" fmla="*/ 132 w 248"/>
                <a:gd name="T9" fmla="*/ 267 h 296"/>
                <a:gd name="T10" fmla="*/ 214 w 248"/>
                <a:gd name="T11" fmla="*/ 187 h 296"/>
                <a:gd name="T12" fmla="*/ 248 w 248"/>
                <a:gd name="T13" fmla="*/ 187 h 296"/>
                <a:gd name="T14" fmla="*/ 132 w 248"/>
                <a:gd name="T15" fmla="*/ 296 h 296"/>
                <a:gd name="T16" fmla="*/ 0 w 248"/>
                <a:gd name="T17" fmla="*/ 148 h 296"/>
                <a:gd name="T18" fmla="*/ 132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2" y="54"/>
                    <a:pt x="177" y="28"/>
                    <a:pt x="132" y="28"/>
                  </a:cubicBezTo>
                  <a:cubicBezTo>
                    <a:pt x="67" y="28"/>
                    <a:pt x="34" y="88"/>
                    <a:pt x="34" y="148"/>
                  </a:cubicBezTo>
                  <a:cubicBezTo>
                    <a:pt x="34" y="207"/>
                    <a:pt x="67" y="267"/>
                    <a:pt x="132" y="267"/>
                  </a:cubicBezTo>
                  <a:cubicBezTo>
                    <a:pt x="175" y="267"/>
                    <a:pt x="209" y="234"/>
                    <a:pt x="214" y="187"/>
                  </a:cubicBezTo>
                  <a:lnTo>
                    <a:pt x="248" y="187"/>
                  </a:lnTo>
                  <a:cubicBezTo>
                    <a:pt x="239" y="254"/>
                    <a:pt x="195" y="296"/>
                    <a:pt x="132" y="296"/>
                  </a:cubicBezTo>
                  <a:cubicBezTo>
                    <a:pt x="47" y="296"/>
                    <a:pt x="0" y="228"/>
                    <a:pt x="0" y="148"/>
                  </a:cubicBezTo>
                  <a:cubicBezTo>
                    <a:pt x="0" y="67"/>
                    <a:pt x="47" y="0"/>
                    <a:pt x="132"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12">
              <a:extLst>
                <a:ext uri="{FF2B5EF4-FFF2-40B4-BE49-F238E27FC236}">
                  <a16:creationId xmlns:a16="http://schemas.microsoft.com/office/drawing/2014/main" id="{E7B9F6E8-E17A-4EC3-A636-EB3B8FD96050}"/>
                </a:ext>
              </a:extLst>
            </p:cNvPr>
            <p:cNvSpPr>
              <a:spLocks noEditPoints="1"/>
            </p:cNvSpPr>
            <p:nvPr userDrawn="1"/>
          </p:nvSpPr>
          <p:spPr bwMode="auto">
            <a:xfrm>
              <a:off x="2739" y="1669"/>
              <a:ext cx="168" cy="193"/>
            </a:xfrm>
            <a:custGeom>
              <a:avLst/>
              <a:gdLst>
                <a:gd name="T0" fmla="*/ 194 w 259"/>
                <a:gd name="T1" fmla="*/ 135 h 296"/>
                <a:gd name="T2" fmla="*/ 194 w 259"/>
                <a:gd name="T3" fmla="*/ 135 h 296"/>
                <a:gd name="T4" fmla="*/ 193 w 259"/>
                <a:gd name="T5" fmla="*/ 135 h 296"/>
                <a:gd name="T6" fmla="*/ 164 w 259"/>
                <a:gd name="T7" fmla="*/ 147 h 296"/>
                <a:gd name="T8" fmla="*/ 34 w 259"/>
                <a:gd name="T9" fmla="*/ 212 h 296"/>
                <a:gd name="T10" fmla="*/ 96 w 259"/>
                <a:gd name="T11" fmla="*/ 267 h 296"/>
                <a:gd name="T12" fmla="*/ 194 w 259"/>
                <a:gd name="T13" fmla="*/ 179 h 296"/>
                <a:gd name="T14" fmla="*/ 194 w 259"/>
                <a:gd name="T15" fmla="*/ 135 h 296"/>
                <a:gd name="T16" fmla="*/ 12 w 259"/>
                <a:gd name="T17" fmla="*/ 93 h 296"/>
                <a:gd name="T18" fmla="*/ 12 w 259"/>
                <a:gd name="T19" fmla="*/ 93 h 296"/>
                <a:gd name="T20" fmla="*/ 125 w 259"/>
                <a:gd name="T21" fmla="*/ 0 h 296"/>
                <a:gd name="T22" fmla="*/ 228 w 259"/>
                <a:gd name="T23" fmla="*/ 90 h 296"/>
                <a:gd name="T24" fmla="*/ 228 w 259"/>
                <a:gd name="T25" fmla="*/ 238 h 296"/>
                <a:gd name="T26" fmla="*/ 248 w 259"/>
                <a:gd name="T27" fmla="*/ 259 h 296"/>
                <a:gd name="T28" fmla="*/ 259 w 259"/>
                <a:gd name="T29" fmla="*/ 257 h 296"/>
                <a:gd name="T30" fmla="*/ 259 w 259"/>
                <a:gd name="T31" fmla="*/ 285 h 296"/>
                <a:gd name="T32" fmla="*/ 237 w 259"/>
                <a:gd name="T33" fmla="*/ 287 h 296"/>
                <a:gd name="T34" fmla="*/ 197 w 259"/>
                <a:gd name="T35" fmla="*/ 239 h 296"/>
                <a:gd name="T36" fmla="*/ 195 w 259"/>
                <a:gd name="T37" fmla="*/ 239 h 296"/>
                <a:gd name="T38" fmla="*/ 94 w 259"/>
                <a:gd name="T39" fmla="*/ 296 h 296"/>
                <a:gd name="T40" fmla="*/ 0 w 259"/>
                <a:gd name="T41" fmla="*/ 214 h 296"/>
                <a:gd name="T42" fmla="*/ 150 w 259"/>
                <a:gd name="T43" fmla="*/ 124 h 296"/>
                <a:gd name="T44" fmla="*/ 194 w 259"/>
                <a:gd name="T45" fmla="*/ 86 h 296"/>
                <a:gd name="T46" fmla="*/ 121 w 259"/>
                <a:gd name="T47" fmla="*/ 28 h 296"/>
                <a:gd name="T48" fmla="*/ 46 w 259"/>
                <a:gd name="T49" fmla="*/ 93 h 296"/>
                <a:gd name="T50" fmla="*/ 12 w 259"/>
                <a:gd name="T51" fmla="*/ 93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9" h="296">
                  <a:moveTo>
                    <a:pt x="194" y="135"/>
                  </a:moveTo>
                  <a:lnTo>
                    <a:pt x="194" y="135"/>
                  </a:lnTo>
                  <a:lnTo>
                    <a:pt x="193" y="135"/>
                  </a:lnTo>
                  <a:cubicBezTo>
                    <a:pt x="188" y="143"/>
                    <a:pt x="173" y="145"/>
                    <a:pt x="164" y="147"/>
                  </a:cubicBezTo>
                  <a:cubicBezTo>
                    <a:pt x="106" y="157"/>
                    <a:pt x="34" y="157"/>
                    <a:pt x="34" y="212"/>
                  </a:cubicBezTo>
                  <a:cubicBezTo>
                    <a:pt x="34" y="246"/>
                    <a:pt x="64" y="267"/>
                    <a:pt x="96" y="267"/>
                  </a:cubicBezTo>
                  <a:cubicBezTo>
                    <a:pt x="148" y="267"/>
                    <a:pt x="194" y="234"/>
                    <a:pt x="194" y="179"/>
                  </a:cubicBezTo>
                  <a:lnTo>
                    <a:pt x="194" y="135"/>
                  </a:lnTo>
                  <a:close/>
                  <a:moveTo>
                    <a:pt x="12" y="93"/>
                  </a:moveTo>
                  <a:lnTo>
                    <a:pt x="12" y="93"/>
                  </a:lnTo>
                  <a:cubicBezTo>
                    <a:pt x="15" y="28"/>
                    <a:pt x="61" y="0"/>
                    <a:pt x="125" y="0"/>
                  </a:cubicBezTo>
                  <a:cubicBezTo>
                    <a:pt x="174" y="0"/>
                    <a:pt x="228" y="15"/>
                    <a:pt x="228" y="90"/>
                  </a:cubicBezTo>
                  <a:lnTo>
                    <a:pt x="228" y="238"/>
                  </a:lnTo>
                  <a:cubicBezTo>
                    <a:pt x="228" y="251"/>
                    <a:pt x="235" y="259"/>
                    <a:pt x="248" y="259"/>
                  </a:cubicBezTo>
                  <a:cubicBezTo>
                    <a:pt x="252" y="259"/>
                    <a:pt x="256" y="258"/>
                    <a:pt x="259" y="257"/>
                  </a:cubicBezTo>
                  <a:lnTo>
                    <a:pt x="259" y="285"/>
                  </a:lnTo>
                  <a:cubicBezTo>
                    <a:pt x="251" y="287"/>
                    <a:pt x="246" y="287"/>
                    <a:pt x="237" y="287"/>
                  </a:cubicBezTo>
                  <a:cubicBezTo>
                    <a:pt x="202" y="287"/>
                    <a:pt x="197" y="268"/>
                    <a:pt x="197" y="239"/>
                  </a:cubicBezTo>
                  <a:lnTo>
                    <a:pt x="195" y="239"/>
                  </a:lnTo>
                  <a:cubicBezTo>
                    <a:pt x="172" y="275"/>
                    <a:pt x="147" y="296"/>
                    <a:pt x="94" y="296"/>
                  </a:cubicBezTo>
                  <a:cubicBezTo>
                    <a:pt x="42" y="296"/>
                    <a:pt x="0" y="270"/>
                    <a:pt x="0" y="214"/>
                  </a:cubicBezTo>
                  <a:cubicBezTo>
                    <a:pt x="0" y="135"/>
                    <a:pt x="76" y="132"/>
                    <a:pt x="150" y="124"/>
                  </a:cubicBezTo>
                  <a:cubicBezTo>
                    <a:pt x="178" y="121"/>
                    <a:pt x="194" y="117"/>
                    <a:pt x="194" y="86"/>
                  </a:cubicBezTo>
                  <a:cubicBezTo>
                    <a:pt x="194" y="40"/>
                    <a:pt x="161" y="28"/>
                    <a:pt x="121" y="28"/>
                  </a:cubicBezTo>
                  <a:cubicBezTo>
                    <a:pt x="78" y="28"/>
                    <a:pt x="47" y="48"/>
                    <a:pt x="46" y="93"/>
                  </a:cubicBezTo>
                  <a:lnTo>
                    <a:pt x="12" y="93"/>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13">
              <a:extLst>
                <a:ext uri="{FF2B5EF4-FFF2-40B4-BE49-F238E27FC236}">
                  <a16:creationId xmlns:a16="http://schemas.microsoft.com/office/drawing/2014/main" id="{5478862C-6620-44E6-A7FE-FCB9D6DA5CF8}"/>
                </a:ext>
              </a:extLst>
            </p:cNvPr>
            <p:cNvSpPr>
              <a:spLocks/>
            </p:cNvSpPr>
            <p:nvPr userDrawn="1"/>
          </p:nvSpPr>
          <p:spPr bwMode="auto">
            <a:xfrm>
              <a:off x="2923" y="1670"/>
              <a:ext cx="90" cy="186"/>
            </a:xfrm>
            <a:custGeom>
              <a:avLst/>
              <a:gdLst>
                <a:gd name="T0" fmla="*/ 0 w 138"/>
                <a:gd name="T1" fmla="*/ 6 h 285"/>
                <a:gd name="T2" fmla="*/ 0 w 138"/>
                <a:gd name="T3" fmla="*/ 6 h 285"/>
                <a:gd name="T4" fmla="*/ 31 w 138"/>
                <a:gd name="T5" fmla="*/ 6 h 285"/>
                <a:gd name="T6" fmla="*/ 31 w 138"/>
                <a:gd name="T7" fmla="*/ 71 h 285"/>
                <a:gd name="T8" fmla="*/ 32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1" y="6"/>
                  </a:lnTo>
                  <a:lnTo>
                    <a:pt x="31" y="71"/>
                  </a:lnTo>
                  <a:lnTo>
                    <a:pt x="32"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14">
              <a:extLst>
                <a:ext uri="{FF2B5EF4-FFF2-40B4-BE49-F238E27FC236}">
                  <a16:creationId xmlns:a16="http://schemas.microsoft.com/office/drawing/2014/main" id="{67CF8482-5017-4474-8703-EABE88E25815}"/>
                </a:ext>
              </a:extLst>
            </p:cNvPr>
            <p:cNvSpPr>
              <a:spLocks noEditPoints="1"/>
            </p:cNvSpPr>
            <p:nvPr userDrawn="1"/>
          </p:nvSpPr>
          <p:spPr bwMode="auto">
            <a:xfrm>
              <a:off x="3009" y="1669"/>
              <a:ext cx="164"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49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7" y="296"/>
                    <a:pt x="0" y="227"/>
                    <a:pt x="0" y="148"/>
                  </a:cubicBezTo>
                  <a:cubicBezTo>
                    <a:pt x="0" y="74"/>
                    <a:pt x="37" y="0"/>
                    <a:pt x="126" y="0"/>
                  </a:cubicBezTo>
                  <a:cubicBezTo>
                    <a:pt x="216" y="0"/>
                    <a:pt x="252" y="78"/>
                    <a:pt x="249"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15">
              <a:extLst>
                <a:ext uri="{FF2B5EF4-FFF2-40B4-BE49-F238E27FC236}">
                  <a16:creationId xmlns:a16="http://schemas.microsoft.com/office/drawing/2014/main" id="{6456560A-7398-44DB-B3E1-2A20850B7E4C}"/>
                </a:ext>
              </a:extLst>
            </p:cNvPr>
            <p:cNvSpPr>
              <a:spLocks/>
            </p:cNvSpPr>
            <p:nvPr userDrawn="1"/>
          </p:nvSpPr>
          <p:spPr bwMode="auto">
            <a:xfrm>
              <a:off x="3181" y="1598"/>
              <a:ext cx="199" cy="264"/>
            </a:xfrm>
            <a:custGeom>
              <a:avLst/>
              <a:gdLst>
                <a:gd name="T0" fmla="*/ 41 w 306"/>
                <a:gd name="T1" fmla="*/ 268 h 404"/>
                <a:gd name="T2" fmla="*/ 41 w 306"/>
                <a:gd name="T3" fmla="*/ 268 h 404"/>
                <a:gd name="T4" fmla="*/ 167 w 306"/>
                <a:gd name="T5" fmla="*/ 372 h 404"/>
                <a:gd name="T6" fmla="*/ 270 w 306"/>
                <a:gd name="T7" fmla="*/ 294 h 404"/>
                <a:gd name="T8" fmla="*/ 190 w 306"/>
                <a:gd name="T9" fmla="*/ 224 h 404"/>
                <a:gd name="T10" fmla="*/ 104 w 306"/>
                <a:gd name="T11" fmla="*/ 203 h 404"/>
                <a:gd name="T12" fmla="*/ 16 w 306"/>
                <a:gd name="T13" fmla="*/ 109 h 404"/>
                <a:gd name="T14" fmla="*/ 150 w 306"/>
                <a:gd name="T15" fmla="*/ 0 h 404"/>
                <a:gd name="T16" fmla="*/ 293 w 306"/>
                <a:gd name="T17" fmla="*/ 121 h 404"/>
                <a:gd name="T18" fmla="*/ 256 w 306"/>
                <a:gd name="T19" fmla="*/ 121 h 404"/>
                <a:gd name="T20" fmla="*/ 150 w 306"/>
                <a:gd name="T21" fmla="*/ 32 h 404"/>
                <a:gd name="T22" fmla="*/ 53 w 306"/>
                <a:gd name="T23" fmla="*/ 109 h 404"/>
                <a:gd name="T24" fmla="*/ 112 w 306"/>
                <a:gd name="T25" fmla="*/ 168 h 404"/>
                <a:gd name="T26" fmla="*/ 206 w 306"/>
                <a:gd name="T27" fmla="*/ 191 h 404"/>
                <a:gd name="T28" fmla="*/ 306 w 306"/>
                <a:gd name="T29" fmla="*/ 293 h 404"/>
                <a:gd name="T30" fmla="*/ 158 w 306"/>
                <a:gd name="T31" fmla="*/ 404 h 404"/>
                <a:gd name="T32" fmla="*/ 4 w 306"/>
                <a:gd name="T33" fmla="*/ 268 h 404"/>
                <a:gd name="T34" fmla="*/ 41 w 306"/>
                <a:gd name="T35" fmla="*/ 268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404">
                  <a:moveTo>
                    <a:pt x="41" y="268"/>
                  </a:moveTo>
                  <a:lnTo>
                    <a:pt x="41" y="268"/>
                  </a:lnTo>
                  <a:cubicBezTo>
                    <a:pt x="39" y="348"/>
                    <a:pt x="97" y="372"/>
                    <a:pt x="167" y="372"/>
                  </a:cubicBezTo>
                  <a:cubicBezTo>
                    <a:pt x="208" y="372"/>
                    <a:pt x="270" y="350"/>
                    <a:pt x="270" y="294"/>
                  </a:cubicBezTo>
                  <a:cubicBezTo>
                    <a:pt x="270" y="250"/>
                    <a:pt x="226" y="232"/>
                    <a:pt x="190" y="224"/>
                  </a:cubicBezTo>
                  <a:lnTo>
                    <a:pt x="104" y="203"/>
                  </a:lnTo>
                  <a:cubicBezTo>
                    <a:pt x="58" y="191"/>
                    <a:pt x="16" y="169"/>
                    <a:pt x="16" y="109"/>
                  </a:cubicBezTo>
                  <a:cubicBezTo>
                    <a:pt x="16" y="71"/>
                    <a:pt x="41" y="0"/>
                    <a:pt x="150" y="0"/>
                  </a:cubicBezTo>
                  <a:cubicBezTo>
                    <a:pt x="226" y="0"/>
                    <a:pt x="293" y="42"/>
                    <a:pt x="293" y="121"/>
                  </a:cubicBezTo>
                  <a:lnTo>
                    <a:pt x="256" y="121"/>
                  </a:lnTo>
                  <a:cubicBezTo>
                    <a:pt x="254" y="62"/>
                    <a:pt x="205" y="32"/>
                    <a:pt x="150" y="32"/>
                  </a:cubicBezTo>
                  <a:cubicBezTo>
                    <a:pt x="100" y="32"/>
                    <a:pt x="53" y="51"/>
                    <a:pt x="53" y="109"/>
                  </a:cubicBezTo>
                  <a:cubicBezTo>
                    <a:pt x="53" y="145"/>
                    <a:pt x="80" y="160"/>
                    <a:pt x="112" y="168"/>
                  </a:cubicBezTo>
                  <a:lnTo>
                    <a:pt x="206" y="191"/>
                  </a:lnTo>
                  <a:cubicBezTo>
                    <a:pt x="261" y="206"/>
                    <a:pt x="306" y="230"/>
                    <a:pt x="306" y="293"/>
                  </a:cubicBezTo>
                  <a:cubicBezTo>
                    <a:pt x="306" y="320"/>
                    <a:pt x="296" y="404"/>
                    <a:pt x="158" y="404"/>
                  </a:cubicBezTo>
                  <a:cubicBezTo>
                    <a:pt x="67" y="404"/>
                    <a:pt x="0" y="362"/>
                    <a:pt x="4" y="268"/>
                  </a:cubicBezTo>
                  <a:lnTo>
                    <a:pt x="41" y="268"/>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34F4993E-B89C-4B75-BDCE-17721483ED1F}"/>
                </a:ext>
              </a:extLst>
            </p:cNvPr>
            <p:cNvSpPr>
              <a:spLocks noEditPoints="1"/>
            </p:cNvSpPr>
            <p:nvPr userDrawn="1"/>
          </p:nvSpPr>
          <p:spPr bwMode="auto">
            <a:xfrm>
              <a:off x="3396" y="1669"/>
              <a:ext cx="172" cy="193"/>
            </a:xfrm>
            <a:custGeom>
              <a:avLst/>
              <a:gdLst>
                <a:gd name="T0" fmla="*/ 34 w 264"/>
                <a:gd name="T1" fmla="*/ 148 h 296"/>
                <a:gd name="T2" fmla="*/ 34 w 264"/>
                <a:gd name="T3" fmla="*/ 148 h 296"/>
                <a:gd name="T4" fmla="*/ 132 w 264"/>
                <a:gd name="T5" fmla="*/ 267 h 296"/>
                <a:gd name="T6" fmla="*/ 230 w 264"/>
                <a:gd name="T7" fmla="*/ 148 h 296"/>
                <a:gd name="T8" fmla="*/ 132 w 264"/>
                <a:gd name="T9" fmla="*/ 28 h 296"/>
                <a:gd name="T10" fmla="*/ 34 w 264"/>
                <a:gd name="T11" fmla="*/ 148 h 296"/>
                <a:gd name="T12" fmla="*/ 264 w 264"/>
                <a:gd name="T13" fmla="*/ 148 h 296"/>
                <a:gd name="T14" fmla="*/ 264 w 264"/>
                <a:gd name="T15" fmla="*/ 148 h 296"/>
                <a:gd name="T16" fmla="*/ 132 w 264"/>
                <a:gd name="T17" fmla="*/ 296 h 296"/>
                <a:gd name="T18" fmla="*/ 0 w 264"/>
                <a:gd name="T19" fmla="*/ 148 h 296"/>
                <a:gd name="T20" fmla="*/ 132 w 264"/>
                <a:gd name="T21" fmla="*/ 0 h 296"/>
                <a:gd name="T22" fmla="*/ 264 w 264"/>
                <a:gd name="T23" fmla="*/ 1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296">
                  <a:moveTo>
                    <a:pt x="34" y="148"/>
                  </a:moveTo>
                  <a:lnTo>
                    <a:pt x="34" y="148"/>
                  </a:lnTo>
                  <a:cubicBezTo>
                    <a:pt x="34" y="207"/>
                    <a:pt x="66" y="267"/>
                    <a:pt x="132" y="267"/>
                  </a:cubicBezTo>
                  <a:cubicBezTo>
                    <a:pt x="198" y="267"/>
                    <a:pt x="230" y="207"/>
                    <a:pt x="230" y="148"/>
                  </a:cubicBezTo>
                  <a:cubicBezTo>
                    <a:pt x="230" y="88"/>
                    <a:pt x="198" y="28"/>
                    <a:pt x="132" y="28"/>
                  </a:cubicBezTo>
                  <a:cubicBezTo>
                    <a:pt x="66" y="28"/>
                    <a:pt x="34" y="88"/>
                    <a:pt x="34" y="148"/>
                  </a:cubicBezTo>
                  <a:close/>
                  <a:moveTo>
                    <a:pt x="264" y="148"/>
                  </a:moveTo>
                  <a:lnTo>
                    <a:pt x="264" y="148"/>
                  </a:lnTo>
                  <a:cubicBezTo>
                    <a:pt x="264" y="228"/>
                    <a:pt x="218" y="296"/>
                    <a:pt x="132" y="296"/>
                  </a:cubicBezTo>
                  <a:cubicBezTo>
                    <a:pt x="46" y="296"/>
                    <a:pt x="0" y="228"/>
                    <a:pt x="0" y="148"/>
                  </a:cubicBezTo>
                  <a:cubicBezTo>
                    <a:pt x="0" y="67"/>
                    <a:pt x="46" y="0"/>
                    <a:pt x="132" y="0"/>
                  </a:cubicBezTo>
                  <a:cubicBezTo>
                    <a:pt x="218" y="0"/>
                    <a:pt x="264" y="67"/>
                    <a:pt x="264" y="14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5FD97EC7-07A3-4785-9A0D-E0C8F465A5EE}"/>
                </a:ext>
              </a:extLst>
            </p:cNvPr>
            <p:cNvSpPr>
              <a:spLocks/>
            </p:cNvSpPr>
            <p:nvPr userDrawn="1"/>
          </p:nvSpPr>
          <p:spPr bwMode="auto">
            <a:xfrm>
              <a:off x="3592" y="1674"/>
              <a:ext cx="147" cy="188"/>
            </a:xfrm>
            <a:custGeom>
              <a:avLst/>
              <a:gdLst>
                <a:gd name="T0" fmla="*/ 227 w 227"/>
                <a:gd name="T1" fmla="*/ 279 h 288"/>
                <a:gd name="T2" fmla="*/ 227 w 227"/>
                <a:gd name="T3" fmla="*/ 279 h 288"/>
                <a:gd name="T4" fmla="*/ 196 w 227"/>
                <a:gd name="T5" fmla="*/ 279 h 288"/>
                <a:gd name="T6" fmla="*/ 196 w 227"/>
                <a:gd name="T7" fmla="*/ 229 h 288"/>
                <a:gd name="T8" fmla="*/ 195 w 227"/>
                <a:gd name="T9" fmla="*/ 229 h 288"/>
                <a:gd name="T10" fmla="*/ 98 w 227"/>
                <a:gd name="T11" fmla="*/ 288 h 288"/>
                <a:gd name="T12" fmla="*/ 0 w 227"/>
                <a:gd name="T13" fmla="*/ 181 h 288"/>
                <a:gd name="T14" fmla="*/ 0 w 227"/>
                <a:gd name="T15" fmla="*/ 0 h 288"/>
                <a:gd name="T16" fmla="*/ 34 w 227"/>
                <a:gd name="T17" fmla="*/ 0 h 288"/>
                <a:gd name="T18" fmla="*/ 34 w 227"/>
                <a:gd name="T19" fmla="*/ 182 h 288"/>
                <a:gd name="T20" fmla="*/ 109 w 227"/>
                <a:gd name="T21" fmla="*/ 259 h 288"/>
                <a:gd name="T22" fmla="*/ 193 w 227"/>
                <a:gd name="T23" fmla="*/ 147 h 288"/>
                <a:gd name="T24" fmla="*/ 193 w 227"/>
                <a:gd name="T25" fmla="*/ 0 h 288"/>
                <a:gd name="T26" fmla="*/ 227 w 227"/>
                <a:gd name="T27" fmla="*/ 0 h 288"/>
                <a:gd name="T28" fmla="*/ 227 w 227"/>
                <a:gd name="T29" fmla="*/ 279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7" h="288">
                  <a:moveTo>
                    <a:pt x="227" y="279"/>
                  </a:moveTo>
                  <a:lnTo>
                    <a:pt x="227" y="279"/>
                  </a:lnTo>
                  <a:lnTo>
                    <a:pt x="196" y="279"/>
                  </a:lnTo>
                  <a:lnTo>
                    <a:pt x="196" y="229"/>
                  </a:lnTo>
                  <a:lnTo>
                    <a:pt x="195" y="229"/>
                  </a:lnTo>
                  <a:cubicBezTo>
                    <a:pt x="177" y="266"/>
                    <a:pt x="140" y="288"/>
                    <a:pt x="98" y="288"/>
                  </a:cubicBezTo>
                  <a:cubicBezTo>
                    <a:pt x="28" y="288"/>
                    <a:pt x="0" y="246"/>
                    <a:pt x="0" y="181"/>
                  </a:cubicBezTo>
                  <a:lnTo>
                    <a:pt x="0" y="0"/>
                  </a:lnTo>
                  <a:lnTo>
                    <a:pt x="34" y="0"/>
                  </a:lnTo>
                  <a:lnTo>
                    <a:pt x="34" y="182"/>
                  </a:lnTo>
                  <a:cubicBezTo>
                    <a:pt x="36" y="232"/>
                    <a:pt x="55" y="259"/>
                    <a:pt x="109" y="259"/>
                  </a:cubicBezTo>
                  <a:cubicBezTo>
                    <a:pt x="168" y="259"/>
                    <a:pt x="193" y="204"/>
                    <a:pt x="193" y="147"/>
                  </a:cubicBezTo>
                  <a:lnTo>
                    <a:pt x="193" y="0"/>
                  </a:lnTo>
                  <a:lnTo>
                    <a:pt x="227" y="0"/>
                  </a:lnTo>
                  <a:lnTo>
                    <a:pt x="227" y="279"/>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18">
              <a:extLst>
                <a:ext uri="{FF2B5EF4-FFF2-40B4-BE49-F238E27FC236}">
                  <a16:creationId xmlns:a16="http://schemas.microsoft.com/office/drawing/2014/main" id="{C3026B47-A8E8-4D69-B0C8-83AF48C9F370}"/>
                </a:ext>
              </a:extLst>
            </p:cNvPr>
            <p:cNvSpPr>
              <a:spLocks/>
            </p:cNvSpPr>
            <p:nvPr userDrawn="1"/>
          </p:nvSpPr>
          <p:spPr bwMode="auto">
            <a:xfrm>
              <a:off x="3772" y="1670"/>
              <a:ext cx="90" cy="186"/>
            </a:xfrm>
            <a:custGeom>
              <a:avLst/>
              <a:gdLst>
                <a:gd name="T0" fmla="*/ 0 w 138"/>
                <a:gd name="T1" fmla="*/ 6 h 285"/>
                <a:gd name="T2" fmla="*/ 0 w 138"/>
                <a:gd name="T3" fmla="*/ 6 h 285"/>
                <a:gd name="T4" fmla="*/ 32 w 138"/>
                <a:gd name="T5" fmla="*/ 6 h 285"/>
                <a:gd name="T6" fmla="*/ 32 w 138"/>
                <a:gd name="T7" fmla="*/ 71 h 285"/>
                <a:gd name="T8" fmla="*/ 33 w 138"/>
                <a:gd name="T9" fmla="*/ 71 h 285"/>
                <a:gd name="T10" fmla="*/ 138 w 138"/>
                <a:gd name="T11" fmla="*/ 2 h 285"/>
                <a:gd name="T12" fmla="*/ 138 w 138"/>
                <a:gd name="T13" fmla="*/ 36 h 285"/>
                <a:gd name="T14" fmla="*/ 34 w 138"/>
                <a:gd name="T15" fmla="*/ 136 h 285"/>
                <a:gd name="T16" fmla="*/ 34 w 138"/>
                <a:gd name="T17" fmla="*/ 285 h 285"/>
                <a:gd name="T18" fmla="*/ 0 w 138"/>
                <a:gd name="T19" fmla="*/ 285 h 285"/>
                <a:gd name="T20" fmla="*/ 0 w 138"/>
                <a:gd name="T21" fmla="*/ 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285">
                  <a:moveTo>
                    <a:pt x="0" y="6"/>
                  </a:moveTo>
                  <a:lnTo>
                    <a:pt x="0" y="6"/>
                  </a:lnTo>
                  <a:lnTo>
                    <a:pt x="32" y="6"/>
                  </a:lnTo>
                  <a:lnTo>
                    <a:pt x="32" y="71"/>
                  </a:lnTo>
                  <a:lnTo>
                    <a:pt x="33" y="71"/>
                  </a:lnTo>
                  <a:cubicBezTo>
                    <a:pt x="50" y="26"/>
                    <a:pt x="88" y="0"/>
                    <a:pt x="138" y="2"/>
                  </a:cubicBezTo>
                  <a:lnTo>
                    <a:pt x="138" y="36"/>
                  </a:lnTo>
                  <a:cubicBezTo>
                    <a:pt x="76" y="33"/>
                    <a:pt x="34" y="78"/>
                    <a:pt x="34" y="136"/>
                  </a:cubicBezTo>
                  <a:lnTo>
                    <a:pt x="34" y="285"/>
                  </a:lnTo>
                  <a:lnTo>
                    <a:pt x="0" y="285"/>
                  </a:lnTo>
                  <a:lnTo>
                    <a:pt x="0" y="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19">
              <a:extLst>
                <a:ext uri="{FF2B5EF4-FFF2-40B4-BE49-F238E27FC236}">
                  <a16:creationId xmlns:a16="http://schemas.microsoft.com/office/drawing/2014/main" id="{D0FF48FB-27B2-4705-A9FD-3C21997A1C58}"/>
                </a:ext>
              </a:extLst>
            </p:cNvPr>
            <p:cNvSpPr>
              <a:spLocks/>
            </p:cNvSpPr>
            <p:nvPr userDrawn="1"/>
          </p:nvSpPr>
          <p:spPr bwMode="auto">
            <a:xfrm>
              <a:off x="3859" y="1669"/>
              <a:ext cx="161" cy="193"/>
            </a:xfrm>
            <a:custGeom>
              <a:avLst/>
              <a:gdLst>
                <a:gd name="T0" fmla="*/ 212 w 248"/>
                <a:gd name="T1" fmla="*/ 96 h 296"/>
                <a:gd name="T2" fmla="*/ 212 w 248"/>
                <a:gd name="T3" fmla="*/ 96 h 296"/>
                <a:gd name="T4" fmla="*/ 133 w 248"/>
                <a:gd name="T5" fmla="*/ 28 h 296"/>
                <a:gd name="T6" fmla="*/ 35 w 248"/>
                <a:gd name="T7" fmla="*/ 148 h 296"/>
                <a:gd name="T8" fmla="*/ 133 w 248"/>
                <a:gd name="T9" fmla="*/ 267 h 296"/>
                <a:gd name="T10" fmla="*/ 214 w 248"/>
                <a:gd name="T11" fmla="*/ 187 h 296"/>
                <a:gd name="T12" fmla="*/ 248 w 248"/>
                <a:gd name="T13" fmla="*/ 187 h 296"/>
                <a:gd name="T14" fmla="*/ 133 w 248"/>
                <a:gd name="T15" fmla="*/ 296 h 296"/>
                <a:gd name="T16" fmla="*/ 0 w 248"/>
                <a:gd name="T17" fmla="*/ 148 h 296"/>
                <a:gd name="T18" fmla="*/ 133 w 248"/>
                <a:gd name="T19" fmla="*/ 0 h 296"/>
                <a:gd name="T20" fmla="*/ 246 w 248"/>
                <a:gd name="T21" fmla="*/ 96 h 296"/>
                <a:gd name="T22" fmla="*/ 212 w 248"/>
                <a:gd name="T23" fmla="*/ 9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8" h="296">
                  <a:moveTo>
                    <a:pt x="212" y="96"/>
                  </a:moveTo>
                  <a:lnTo>
                    <a:pt x="212" y="96"/>
                  </a:lnTo>
                  <a:cubicBezTo>
                    <a:pt x="203" y="54"/>
                    <a:pt x="177" y="28"/>
                    <a:pt x="133" y="28"/>
                  </a:cubicBezTo>
                  <a:cubicBezTo>
                    <a:pt x="67" y="28"/>
                    <a:pt x="35" y="88"/>
                    <a:pt x="35" y="148"/>
                  </a:cubicBezTo>
                  <a:cubicBezTo>
                    <a:pt x="35" y="207"/>
                    <a:pt x="67" y="267"/>
                    <a:pt x="133" y="267"/>
                  </a:cubicBezTo>
                  <a:cubicBezTo>
                    <a:pt x="175" y="267"/>
                    <a:pt x="210" y="234"/>
                    <a:pt x="214" y="187"/>
                  </a:cubicBezTo>
                  <a:lnTo>
                    <a:pt x="248" y="187"/>
                  </a:lnTo>
                  <a:cubicBezTo>
                    <a:pt x="239" y="254"/>
                    <a:pt x="195" y="296"/>
                    <a:pt x="133" y="296"/>
                  </a:cubicBezTo>
                  <a:cubicBezTo>
                    <a:pt x="47" y="296"/>
                    <a:pt x="0" y="228"/>
                    <a:pt x="0" y="148"/>
                  </a:cubicBezTo>
                  <a:cubicBezTo>
                    <a:pt x="0" y="67"/>
                    <a:pt x="47" y="0"/>
                    <a:pt x="133" y="0"/>
                  </a:cubicBezTo>
                  <a:cubicBezTo>
                    <a:pt x="192" y="0"/>
                    <a:pt x="238" y="32"/>
                    <a:pt x="246" y="96"/>
                  </a:cubicBezTo>
                  <a:lnTo>
                    <a:pt x="212" y="96"/>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20">
              <a:extLst>
                <a:ext uri="{FF2B5EF4-FFF2-40B4-BE49-F238E27FC236}">
                  <a16:creationId xmlns:a16="http://schemas.microsoft.com/office/drawing/2014/main" id="{35EF717C-A5DD-4E08-A6D0-AA5FCD1580E7}"/>
                </a:ext>
              </a:extLst>
            </p:cNvPr>
            <p:cNvSpPr>
              <a:spLocks noEditPoints="1"/>
            </p:cNvSpPr>
            <p:nvPr userDrawn="1"/>
          </p:nvSpPr>
          <p:spPr bwMode="auto">
            <a:xfrm>
              <a:off x="4033" y="1669"/>
              <a:ext cx="163" cy="193"/>
            </a:xfrm>
            <a:custGeom>
              <a:avLst/>
              <a:gdLst>
                <a:gd name="T0" fmla="*/ 215 w 252"/>
                <a:gd name="T1" fmla="*/ 128 h 296"/>
                <a:gd name="T2" fmla="*/ 215 w 252"/>
                <a:gd name="T3" fmla="*/ 128 h 296"/>
                <a:gd name="T4" fmla="*/ 126 w 252"/>
                <a:gd name="T5" fmla="*/ 28 h 296"/>
                <a:gd name="T6" fmla="*/ 34 w 252"/>
                <a:gd name="T7" fmla="*/ 128 h 296"/>
                <a:gd name="T8" fmla="*/ 215 w 252"/>
                <a:gd name="T9" fmla="*/ 128 h 296"/>
                <a:gd name="T10" fmla="*/ 34 w 252"/>
                <a:gd name="T11" fmla="*/ 157 h 296"/>
                <a:gd name="T12" fmla="*/ 34 w 252"/>
                <a:gd name="T13" fmla="*/ 157 h 296"/>
                <a:gd name="T14" fmla="*/ 126 w 252"/>
                <a:gd name="T15" fmla="*/ 267 h 296"/>
                <a:gd name="T16" fmla="*/ 214 w 252"/>
                <a:gd name="T17" fmla="*/ 195 h 296"/>
                <a:gd name="T18" fmla="*/ 248 w 252"/>
                <a:gd name="T19" fmla="*/ 195 h 296"/>
                <a:gd name="T20" fmla="*/ 126 w 252"/>
                <a:gd name="T21" fmla="*/ 296 h 296"/>
                <a:gd name="T22" fmla="*/ 0 w 252"/>
                <a:gd name="T23" fmla="*/ 148 h 296"/>
                <a:gd name="T24" fmla="*/ 126 w 252"/>
                <a:gd name="T25" fmla="*/ 0 h 296"/>
                <a:gd name="T26" fmla="*/ 250 w 252"/>
                <a:gd name="T27" fmla="*/ 157 h 296"/>
                <a:gd name="T28" fmla="*/ 34 w 252"/>
                <a:gd name="T29" fmla="*/ 157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296">
                  <a:moveTo>
                    <a:pt x="215" y="128"/>
                  </a:moveTo>
                  <a:lnTo>
                    <a:pt x="215" y="128"/>
                  </a:lnTo>
                  <a:cubicBezTo>
                    <a:pt x="214" y="77"/>
                    <a:pt x="182" y="28"/>
                    <a:pt x="126" y="28"/>
                  </a:cubicBezTo>
                  <a:cubicBezTo>
                    <a:pt x="71" y="28"/>
                    <a:pt x="40" y="77"/>
                    <a:pt x="34" y="128"/>
                  </a:cubicBezTo>
                  <a:lnTo>
                    <a:pt x="215" y="128"/>
                  </a:lnTo>
                  <a:close/>
                  <a:moveTo>
                    <a:pt x="34" y="157"/>
                  </a:moveTo>
                  <a:lnTo>
                    <a:pt x="34" y="157"/>
                  </a:lnTo>
                  <a:cubicBezTo>
                    <a:pt x="35" y="207"/>
                    <a:pt x="61" y="267"/>
                    <a:pt x="126" y="267"/>
                  </a:cubicBezTo>
                  <a:cubicBezTo>
                    <a:pt x="176" y="267"/>
                    <a:pt x="203" y="238"/>
                    <a:pt x="214" y="195"/>
                  </a:cubicBezTo>
                  <a:lnTo>
                    <a:pt x="248" y="195"/>
                  </a:lnTo>
                  <a:cubicBezTo>
                    <a:pt x="234" y="259"/>
                    <a:pt x="197" y="296"/>
                    <a:pt x="126" y="296"/>
                  </a:cubicBezTo>
                  <a:cubicBezTo>
                    <a:pt x="38" y="296"/>
                    <a:pt x="0" y="227"/>
                    <a:pt x="0" y="148"/>
                  </a:cubicBezTo>
                  <a:cubicBezTo>
                    <a:pt x="0" y="74"/>
                    <a:pt x="38" y="0"/>
                    <a:pt x="126" y="0"/>
                  </a:cubicBezTo>
                  <a:cubicBezTo>
                    <a:pt x="216" y="0"/>
                    <a:pt x="252" y="78"/>
                    <a:pt x="250" y="157"/>
                  </a:cubicBezTo>
                  <a:lnTo>
                    <a:pt x="34" y="15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21">
              <a:extLst>
                <a:ext uri="{FF2B5EF4-FFF2-40B4-BE49-F238E27FC236}">
                  <a16:creationId xmlns:a16="http://schemas.microsoft.com/office/drawing/2014/main" id="{8275552B-346B-4E1B-9183-704F82B74C50}"/>
                </a:ext>
              </a:extLst>
            </p:cNvPr>
            <p:cNvSpPr>
              <a:spLocks noEditPoints="1"/>
            </p:cNvSpPr>
            <p:nvPr userDrawn="1"/>
          </p:nvSpPr>
          <p:spPr bwMode="auto">
            <a:xfrm>
              <a:off x="4197" y="1660"/>
              <a:ext cx="60" cy="61"/>
            </a:xfrm>
            <a:custGeom>
              <a:avLst/>
              <a:gdLst>
                <a:gd name="T0" fmla="*/ 45 w 93"/>
                <a:gd name="T1" fmla="*/ 44 h 94"/>
                <a:gd name="T2" fmla="*/ 45 w 93"/>
                <a:gd name="T3" fmla="*/ 44 h 94"/>
                <a:gd name="T4" fmla="*/ 61 w 93"/>
                <a:gd name="T5" fmla="*/ 35 h 94"/>
                <a:gd name="T6" fmla="*/ 49 w 93"/>
                <a:gd name="T7" fmla="*/ 25 h 94"/>
                <a:gd name="T8" fmla="*/ 36 w 93"/>
                <a:gd name="T9" fmla="*/ 25 h 94"/>
                <a:gd name="T10" fmla="*/ 36 w 93"/>
                <a:gd name="T11" fmla="*/ 44 h 94"/>
                <a:gd name="T12" fmla="*/ 45 w 93"/>
                <a:gd name="T13" fmla="*/ 44 h 94"/>
                <a:gd name="T14" fmla="*/ 36 w 93"/>
                <a:gd name="T15" fmla="*/ 74 h 94"/>
                <a:gd name="T16" fmla="*/ 36 w 93"/>
                <a:gd name="T17" fmla="*/ 74 h 94"/>
                <a:gd name="T18" fmla="*/ 30 w 93"/>
                <a:gd name="T19" fmla="*/ 74 h 94"/>
                <a:gd name="T20" fmla="*/ 30 w 93"/>
                <a:gd name="T21" fmla="*/ 20 h 94"/>
                <a:gd name="T22" fmla="*/ 50 w 93"/>
                <a:gd name="T23" fmla="*/ 20 h 94"/>
                <a:gd name="T24" fmla="*/ 68 w 93"/>
                <a:gd name="T25" fmla="*/ 35 h 94"/>
                <a:gd name="T26" fmla="*/ 54 w 93"/>
                <a:gd name="T27" fmla="*/ 50 h 94"/>
                <a:gd name="T28" fmla="*/ 70 w 93"/>
                <a:gd name="T29" fmla="*/ 74 h 94"/>
                <a:gd name="T30" fmla="*/ 63 w 93"/>
                <a:gd name="T31" fmla="*/ 74 h 94"/>
                <a:gd name="T32" fmla="*/ 48 w 93"/>
                <a:gd name="T33" fmla="*/ 50 h 94"/>
                <a:gd name="T34" fmla="*/ 36 w 93"/>
                <a:gd name="T35" fmla="*/ 50 h 94"/>
                <a:gd name="T36" fmla="*/ 36 w 93"/>
                <a:gd name="T37" fmla="*/ 74 h 94"/>
                <a:gd name="T38" fmla="*/ 7 w 93"/>
                <a:gd name="T39" fmla="*/ 47 h 94"/>
                <a:gd name="T40" fmla="*/ 7 w 93"/>
                <a:gd name="T41" fmla="*/ 47 h 94"/>
                <a:gd name="T42" fmla="*/ 47 w 93"/>
                <a:gd name="T43" fmla="*/ 87 h 94"/>
                <a:gd name="T44" fmla="*/ 86 w 93"/>
                <a:gd name="T45" fmla="*/ 47 h 94"/>
                <a:gd name="T46" fmla="*/ 47 w 93"/>
                <a:gd name="T47" fmla="*/ 7 h 94"/>
                <a:gd name="T48" fmla="*/ 7 w 93"/>
                <a:gd name="T49" fmla="*/ 47 h 94"/>
                <a:gd name="T50" fmla="*/ 93 w 93"/>
                <a:gd name="T51" fmla="*/ 47 h 94"/>
                <a:gd name="T52" fmla="*/ 93 w 93"/>
                <a:gd name="T53" fmla="*/ 47 h 94"/>
                <a:gd name="T54" fmla="*/ 47 w 93"/>
                <a:gd name="T55" fmla="*/ 94 h 94"/>
                <a:gd name="T56" fmla="*/ 0 w 93"/>
                <a:gd name="T57" fmla="*/ 47 h 94"/>
                <a:gd name="T58" fmla="*/ 47 w 93"/>
                <a:gd name="T59" fmla="*/ 0 h 94"/>
                <a:gd name="T60" fmla="*/ 93 w 93"/>
                <a:gd name="T61" fmla="*/ 4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3" h="94">
                  <a:moveTo>
                    <a:pt x="45" y="44"/>
                  </a:moveTo>
                  <a:lnTo>
                    <a:pt x="45" y="44"/>
                  </a:lnTo>
                  <a:cubicBezTo>
                    <a:pt x="53" y="44"/>
                    <a:pt x="61" y="44"/>
                    <a:pt x="61" y="35"/>
                  </a:cubicBezTo>
                  <a:cubicBezTo>
                    <a:pt x="61" y="27"/>
                    <a:pt x="55" y="25"/>
                    <a:pt x="49" y="25"/>
                  </a:cubicBezTo>
                  <a:lnTo>
                    <a:pt x="36" y="25"/>
                  </a:lnTo>
                  <a:lnTo>
                    <a:pt x="36" y="44"/>
                  </a:lnTo>
                  <a:lnTo>
                    <a:pt x="45" y="44"/>
                  </a:lnTo>
                  <a:close/>
                  <a:moveTo>
                    <a:pt x="36" y="74"/>
                  </a:moveTo>
                  <a:lnTo>
                    <a:pt x="36" y="74"/>
                  </a:lnTo>
                  <a:lnTo>
                    <a:pt x="30" y="74"/>
                  </a:lnTo>
                  <a:lnTo>
                    <a:pt x="30" y="20"/>
                  </a:lnTo>
                  <a:lnTo>
                    <a:pt x="50" y="20"/>
                  </a:lnTo>
                  <a:cubicBezTo>
                    <a:pt x="63" y="20"/>
                    <a:pt x="68" y="25"/>
                    <a:pt x="68" y="35"/>
                  </a:cubicBezTo>
                  <a:cubicBezTo>
                    <a:pt x="68" y="44"/>
                    <a:pt x="62" y="49"/>
                    <a:pt x="54" y="50"/>
                  </a:cubicBezTo>
                  <a:lnTo>
                    <a:pt x="70" y="74"/>
                  </a:lnTo>
                  <a:lnTo>
                    <a:pt x="63" y="74"/>
                  </a:lnTo>
                  <a:lnTo>
                    <a:pt x="48" y="50"/>
                  </a:lnTo>
                  <a:lnTo>
                    <a:pt x="36" y="50"/>
                  </a:lnTo>
                  <a:lnTo>
                    <a:pt x="36" y="74"/>
                  </a:lnTo>
                  <a:close/>
                  <a:moveTo>
                    <a:pt x="7" y="47"/>
                  </a:moveTo>
                  <a:lnTo>
                    <a:pt x="7" y="47"/>
                  </a:lnTo>
                  <a:cubicBezTo>
                    <a:pt x="7" y="69"/>
                    <a:pt x="24" y="87"/>
                    <a:pt x="47" y="87"/>
                  </a:cubicBezTo>
                  <a:cubicBezTo>
                    <a:pt x="69" y="87"/>
                    <a:pt x="86" y="69"/>
                    <a:pt x="86" y="47"/>
                  </a:cubicBezTo>
                  <a:cubicBezTo>
                    <a:pt x="86" y="25"/>
                    <a:pt x="69" y="7"/>
                    <a:pt x="47" y="7"/>
                  </a:cubicBezTo>
                  <a:cubicBezTo>
                    <a:pt x="24" y="7"/>
                    <a:pt x="7" y="25"/>
                    <a:pt x="7" y="47"/>
                  </a:cubicBezTo>
                  <a:close/>
                  <a:moveTo>
                    <a:pt x="93" y="47"/>
                  </a:moveTo>
                  <a:lnTo>
                    <a:pt x="93" y="47"/>
                  </a:lnTo>
                  <a:cubicBezTo>
                    <a:pt x="93" y="73"/>
                    <a:pt x="73" y="94"/>
                    <a:pt x="47" y="94"/>
                  </a:cubicBezTo>
                  <a:cubicBezTo>
                    <a:pt x="20" y="94"/>
                    <a:pt x="0" y="73"/>
                    <a:pt x="0" y="47"/>
                  </a:cubicBezTo>
                  <a:cubicBezTo>
                    <a:pt x="0" y="21"/>
                    <a:pt x="20" y="0"/>
                    <a:pt x="47" y="0"/>
                  </a:cubicBezTo>
                  <a:cubicBezTo>
                    <a:pt x="73" y="0"/>
                    <a:pt x="93" y="21"/>
                    <a:pt x="93" y="4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22">
              <a:extLst>
                <a:ext uri="{FF2B5EF4-FFF2-40B4-BE49-F238E27FC236}">
                  <a16:creationId xmlns:a16="http://schemas.microsoft.com/office/drawing/2014/main" id="{23D36611-8EFB-4F81-A99C-0B520872EB96}"/>
                </a:ext>
              </a:extLst>
            </p:cNvPr>
            <p:cNvSpPr>
              <a:spLocks/>
            </p:cNvSpPr>
            <p:nvPr userDrawn="1"/>
          </p:nvSpPr>
          <p:spPr bwMode="auto">
            <a:xfrm>
              <a:off x="4337" y="1487"/>
              <a:ext cx="238" cy="366"/>
            </a:xfrm>
            <a:custGeom>
              <a:avLst/>
              <a:gdLst>
                <a:gd name="T0" fmla="*/ 317 w 366"/>
                <a:gd name="T1" fmla="*/ 206 h 560"/>
                <a:gd name="T2" fmla="*/ 317 w 366"/>
                <a:gd name="T3" fmla="*/ 206 h 560"/>
                <a:gd name="T4" fmla="*/ 366 w 366"/>
                <a:gd name="T5" fmla="*/ 113 h 560"/>
                <a:gd name="T6" fmla="*/ 252 w 366"/>
                <a:gd name="T7" fmla="*/ 0 h 560"/>
                <a:gd name="T8" fmla="*/ 139 w 366"/>
                <a:gd name="T9" fmla="*/ 113 h 560"/>
                <a:gd name="T10" fmla="*/ 188 w 366"/>
                <a:gd name="T11" fmla="*/ 206 h 560"/>
                <a:gd name="T12" fmla="*/ 101 w 366"/>
                <a:gd name="T13" fmla="*/ 206 h 560"/>
                <a:gd name="T14" fmla="*/ 0 w 366"/>
                <a:gd name="T15" fmla="*/ 306 h 560"/>
                <a:gd name="T16" fmla="*/ 43 w 366"/>
                <a:gd name="T17" fmla="*/ 560 h 560"/>
                <a:gd name="T18" fmla="*/ 226 w 366"/>
                <a:gd name="T19"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560">
                  <a:moveTo>
                    <a:pt x="317" y="206"/>
                  </a:moveTo>
                  <a:lnTo>
                    <a:pt x="317" y="206"/>
                  </a:lnTo>
                  <a:cubicBezTo>
                    <a:pt x="346" y="185"/>
                    <a:pt x="366" y="151"/>
                    <a:pt x="366" y="113"/>
                  </a:cubicBezTo>
                  <a:cubicBezTo>
                    <a:pt x="366" y="50"/>
                    <a:pt x="315" y="0"/>
                    <a:pt x="252" y="0"/>
                  </a:cubicBezTo>
                  <a:cubicBezTo>
                    <a:pt x="190" y="0"/>
                    <a:pt x="139" y="50"/>
                    <a:pt x="139" y="113"/>
                  </a:cubicBezTo>
                  <a:cubicBezTo>
                    <a:pt x="139" y="151"/>
                    <a:pt x="158" y="185"/>
                    <a:pt x="188" y="206"/>
                  </a:cubicBezTo>
                  <a:lnTo>
                    <a:pt x="101" y="206"/>
                  </a:lnTo>
                  <a:cubicBezTo>
                    <a:pt x="45" y="206"/>
                    <a:pt x="0" y="251"/>
                    <a:pt x="0" y="306"/>
                  </a:cubicBezTo>
                  <a:lnTo>
                    <a:pt x="43" y="560"/>
                  </a:lnTo>
                  <a:lnTo>
                    <a:pt x="226" y="560"/>
                  </a:ln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23">
              <a:extLst>
                <a:ext uri="{FF2B5EF4-FFF2-40B4-BE49-F238E27FC236}">
                  <a16:creationId xmlns:a16="http://schemas.microsoft.com/office/drawing/2014/main" id="{E43378E5-34F7-4424-A60B-1B14B2B8A995}"/>
                </a:ext>
              </a:extLst>
            </p:cNvPr>
            <p:cNvSpPr>
              <a:spLocks/>
            </p:cNvSpPr>
            <p:nvPr userDrawn="1"/>
          </p:nvSpPr>
          <p:spPr bwMode="auto">
            <a:xfrm>
              <a:off x="4840" y="1487"/>
              <a:ext cx="234" cy="366"/>
            </a:xfrm>
            <a:custGeom>
              <a:avLst/>
              <a:gdLst>
                <a:gd name="T0" fmla="*/ 142 w 360"/>
                <a:gd name="T1" fmla="*/ 560 h 560"/>
                <a:gd name="T2" fmla="*/ 142 w 360"/>
                <a:gd name="T3" fmla="*/ 560 h 560"/>
                <a:gd name="T4" fmla="*/ 317 w 360"/>
                <a:gd name="T5" fmla="*/ 560 h 560"/>
                <a:gd name="T6" fmla="*/ 360 w 360"/>
                <a:gd name="T7" fmla="*/ 306 h 560"/>
                <a:gd name="T8" fmla="*/ 259 w 360"/>
                <a:gd name="T9" fmla="*/ 206 h 560"/>
                <a:gd name="T10" fmla="*/ 178 w 360"/>
                <a:gd name="T11" fmla="*/ 206 h 560"/>
                <a:gd name="T12" fmla="*/ 227 w 360"/>
                <a:gd name="T13" fmla="*/ 113 h 560"/>
                <a:gd name="T14" fmla="*/ 114 w 360"/>
                <a:gd name="T15" fmla="*/ 0 h 560"/>
                <a:gd name="T16" fmla="*/ 0 w 360"/>
                <a:gd name="T17" fmla="*/ 113 h 560"/>
                <a:gd name="T18" fmla="*/ 49 w 360"/>
                <a:gd name="T19" fmla="*/ 206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60">
                  <a:moveTo>
                    <a:pt x="142" y="560"/>
                  </a:moveTo>
                  <a:lnTo>
                    <a:pt x="142" y="560"/>
                  </a:lnTo>
                  <a:lnTo>
                    <a:pt x="317" y="560"/>
                  </a:lnTo>
                  <a:lnTo>
                    <a:pt x="360" y="306"/>
                  </a:lnTo>
                  <a:cubicBezTo>
                    <a:pt x="360" y="251"/>
                    <a:pt x="315" y="206"/>
                    <a:pt x="259" y="206"/>
                  </a:cubicBezTo>
                  <a:lnTo>
                    <a:pt x="178" y="206"/>
                  </a:lnTo>
                  <a:cubicBezTo>
                    <a:pt x="207" y="185"/>
                    <a:pt x="227" y="151"/>
                    <a:pt x="227" y="113"/>
                  </a:cubicBezTo>
                  <a:cubicBezTo>
                    <a:pt x="227" y="50"/>
                    <a:pt x="176" y="0"/>
                    <a:pt x="114" y="0"/>
                  </a:cubicBezTo>
                  <a:cubicBezTo>
                    <a:pt x="51" y="0"/>
                    <a:pt x="0" y="50"/>
                    <a:pt x="0" y="113"/>
                  </a:cubicBezTo>
                  <a:cubicBezTo>
                    <a:pt x="0" y="151"/>
                    <a:pt x="20" y="185"/>
                    <a:pt x="49" y="206"/>
                  </a:cubicBezTo>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24">
              <a:extLst>
                <a:ext uri="{FF2B5EF4-FFF2-40B4-BE49-F238E27FC236}">
                  <a16:creationId xmlns:a16="http://schemas.microsoft.com/office/drawing/2014/main" id="{54508299-C47A-4E2E-A3FE-A0B03D4C53B0}"/>
                </a:ext>
              </a:extLst>
            </p:cNvPr>
            <p:cNvSpPr>
              <a:spLocks/>
            </p:cNvSpPr>
            <p:nvPr userDrawn="1"/>
          </p:nvSpPr>
          <p:spPr bwMode="auto">
            <a:xfrm>
              <a:off x="4485" y="1431"/>
              <a:ext cx="446" cy="504"/>
            </a:xfrm>
            <a:custGeom>
              <a:avLst/>
              <a:gdLst>
                <a:gd name="T0" fmla="*/ 688 w 688"/>
                <a:gd name="T1" fmla="*/ 773 h 773"/>
                <a:gd name="T2" fmla="*/ 688 w 688"/>
                <a:gd name="T3" fmla="*/ 773 h 773"/>
                <a:gd name="T4" fmla="*/ 688 w 688"/>
                <a:gd name="T5" fmla="*/ 423 h 773"/>
                <a:gd name="T6" fmla="*/ 550 w 688"/>
                <a:gd name="T7" fmla="*/ 284 h 773"/>
                <a:gd name="T8" fmla="*/ 437 w 688"/>
                <a:gd name="T9" fmla="*/ 284 h 773"/>
                <a:gd name="T10" fmla="*/ 505 w 688"/>
                <a:gd name="T11" fmla="*/ 156 h 773"/>
                <a:gd name="T12" fmla="*/ 348 w 688"/>
                <a:gd name="T13" fmla="*/ 0 h 773"/>
                <a:gd name="T14" fmla="*/ 192 w 688"/>
                <a:gd name="T15" fmla="*/ 156 h 773"/>
                <a:gd name="T16" fmla="*/ 259 w 688"/>
                <a:gd name="T17" fmla="*/ 284 h 773"/>
                <a:gd name="T18" fmla="*/ 138 w 688"/>
                <a:gd name="T19" fmla="*/ 284 h 773"/>
                <a:gd name="T20" fmla="*/ 0 w 688"/>
                <a:gd name="T21" fmla="*/ 423 h 773"/>
                <a:gd name="T22" fmla="*/ 0 w 688"/>
                <a:gd name="T23" fmla="*/ 773 h 773"/>
                <a:gd name="T24" fmla="*/ 131 w 688"/>
                <a:gd name="T25" fmla="*/ 773 h 773"/>
                <a:gd name="T26" fmla="*/ 160 w 688"/>
                <a:gd name="T27" fmla="*/ 529 h 773"/>
                <a:gd name="T28" fmla="*/ 203 w 688"/>
                <a:gd name="T29" fmla="*/ 773 h 773"/>
                <a:gd name="T30" fmla="*/ 484 w 688"/>
                <a:gd name="T31" fmla="*/ 773 h 773"/>
                <a:gd name="T32" fmla="*/ 527 w 688"/>
                <a:gd name="T33" fmla="*/ 529 h 773"/>
                <a:gd name="T34" fmla="*/ 557 w 688"/>
                <a:gd name="T35" fmla="*/ 773 h 773"/>
                <a:gd name="T36" fmla="*/ 688 w 688"/>
                <a:gd name="T37" fmla="*/ 773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8" h="773">
                  <a:moveTo>
                    <a:pt x="688" y="773"/>
                  </a:moveTo>
                  <a:lnTo>
                    <a:pt x="688" y="773"/>
                  </a:lnTo>
                  <a:lnTo>
                    <a:pt x="688" y="423"/>
                  </a:lnTo>
                  <a:cubicBezTo>
                    <a:pt x="688" y="346"/>
                    <a:pt x="626" y="284"/>
                    <a:pt x="550" y="284"/>
                  </a:cubicBezTo>
                  <a:lnTo>
                    <a:pt x="437" y="284"/>
                  </a:lnTo>
                  <a:cubicBezTo>
                    <a:pt x="478" y="256"/>
                    <a:pt x="505" y="209"/>
                    <a:pt x="505" y="156"/>
                  </a:cubicBezTo>
                  <a:cubicBezTo>
                    <a:pt x="505" y="69"/>
                    <a:pt x="434" y="0"/>
                    <a:pt x="348" y="0"/>
                  </a:cubicBezTo>
                  <a:cubicBezTo>
                    <a:pt x="262" y="0"/>
                    <a:pt x="192" y="69"/>
                    <a:pt x="192" y="156"/>
                  </a:cubicBezTo>
                  <a:cubicBezTo>
                    <a:pt x="192" y="209"/>
                    <a:pt x="218" y="256"/>
                    <a:pt x="259" y="284"/>
                  </a:cubicBezTo>
                  <a:lnTo>
                    <a:pt x="138" y="284"/>
                  </a:lnTo>
                  <a:cubicBezTo>
                    <a:pt x="62" y="284"/>
                    <a:pt x="0" y="346"/>
                    <a:pt x="0" y="423"/>
                  </a:cubicBezTo>
                  <a:lnTo>
                    <a:pt x="0" y="773"/>
                  </a:lnTo>
                  <a:lnTo>
                    <a:pt x="131" y="773"/>
                  </a:lnTo>
                  <a:lnTo>
                    <a:pt x="160" y="529"/>
                  </a:lnTo>
                  <a:lnTo>
                    <a:pt x="203" y="773"/>
                  </a:lnTo>
                  <a:lnTo>
                    <a:pt x="484" y="773"/>
                  </a:lnTo>
                  <a:lnTo>
                    <a:pt x="527" y="529"/>
                  </a:lnTo>
                  <a:lnTo>
                    <a:pt x="557" y="773"/>
                  </a:lnTo>
                  <a:lnTo>
                    <a:pt x="688" y="77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82" name="Freeform 25">
              <a:extLst>
                <a:ext uri="{FF2B5EF4-FFF2-40B4-BE49-F238E27FC236}">
                  <a16:creationId xmlns:a16="http://schemas.microsoft.com/office/drawing/2014/main" id="{9B040D65-4470-4288-B123-5AF5B79C94F3}"/>
                </a:ext>
              </a:extLst>
            </p:cNvPr>
            <p:cNvSpPr>
              <a:spLocks noEditPoints="1"/>
            </p:cNvSpPr>
            <p:nvPr userDrawn="1"/>
          </p:nvSpPr>
          <p:spPr bwMode="auto">
            <a:xfrm>
              <a:off x="1659" y="1958"/>
              <a:ext cx="112" cy="127"/>
            </a:xfrm>
            <a:custGeom>
              <a:avLst/>
              <a:gdLst>
                <a:gd name="T0" fmla="*/ 20 w 173"/>
                <a:gd name="T1" fmla="*/ 80 h 196"/>
                <a:gd name="T2" fmla="*/ 20 w 173"/>
                <a:gd name="T3" fmla="*/ 80 h 196"/>
                <a:gd name="T4" fmla="*/ 72 w 173"/>
                <a:gd name="T5" fmla="*/ 145 h 196"/>
                <a:gd name="T6" fmla="*/ 125 w 173"/>
                <a:gd name="T7" fmla="*/ 80 h 196"/>
                <a:gd name="T8" fmla="*/ 72 w 173"/>
                <a:gd name="T9" fmla="*/ 15 h 196"/>
                <a:gd name="T10" fmla="*/ 20 w 173"/>
                <a:gd name="T11" fmla="*/ 80 h 196"/>
                <a:gd name="T12" fmla="*/ 172 w 173"/>
                <a:gd name="T13" fmla="*/ 194 h 196"/>
                <a:gd name="T14" fmla="*/ 172 w 173"/>
                <a:gd name="T15" fmla="*/ 194 h 196"/>
                <a:gd name="T16" fmla="*/ 159 w 173"/>
                <a:gd name="T17" fmla="*/ 196 h 196"/>
                <a:gd name="T18" fmla="*/ 90 w 173"/>
                <a:gd name="T19" fmla="*/ 171 h 196"/>
                <a:gd name="T20" fmla="*/ 66 w 173"/>
                <a:gd name="T21" fmla="*/ 160 h 196"/>
                <a:gd name="T22" fmla="*/ 0 w 173"/>
                <a:gd name="T23" fmla="*/ 83 h 196"/>
                <a:gd name="T24" fmla="*/ 72 w 173"/>
                <a:gd name="T25" fmla="*/ 0 h 196"/>
                <a:gd name="T26" fmla="*/ 145 w 173"/>
                <a:gd name="T27" fmla="*/ 78 h 196"/>
                <a:gd name="T28" fmla="*/ 96 w 173"/>
                <a:gd name="T29" fmla="*/ 157 h 196"/>
                <a:gd name="T30" fmla="*/ 96 w 173"/>
                <a:gd name="T31" fmla="*/ 157 h 196"/>
                <a:gd name="T32" fmla="*/ 130 w 173"/>
                <a:gd name="T33" fmla="*/ 172 h 196"/>
                <a:gd name="T34" fmla="*/ 162 w 173"/>
                <a:gd name="T35" fmla="*/ 181 h 196"/>
                <a:gd name="T36" fmla="*/ 173 w 173"/>
                <a:gd name="T37" fmla="*/ 180 h 196"/>
                <a:gd name="T38" fmla="*/ 172 w 173"/>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3" h="196">
                  <a:moveTo>
                    <a:pt x="20" y="80"/>
                  </a:moveTo>
                  <a:lnTo>
                    <a:pt x="20" y="80"/>
                  </a:lnTo>
                  <a:cubicBezTo>
                    <a:pt x="20" y="114"/>
                    <a:pt x="35" y="145"/>
                    <a:pt x="72" y="145"/>
                  </a:cubicBezTo>
                  <a:cubicBezTo>
                    <a:pt x="110" y="145"/>
                    <a:pt x="125" y="114"/>
                    <a:pt x="125" y="80"/>
                  </a:cubicBezTo>
                  <a:cubicBezTo>
                    <a:pt x="125" y="46"/>
                    <a:pt x="110" y="15"/>
                    <a:pt x="72" y="15"/>
                  </a:cubicBezTo>
                  <a:cubicBezTo>
                    <a:pt x="35" y="15"/>
                    <a:pt x="20" y="46"/>
                    <a:pt x="20" y="80"/>
                  </a:cubicBezTo>
                  <a:close/>
                  <a:moveTo>
                    <a:pt x="172" y="194"/>
                  </a:moveTo>
                  <a:lnTo>
                    <a:pt x="172" y="194"/>
                  </a:lnTo>
                  <a:cubicBezTo>
                    <a:pt x="170" y="195"/>
                    <a:pt x="166" y="196"/>
                    <a:pt x="159" y="196"/>
                  </a:cubicBezTo>
                  <a:cubicBezTo>
                    <a:pt x="144" y="196"/>
                    <a:pt x="135" y="191"/>
                    <a:pt x="90" y="171"/>
                  </a:cubicBezTo>
                  <a:cubicBezTo>
                    <a:pt x="82" y="167"/>
                    <a:pt x="68" y="160"/>
                    <a:pt x="66" y="160"/>
                  </a:cubicBezTo>
                  <a:cubicBezTo>
                    <a:pt x="38" y="160"/>
                    <a:pt x="0" y="137"/>
                    <a:pt x="0" y="83"/>
                  </a:cubicBezTo>
                  <a:cubicBezTo>
                    <a:pt x="0" y="35"/>
                    <a:pt x="25" y="0"/>
                    <a:pt x="72" y="0"/>
                  </a:cubicBezTo>
                  <a:cubicBezTo>
                    <a:pt x="121" y="0"/>
                    <a:pt x="145" y="35"/>
                    <a:pt x="145" y="78"/>
                  </a:cubicBezTo>
                  <a:cubicBezTo>
                    <a:pt x="145" y="114"/>
                    <a:pt x="130" y="147"/>
                    <a:pt x="96" y="157"/>
                  </a:cubicBezTo>
                  <a:lnTo>
                    <a:pt x="96" y="157"/>
                  </a:lnTo>
                  <a:cubicBezTo>
                    <a:pt x="101" y="158"/>
                    <a:pt x="108" y="161"/>
                    <a:pt x="130" y="172"/>
                  </a:cubicBezTo>
                  <a:cubicBezTo>
                    <a:pt x="138" y="176"/>
                    <a:pt x="150" y="181"/>
                    <a:pt x="162" y="181"/>
                  </a:cubicBezTo>
                  <a:cubicBezTo>
                    <a:pt x="167" y="181"/>
                    <a:pt x="170" y="181"/>
                    <a:pt x="173" y="180"/>
                  </a:cubicBezTo>
                  <a:lnTo>
                    <a:pt x="172"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AFC2216-B804-410E-9B09-9BEDAEAAA66D}"/>
                </a:ext>
              </a:extLst>
            </p:cNvPr>
            <p:cNvSpPr>
              <a:spLocks/>
            </p:cNvSpPr>
            <p:nvPr userDrawn="1"/>
          </p:nvSpPr>
          <p:spPr bwMode="auto">
            <a:xfrm>
              <a:off x="1760"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5 w 128"/>
                <a:gd name="T11" fmla="*/ 49 h 116"/>
                <a:gd name="T12" fmla="*/ 95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5" y="65"/>
                    <a:pt x="95" y="49"/>
                  </a:cubicBezTo>
                  <a:lnTo>
                    <a:pt x="95" y="13"/>
                  </a:lnTo>
                  <a:lnTo>
                    <a:pt x="77" y="13"/>
                  </a:lnTo>
                  <a:lnTo>
                    <a:pt x="77" y="0"/>
                  </a:lnTo>
                  <a:lnTo>
                    <a:pt x="113" y="0"/>
                  </a:lnTo>
                  <a:lnTo>
                    <a:pt x="112" y="100"/>
                  </a:lnTo>
                  <a:lnTo>
                    <a:pt x="128" y="100"/>
                  </a:lnTo>
                  <a:lnTo>
                    <a:pt x="128" y="113"/>
                  </a:lnTo>
                  <a:lnTo>
                    <a:pt x="94" y="113"/>
                  </a:lnTo>
                  <a:cubicBezTo>
                    <a:pt x="94" y="109"/>
                    <a:pt x="95"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F0FCB5EA-7C49-4FAE-ACB7-A2B071F158C7}"/>
                </a:ext>
              </a:extLst>
            </p:cNvPr>
            <p:cNvSpPr>
              <a:spLocks noEditPoints="1"/>
            </p:cNvSpPr>
            <p:nvPr userDrawn="1"/>
          </p:nvSpPr>
          <p:spPr bwMode="auto">
            <a:xfrm>
              <a:off x="1854" y="1984"/>
              <a:ext cx="67"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8" y="105"/>
                    <a:pt x="39" y="105"/>
                  </a:cubicBezTo>
                  <a:cubicBezTo>
                    <a:pt x="52"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40"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8">
              <a:extLst>
                <a:ext uri="{FF2B5EF4-FFF2-40B4-BE49-F238E27FC236}">
                  <a16:creationId xmlns:a16="http://schemas.microsoft.com/office/drawing/2014/main" id="{A1FEB2C5-A144-43F7-8B94-AC29117646DE}"/>
                </a:ext>
              </a:extLst>
            </p:cNvPr>
            <p:cNvSpPr>
              <a:spLocks/>
            </p:cNvSpPr>
            <p:nvPr userDrawn="1"/>
          </p:nvSpPr>
          <p:spPr bwMode="auto">
            <a:xfrm>
              <a:off x="1926" y="1950"/>
              <a:ext cx="37" cy="110"/>
            </a:xfrm>
            <a:custGeom>
              <a:avLst/>
              <a:gdLst>
                <a:gd name="T0" fmla="*/ 22 w 58"/>
                <a:gd name="T1" fmla="*/ 14 h 169"/>
                <a:gd name="T2" fmla="*/ 22 w 58"/>
                <a:gd name="T3" fmla="*/ 14 h 169"/>
                <a:gd name="T4" fmla="*/ 0 w 58"/>
                <a:gd name="T5" fmla="*/ 14 h 169"/>
                <a:gd name="T6" fmla="*/ 0 w 58"/>
                <a:gd name="T7" fmla="*/ 0 h 169"/>
                <a:gd name="T8" fmla="*/ 40 w 58"/>
                <a:gd name="T9" fmla="*/ 0 h 169"/>
                <a:gd name="T10" fmla="*/ 39 w 58"/>
                <a:gd name="T11" fmla="*/ 156 h 169"/>
                <a:gd name="T12" fmla="*/ 58 w 58"/>
                <a:gd name="T13" fmla="*/ 156 h 169"/>
                <a:gd name="T14" fmla="*/ 58 w 58"/>
                <a:gd name="T15" fmla="*/ 169 h 169"/>
                <a:gd name="T16" fmla="*/ 5 w 58"/>
                <a:gd name="T17" fmla="*/ 169 h 169"/>
                <a:gd name="T18" fmla="*/ 5 w 58"/>
                <a:gd name="T19" fmla="*/ 156 h 169"/>
                <a:gd name="T20" fmla="*/ 21 w 58"/>
                <a:gd name="T21" fmla="*/ 156 h 169"/>
                <a:gd name="T22" fmla="*/ 22 w 58"/>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169">
                  <a:moveTo>
                    <a:pt x="22" y="14"/>
                  </a:moveTo>
                  <a:lnTo>
                    <a:pt x="22" y="14"/>
                  </a:lnTo>
                  <a:lnTo>
                    <a:pt x="0" y="14"/>
                  </a:lnTo>
                  <a:lnTo>
                    <a:pt x="0" y="0"/>
                  </a:lnTo>
                  <a:lnTo>
                    <a:pt x="40" y="0"/>
                  </a:lnTo>
                  <a:lnTo>
                    <a:pt x="39" y="156"/>
                  </a:lnTo>
                  <a:lnTo>
                    <a:pt x="58" y="156"/>
                  </a:lnTo>
                  <a:lnTo>
                    <a:pt x="58"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71A523AC-15E0-438A-B6A1-5EFC2A06AFD1}"/>
                </a:ext>
              </a:extLst>
            </p:cNvPr>
            <p:cNvSpPr>
              <a:spLocks noEditPoints="1"/>
            </p:cNvSpPr>
            <p:nvPr userDrawn="1"/>
          </p:nvSpPr>
          <p:spPr bwMode="auto">
            <a:xfrm>
              <a:off x="1967" y="1948"/>
              <a:ext cx="37"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30">
              <a:extLst>
                <a:ext uri="{FF2B5EF4-FFF2-40B4-BE49-F238E27FC236}">
                  <a16:creationId xmlns:a16="http://schemas.microsoft.com/office/drawing/2014/main" id="{E8F38D0D-4C80-4FDD-95DC-462B71E47AB0}"/>
                </a:ext>
              </a:extLst>
            </p:cNvPr>
            <p:cNvSpPr>
              <a:spLocks/>
            </p:cNvSpPr>
            <p:nvPr userDrawn="1"/>
          </p:nvSpPr>
          <p:spPr bwMode="auto">
            <a:xfrm>
              <a:off x="2010" y="1967"/>
              <a:ext cx="48"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6 w 75"/>
                <a:gd name="T11" fmla="*/ 29 h 145"/>
                <a:gd name="T12" fmla="*/ 72 w 75"/>
                <a:gd name="T13" fmla="*/ 29 h 145"/>
                <a:gd name="T14" fmla="*/ 72 w 75"/>
                <a:gd name="T15" fmla="*/ 42 h 145"/>
                <a:gd name="T16" fmla="*/ 36 w 75"/>
                <a:gd name="T17" fmla="*/ 42 h 145"/>
                <a:gd name="T18" fmla="*/ 35 w 75"/>
                <a:gd name="T19" fmla="*/ 100 h 145"/>
                <a:gd name="T20" fmla="*/ 52 w 75"/>
                <a:gd name="T21" fmla="*/ 130 h 145"/>
                <a:gd name="T22" fmla="*/ 75 w 75"/>
                <a:gd name="T23" fmla="*/ 125 h 145"/>
                <a:gd name="T24" fmla="*/ 74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6" y="29"/>
                  </a:lnTo>
                  <a:lnTo>
                    <a:pt x="72" y="29"/>
                  </a:lnTo>
                  <a:lnTo>
                    <a:pt x="72" y="42"/>
                  </a:lnTo>
                  <a:lnTo>
                    <a:pt x="36" y="42"/>
                  </a:lnTo>
                  <a:cubicBezTo>
                    <a:pt x="35" y="61"/>
                    <a:pt x="35" y="81"/>
                    <a:pt x="35" y="100"/>
                  </a:cubicBezTo>
                  <a:cubicBezTo>
                    <a:pt x="35" y="116"/>
                    <a:pt x="35" y="130"/>
                    <a:pt x="52" y="130"/>
                  </a:cubicBezTo>
                  <a:cubicBezTo>
                    <a:pt x="62" y="130"/>
                    <a:pt x="70" y="127"/>
                    <a:pt x="75" y="125"/>
                  </a:cubicBezTo>
                  <a:lnTo>
                    <a:pt x="74" y="140"/>
                  </a:lnTo>
                  <a:cubicBezTo>
                    <a:pt x="68"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31">
              <a:extLst>
                <a:ext uri="{FF2B5EF4-FFF2-40B4-BE49-F238E27FC236}">
                  <a16:creationId xmlns:a16="http://schemas.microsoft.com/office/drawing/2014/main" id="{58A1752D-8BA9-48EA-A3C5-F384E2B6C89D}"/>
                </a:ext>
              </a:extLst>
            </p:cNvPr>
            <p:cNvSpPr>
              <a:spLocks/>
            </p:cNvSpPr>
            <p:nvPr userDrawn="1"/>
          </p:nvSpPr>
          <p:spPr bwMode="auto">
            <a:xfrm>
              <a:off x="2057" y="1986"/>
              <a:ext cx="79" cy="112"/>
            </a:xfrm>
            <a:custGeom>
              <a:avLst/>
              <a:gdLst>
                <a:gd name="T0" fmla="*/ 0 w 122"/>
                <a:gd name="T1" fmla="*/ 0 h 171"/>
                <a:gd name="T2" fmla="*/ 0 w 122"/>
                <a:gd name="T3" fmla="*/ 0 h 171"/>
                <a:gd name="T4" fmla="*/ 48 w 122"/>
                <a:gd name="T5" fmla="*/ 0 h 171"/>
                <a:gd name="T6" fmla="*/ 48 w 122"/>
                <a:gd name="T7" fmla="*/ 13 h 171"/>
                <a:gd name="T8" fmla="*/ 33 w 122"/>
                <a:gd name="T9" fmla="*/ 13 h 171"/>
                <a:gd name="T10" fmla="*/ 61 w 122"/>
                <a:gd name="T11" fmla="*/ 84 h 171"/>
                <a:gd name="T12" fmla="*/ 64 w 122"/>
                <a:gd name="T13" fmla="*/ 96 h 171"/>
                <a:gd name="T14" fmla="*/ 64 w 122"/>
                <a:gd name="T15" fmla="*/ 96 h 171"/>
                <a:gd name="T16" fmla="*/ 67 w 122"/>
                <a:gd name="T17" fmla="*/ 84 h 171"/>
                <a:gd name="T18" fmla="*/ 93 w 122"/>
                <a:gd name="T19" fmla="*/ 13 h 171"/>
                <a:gd name="T20" fmla="*/ 76 w 122"/>
                <a:gd name="T21" fmla="*/ 13 h 171"/>
                <a:gd name="T22" fmla="*/ 76 w 122"/>
                <a:gd name="T23" fmla="*/ 0 h 171"/>
                <a:gd name="T24" fmla="*/ 122 w 122"/>
                <a:gd name="T25" fmla="*/ 0 h 171"/>
                <a:gd name="T26" fmla="*/ 122 w 122"/>
                <a:gd name="T27" fmla="*/ 13 h 171"/>
                <a:gd name="T28" fmla="*/ 109 w 122"/>
                <a:gd name="T29" fmla="*/ 13 h 171"/>
                <a:gd name="T30" fmla="*/ 74 w 122"/>
                <a:gd name="T31" fmla="*/ 110 h 171"/>
                <a:gd name="T32" fmla="*/ 17 w 122"/>
                <a:gd name="T33" fmla="*/ 171 h 171"/>
                <a:gd name="T34" fmla="*/ 3 w 122"/>
                <a:gd name="T35" fmla="*/ 170 h 171"/>
                <a:gd name="T36" fmla="*/ 3 w 122"/>
                <a:gd name="T37" fmla="*/ 155 h 171"/>
                <a:gd name="T38" fmla="*/ 16 w 122"/>
                <a:gd name="T39" fmla="*/ 156 h 171"/>
                <a:gd name="T40" fmla="*/ 51 w 122"/>
                <a:gd name="T41" fmla="*/ 128 h 171"/>
                <a:gd name="T42" fmla="*/ 55 w 122"/>
                <a:gd name="T43" fmla="*/ 119 h 171"/>
                <a:gd name="T44" fmla="*/ 13 w 122"/>
                <a:gd name="T45" fmla="*/ 13 h 171"/>
                <a:gd name="T46" fmla="*/ 0 w 122"/>
                <a:gd name="T47" fmla="*/ 13 h 171"/>
                <a:gd name="T48" fmla="*/ 0 w 122"/>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2" h="171">
                  <a:moveTo>
                    <a:pt x="0" y="0"/>
                  </a:moveTo>
                  <a:lnTo>
                    <a:pt x="0" y="0"/>
                  </a:lnTo>
                  <a:lnTo>
                    <a:pt x="48" y="0"/>
                  </a:lnTo>
                  <a:lnTo>
                    <a:pt x="48" y="13"/>
                  </a:lnTo>
                  <a:lnTo>
                    <a:pt x="33" y="13"/>
                  </a:lnTo>
                  <a:lnTo>
                    <a:pt x="61" y="84"/>
                  </a:lnTo>
                  <a:cubicBezTo>
                    <a:pt x="62" y="88"/>
                    <a:pt x="63" y="94"/>
                    <a:pt x="64" y="96"/>
                  </a:cubicBezTo>
                  <a:lnTo>
                    <a:pt x="64" y="96"/>
                  </a:lnTo>
                  <a:cubicBezTo>
                    <a:pt x="65" y="94"/>
                    <a:pt x="66" y="88"/>
                    <a:pt x="67" y="84"/>
                  </a:cubicBezTo>
                  <a:lnTo>
                    <a:pt x="93" y="13"/>
                  </a:lnTo>
                  <a:lnTo>
                    <a:pt x="76" y="13"/>
                  </a:lnTo>
                  <a:lnTo>
                    <a:pt x="76" y="0"/>
                  </a:lnTo>
                  <a:lnTo>
                    <a:pt x="122" y="0"/>
                  </a:lnTo>
                  <a:lnTo>
                    <a:pt x="122" y="13"/>
                  </a:lnTo>
                  <a:lnTo>
                    <a:pt x="109" y="13"/>
                  </a:lnTo>
                  <a:lnTo>
                    <a:pt x="74" y="110"/>
                  </a:lnTo>
                  <a:cubicBezTo>
                    <a:pt x="58" y="154"/>
                    <a:pt x="45" y="171"/>
                    <a:pt x="17" y="171"/>
                  </a:cubicBezTo>
                  <a:cubicBezTo>
                    <a:pt x="11" y="171"/>
                    <a:pt x="6" y="171"/>
                    <a:pt x="3" y="170"/>
                  </a:cubicBezTo>
                  <a:lnTo>
                    <a:pt x="3" y="155"/>
                  </a:lnTo>
                  <a:cubicBezTo>
                    <a:pt x="6" y="155"/>
                    <a:pt x="12" y="156"/>
                    <a:pt x="16" y="156"/>
                  </a:cubicBezTo>
                  <a:cubicBezTo>
                    <a:pt x="29" y="156"/>
                    <a:pt x="42" y="149"/>
                    <a:pt x="51" y="128"/>
                  </a:cubicBezTo>
                  <a:lnTo>
                    <a:pt x="55" y="119"/>
                  </a:lnTo>
                  <a:lnTo>
                    <a:pt x="13"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32">
              <a:extLst>
                <a:ext uri="{FF2B5EF4-FFF2-40B4-BE49-F238E27FC236}">
                  <a16:creationId xmlns:a16="http://schemas.microsoft.com/office/drawing/2014/main" id="{74E1F39A-7DBF-4335-A307-F16204358660}"/>
                </a:ext>
              </a:extLst>
            </p:cNvPr>
            <p:cNvSpPr>
              <a:spLocks/>
            </p:cNvSpPr>
            <p:nvPr userDrawn="1"/>
          </p:nvSpPr>
          <p:spPr bwMode="auto">
            <a:xfrm>
              <a:off x="2161" y="1960"/>
              <a:ext cx="90" cy="100"/>
            </a:xfrm>
            <a:custGeom>
              <a:avLst/>
              <a:gdLst>
                <a:gd name="T0" fmla="*/ 60 w 139"/>
                <a:gd name="T1" fmla="*/ 14 h 154"/>
                <a:gd name="T2" fmla="*/ 60 w 139"/>
                <a:gd name="T3" fmla="*/ 14 h 154"/>
                <a:gd name="T4" fmla="*/ 18 w 139"/>
                <a:gd name="T5" fmla="*/ 14 h 154"/>
                <a:gd name="T6" fmla="*/ 17 w 139"/>
                <a:gd name="T7" fmla="*/ 38 h 154"/>
                <a:gd name="T8" fmla="*/ 0 w 139"/>
                <a:gd name="T9" fmla="*/ 38 h 154"/>
                <a:gd name="T10" fmla="*/ 2 w 139"/>
                <a:gd name="T11" fmla="*/ 0 h 154"/>
                <a:gd name="T12" fmla="*/ 138 w 139"/>
                <a:gd name="T13" fmla="*/ 0 h 154"/>
                <a:gd name="T14" fmla="*/ 139 w 139"/>
                <a:gd name="T15" fmla="*/ 38 h 154"/>
                <a:gd name="T16" fmla="*/ 123 w 139"/>
                <a:gd name="T17" fmla="*/ 38 h 154"/>
                <a:gd name="T18" fmla="*/ 121 w 139"/>
                <a:gd name="T19" fmla="*/ 14 h 154"/>
                <a:gd name="T20" fmla="*/ 79 w 139"/>
                <a:gd name="T21" fmla="*/ 14 h 154"/>
                <a:gd name="T22" fmla="*/ 78 w 139"/>
                <a:gd name="T23" fmla="*/ 141 h 154"/>
                <a:gd name="T24" fmla="*/ 97 w 139"/>
                <a:gd name="T25" fmla="*/ 141 h 154"/>
                <a:gd name="T26" fmla="*/ 97 w 139"/>
                <a:gd name="T27" fmla="*/ 154 h 154"/>
                <a:gd name="T28" fmla="*/ 42 w 139"/>
                <a:gd name="T29" fmla="*/ 154 h 154"/>
                <a:gd name="T30" fmla="*/ 42 w 139"/>
                <a:gd name="T31" fmla="*/ 141 h 154"/>
                <a:gd name="T32" fmla="*/ 59 w 139"/>
                <a:gd name="T33" fmla="*/ 141 h 154"/>
                <a:gd name="T34" fmla="*/ 60 w 139"/>
                <a:gd name="T35" fmla="*/ 1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54">
                  <a:moveTo>
                    <a:pt x="60" y="14"/>
                  </a:moveTo>
                  <a:lnTo>
                    <a:pt x="60" y="14"/>
                  </a:lnTo>
                  <a:lnTo>
                    <a:pt x="18" y="14"/>
                  </a:lnTo>
                  <a:lnTo>
                    <a:pt x="17" y="38"/>
                  </a:lnTo>
                  <a:lnTo>
                    <a:pt x="0" y="38"/>
                  </a:lnTo>
                  <a:lnTo>
                    <a:pt x="2" y="0"/>
                  </a:lnTo>
                  <a:lnTo>
                    <a:pt x="138" y="0"/>
                  </a:lnTo>
                  <a:lnTo>
                    <a:pt x="139" y="38"/>
                  </a:lnTo>
                  <a:lnTo>
                    <a:pt x="123" y="38"/>
                  </a:lnTo>
                  <a:lnTo>
                    <a:pt x="121" y="14"/>
                  </a:lnTo>
                  <a:lnTo>
                    <a:pt x="79" y="14"/>
                  </a:lnTo>
                  <a:lnTo>
                    <a:pt x="78" y="141"/>
                  </a:lnTo>
                  <a:lnTo>
                    <a:pt x="97" y="141"/>
                  </a:lnTo>
                  <a:lnTo>
                    <a:pt x="97" y="154"/>
                  </a:lnTo>
                  <a:lnTo>
                    <a:pt x="42" y="154"/>
                  </a:lnTo>
                  <a:lnTo>
                    <a:pt x="42" y="141"/>
                  </a:lnTo>
                  <a:lnTo>
                    <a:pt x="59" y="141"/>
                  </a:lnTo>
                  <a:lnTo>
                    <a:pt x="60"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33">
              <a:extLst>
                <a:ext uri="{FF2B5EF4-FFF2-40B4-BE49-F238E27FC236}">
                  <a16:creationId xmlns:a16="http://schemas.microsoft.com/office/drawing/2014/main" id="{98D2C116-85B7-4E2C-B3CA-060887377F14}"/>
                </a:ext>
              </a:extLst>
            </p:cNvPr>
            <p:cNvSpPr>
              <a:spLocks noEditPoints="1"/>
            </p:cNvSpPr>
            <p:nvPr userDrawn="1"/>
          </p:nvSpPr>
          <p:spPr bwMode="auto">
            <a:xfrm>
              <a:off x="2245" y="1984"/>
              <a:ext cx="68" cy="78"/>
            </a:xfrm>
            <a:custGeom>
              <a:avLst/>
              <a:gdLst>
                <a:gd name="T0" fmla="*/ 73 w 105"/>
                <a:gd name="T1" fmla="*/ 64 h 119"/>
                <a:gd name="T2" fmla="*/ 73 w 105"/>
                <a:gd name="T3" fmla="*/ 64 h 119"/>
                <a:gd name="T4" fmla="*/ 18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8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6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8" y="64"/>
                    <a:pt x="18" y="85"/>
                  </a:cubicBezTo>
                  <a:cubicBezTo>
                    <a:pt x="18"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8" y="82"/>
                    <a:pt x="88"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6"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34">
              <a:extLst>
                <a:ext uri="{FF2B5EF4-FFF2-40B4-BE49-F238E27FC236}">
                  <a16:creationId xmlns:a16="http://schemas.microsoft.com/office/drawing/2014/main" id="{57E84852-1BB6-4BA8-931B-B18A6329141C}"/>
                </a:ext>
              </a:extLst>
            </p:cNvPr>
            <p:cNvSpPr>
              <a:spLocks/>
            </p:cNvSpPr>
            <p:nvPr userDrawn="1"/>
          </p:nvSpPr>
          <p:spPr bwMode="auto">
            <a:xfrm>
              <a:off x="2318"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5">
              <a:extLst>
                <a:ext uri="{FF2B5EF4-FFF2-40B4-BE49-F238E27FC236}">
                  <a16:creationId xmlns:a16="http://schemas.microsoft.com/office/drawing/2014/main" id="{8CB9ACB0-50E7-4B51-B06F-38ED9E9071D3}"/>
                </a:ext>
              </a:extLst>
            </p:cNvPr>
            <p:cNvSpPr>
              <a:spLocks noEditPoints="1"/>
            </p:cNvSpPr>
            <p:nvPr userDrawn="1"/>
          </p:nvSpPr>
          <p:spPr bwMode="auto">
            <a:xfrm>
              <a:off x="2361" y="1984"/>
              <a:ext cx="67"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3 w 102"/>
                <a:gd name="T15" fmla="*/ 104 h 119"/>
                <a:gd name="T16" fmla="*/ 97 w 102"/>
                <a:gd name="T17" fmla="*/ 96 h 119"/>
                <a:gd name="T18" fmla="*/ 96 w 102"/>
                <a:gd name="T19" fmla="*/ 111 h 119"/>
                <a:gd name="T20" fmla="*/ 59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4" y="14"/>
                    <a:pt x="21" y="28"/>
                    <a:pt x="19" y="47"/>
                  </a:cubicBezTo>
                  <a:lnTo>
                    <a:pt x="83" y="47"/>
                  </a:lnTo>
                  <a:close/>
                  <a:moveTo>
                    <a:pt x="19" y="61"/>
                  </a:moveTo>
                  <a:lnTo>
                    <a:pt x="19" y="61"/>
                  </a:lnTo>
                  <a:cubicBezTo>
                    <a:pt x="20" y="84"/>
                    <a:pt x="30" y="104"/>
                    <a:pt x="63" y="104"/>
                  </a:cubicBezTo>
                  <a:cubicBezTo>
                    <a:pt x="75" y="104"/>
                    <a:pt x="87" y="100"/>
                    <a:pt x="97" y="96"/>
                  </a:cubicBezTo>
                  <a:lnTo>
                    <a:pt x="96" y="111"/>
                  </a:lnTo>
                  <a:cubicBezTo>
                    <a:pt x="88" y="115"/>
                    <a:pt x="70" y="119"/>
                    <a:pt x="59" y="119"/>
                  </a:cubicBezTo>
                  <a:cubicBezTo>
                    <a:pt x="23" y="119"/>
                    <a:pt x="0" y="99"/>
                    <a:pt x="0" y="60"/>
                  </a:cubicBezTo>
                  <a:cubicBezTo>
                    <a:pt x="0" y="26"/>
                    <a:pt x="19"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6">
              <a:extLst>
                <a:ext uri="{FF2B5EF4-FFF2-40B4-BE49-F238E27FC236}">
                  <a16:creationId xmlns:a16="http://schemas.microsoft.com/office/drawing/2014/main" id="{197387FB-B57C-464D-9DC1-BBD369848C99}"/>
                </a:ext>
              </a:extLst>
            </p:cNvPr>
            <p:cNvSpPr>
              <a:spLocks/>
            </p:cNvSpPr>
            <p:nvPr userDrawn="1"/>
          </p:nvSpPr>
          <p:spPr bwMode="auto">
            <a:xfrm>
              <a:off x="2436" y="1984"/>
              <a:ext cx="85" cy="76"/>
            </a:xfrm>
            <a:custGeom>
              <a:avLst/>
              <a:gdLst>
                <a:gd name="T0" fmla="*/ 81 w 130"/>
                <a:gd name="T1" fmla="*/ 103 h 116"/>
                <a:gd name="T2" fmla="*/ 81 w 130"/>
                <a:gd name="T3" fmla="*/ 103 h 116"/>
                <a:gd name="T4" fmla="*/ 95 w 130"/>
                <a:gd name="T5" fmla="*/ 103 h 116"/>
                <a:gd name="T6" fmla="*/ 96 w 130"/>
                <a:gd name="T7" fmla="*/ 48 h 116"/>
                <a:gd name="T8" fmla="*/ 70 w 130"/>
                <a:gd name="T9" fmla="*/ 15 h 116"/>
                <a:gd name="T10" fmla="*/ 36 w 130"/>
                <a:gd name="T11" fmla="*/ 56 h 116"/>
                <a:gd name="T12" fmla="*/ 36 w 130"/>
                <a:gd name="T13" fmla="*/ 103 h 116"/>
                <a:gd name="T14" fmla="*/ 53 w 130"/>
                <a:gd name="T15" fmla="*/ 103 h 116"/>
                <a:gd name="T16" fmla="*/ 53 w 130"/>
                <a:gd name="T17" fmla="*/ 116 h 116"/>
                <a:gd name="T18" fmla="*/ 3 w 130"/>
                <a:gd name="T19" fmla="*/ 116 h 116"/>
                <a:gd name="T20" fmla="*/ 3 w 130"/>
                <a:gd name="T21" fmla="*/ 103 h 116"/>
                <a:gd name="T22" fmla="*/ 18 w 130"/>
                <a:gd name="T23" fmla="*/ 103 h 116"/>
                <a:gd name="T24" fmla="*/ 19 w 130"/>
                <a:gd name="T25" fmla="*/ 16 h 116"/>
                <a:gd name="T26" fmla="*/ 0 w 130"/>
                <a:gd name="T27" fmla="*/ 16 h 116"/>
                <a:gd name="T28" fmla="*/ 0 w 130"/>
                <a:gd name="T29" fmla="*/ 3 h 116"/>
                <a:gd name="T30" fmla="*/ 37 w 130"/>
                <a:gd name="T31" fmla="*/ 3 h 116"/>
                <a:gd name="T32" fmla="*/ 36 w 130"/>
                <a:gd name="T33" fmla="*/ 16 h 116"/>
                <a:gd name="T34" fmla="*/ 34 w 130"/>
                <a:gd name="T35" fmla="*/ 28 h 116"/>
                <a:gd name="T36" fmla="*/ 35 w 130"/>
                <a:gd name="T37" fmla="*/ 28 h 116"/>
                <a:gd name="T38" fmla="*/ 75 w 130"/>
                <a:gd name="T39" fmla="*/ 0 h 116"/>
                <a:gd name="T40" fmla="*/ 114 w 130"/>
                <a:gd name="T41" fmla="*/ 43 h 116"/>
                <a:gd name="T42" fmla="*/ 113 w 130"/>
                <a:gd name="T43" fmla="*/ 103 h 116"/>
                <a:gd name="T44" fmla="*/ 130 w 130"/>
                <a:gd name="T45" fmla="*/ 103 h 116"/>
                <a:gd name="T46" fmla="*/ 130 w 130"/>
                <a:gd name="T47" fmla="*/ 116 h 116"/>
                <a:gd name="T48" fmla="*/ 81 w 130"/>
                <a:gd name="T49" fmla="*/ 116 h 116"/>
                <a:gd name="T50" fmla="*/ 81 w 130"/>
                <a:gd name="T51" fmla="*/ 103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116">
                  <a:moveTo>
                    <a:pt x="81" y="103"/>
                  </a:moveTo>
                  <a:lnTo>
                    <a:pt x="81" y="103"/>
                  </a:lnTo>
                  <a:lnTo>
                    <a:pt x="95" y="103"/>
                  </a:lnTo>
                  <a:cubicBezTo>
                    <a:pt x="95" y="85"/>
                    <a:pt x="96" y="66"/>
                    <a:pt x="96" y="48"/>
                  </a:cubicBezTo>
                  <a:cubicBezTo>
                    <a:pt x="96" y="37"/>
                    <a:pt x="96" y="15"/>
                    <a:pt x="70" y="15"/>
                  </a:cubicBezTo>
                  <a:cubicBezTo>
                    <a:pt x="54" y="15"/>
                    <a:pt x="36" y="25"/>
                    <a:pt x="36" y="56"/>
                  </a:cubicBezTo>
                  <a:lnTo>
                    <a:pt x="36" y="103"/>
                  </a:lnTo>
                  <a:lnTo>
                    <a:pt x="53" y="103"/>
                  </a:lnTo>
                  <a:lnTo>
                    <a:pt x="53" y="116"/>
                  </a:lnTo>
                  <a:lnTo>
                    <a:pt x="3" y="116"/>
                  </a:lnTo>
                  <a:lnTo>
                    <a:pt x="3" y="103"/>
                  </a:lnTo>
                  <a:lnTo>
                    <a:pt x="18" y="103"/>
                  </a:lnTo>
                  <a:lnTo>
                    <a:pt x="19" y="16"/>
                  </a:lnTo>
                  <a:lnTo>
                    <a:pt x="0" y="16"/>
                  </a:lnTo>
                  <a:lnTo>
                    <a:pt x="0" y="3"/>
                  </a:lnTo>
                  <a:lnTo>
                    <a:pt x="37" y="3"/>
                  </a:lnTo>
                  <a:cubicBezTo>
                    <a:pt x="37" y="7"/>
                    <a:pt x="36" y="13"/>
                    <a:pt x="36" y="16"/>
                  </a:cubicBezTo>
                  <a:lnTo>
                    <a:pt x="34" y="28"/>
                  </a:lnTo>
                  <a:lnTo>
                    <a:pt x="35" y="28"/>
                  </a:lnTo>
                  <a:cubicBezTo>
                    <a:pt x="39" y="11"/>
                    <a:pt x="58" y="0"/>
                    <a:pt x="75" y="0"/>
                  </a:cubicBezTo>
                  <a:cubicBezTo>
                    <a:pt x="106" y="0"/>
                    <a:pt x="114" y="21"/>
                    <a:pt x="114" y="43"/>
                  </a:cubicBezTo>
                  <a:cubicBezTo>
                    <a:pt x="114" y="62"/>
                    <a:pt x="113" y="85"/>
                    <a:pt x="113" y="103"/>
                  </a:cubicBezTo>
                  <a:lnTo>
                    <a:pt x="130" y="103"/>
                  </a:lnTo>
                  <a:lnTo>
                    <a:pt x="130" y="116"/>
                  </a:lnTo>
                  <a:lnTo>
                    <a:pt x="81" y="116"/>
                  </a:lnTo>
                  <a:lnTo>
                    <a:pt x="81" y="10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3641C820-01FA-46BC-B58A-8EC923A09BDB}"/>
                </a:ext>
              </a:extLst>
            </p:cNvPr>
            <p:cNvSpPr>
              <a:spLocks/>
            </p:cNvSpPr>
            <p:nvPr userDrawn="1"/>
          </p:nvSpPr>
          <p:spPr bwMode="auto">
            <a:xfrm>
              <a:off x="2527" y="1967"/>
              <a:ext cx="49" cy="95"/>
            </a:xfrm>
            <a:custGeom>
              <a:avLst/>
              <a:gdLst>
                <a:gd name="T0" fmla="*/ 0 w 75"/>
                <a:gd name="T1" fmla="*/ 29 h 145"/>
                <a:gd name="T2" fmla="*/ 0 w 75"/>
                <a:gd name="T3" fmla="*/ 29 h 145"/>
                <a:gd name="T4" fmla="*/ 18 w 75"/>
                <a:gd name="T5" fmla="*/ 29 h 145"/>
                <a:gd name="T6" fmla="*/ 19 w 75"/>
                <a:gd name="T7" fmla="*/ 1 h 145"/>
                <a:gd name="T8" fmla="*/ 37 w 75"/>
                <a:gd name="T9" fmla="*/ 0 h 145"/>
                <a:gd name="T10" fmla="*/ 37 w 75"/>
                <a:gd name="T11" fmla="*/ 29 h 145"/>
                <a:gd name="T12" fmla="*/ 72 w 75"/>
                <a:gd name="T13" fmla="*/ 29 h 145"/>
                <a:gd name="T14" fmla="*/ 72 w 75"/>
                <a:gd name="T15" fmla="*/ 42 h 145"/>
                <a:gd name="T16" fmla="*/ 36 w 75"/>
                <a:gd name="T17" fmla="*/ 42 h 145"/>
                <a:gd name="T18" fmla="*/ 35 w 75"/>
                <a:gd name="T19" fmla="*/ 100 h 145"/>
                <a:gd name="T20" fmla="*/ 53 w 75"/>
                <a:gd name="T21" fmla="*/ 130 h 145"/>
                <a:gd name="T22" fmla="*/ 75 w 75"/>
                <a:gd name="T23" fmla="*/ 125 h 145"/>
                <a:gd name="T24" fmla="*/ 75 w 75"/>
                <a:gd name="T25" fmla="*/ 140 h 145"/>
                <a:gd name="T26" fmla="*/ 49 w 75"/>
                <a:gd name="T27" fmla="*/ 145 h 145"/>
                <a:gd name="T28" fmla="*/ 17 w 75"/>
                <a:gd name="T29" fmla="*/ 108 h 145"/>
                <a:gd name="T30" fmla="*/ 18 w 75"/>
                <a:gd name="T31" fmla="*/ 42 h 145"/>
                <a:gd name="T32" fmla="*/ 0 w 75"/>
                <a:gd name="T33" fmla="*/ 42 h 145"/>
                <a:gd name="T34" fmla="*/ 0 w 75"/>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 h="145">
                  <a:moveTo>
                    <a:pt x="0" y="29"/>
                  </a:moveTo>
                  <a:lnTo>
                    <a:pt x="0" y="29"/>
                  </a:lnTo>
                  <a:lnTo>
                    <a:pt x="18" y="29"/>
                  </a:lnTo>
                  <a:lnTo>
                    <a:pt x="19" y="1"/>
                  </a:lnTo>
                  <a:lnTo>
                    <a:pt x="37" y="0"/>
                  </a:lnTo>
                  <a:lnTo>
                    <a:pt x="37" y="29"/>
                  </a:lnTo>
                  <a:lnTo>
                    <a:pt x="72" y="29"/>
                  </a:lnTo>
                  <a:lnTo>
                    <a:pt x="72" y="42"/>
                  </a:lnTo>
                  <a:lnTo>
                    <a:pt x="36" y="42"/>
                  </a:lnTo>
                  <a:cubicBezTo>
                    <a:pt x="36" y="61"/>
                    <a:pt x="35" y="81"/>
                    <a:pt x="35" y="100"/>
                  </a:cubicBezTo>
                  <a:cubicBezTo>
                    <a:pt x="35" y="116"/>
                    <a:pt x="35" y="130"/>
                    <a:pt x="53" y="130"/>
                  </a:cubicBezTo>
                  <a:cubicBezTo>
                    <a:pt x="62" y="130"/>
                    <a:pt x="71" y="127"/>
                    <a:pt x="75" y="125"/>
                  </a:cubicBezTo>
                  <a:lnTo>
                    <a:pt x="75" y="140"/>
                  </a:lnTo>
                  <a:cubicBezTo>
                    <a:pt x="69" y="143"/>
                    <a:pt x="58" y="145"/>
                    <a:pt x="49" y="145"/>
                  </a:cubicBezTo>
                  <a:cubicBezTo>
                    <a:pt x="17" y="145"/>
                    <a:pt x="17" y="122"/>
                    <a:pt x="17" y="108"/>
                  </a:cubicBezTo>
                  <a:cubicBezTo>
                    <a:pt x="17" y="94"/>
                    <a:pt x="18" y="59"/>
                    <a:pt x="18"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81A46DAC-B648-4893-933D-888FAF65C0A4}"/>
                </a:ext>
              </a:extLst>
            </p:cNvPr>
            <p:cNvSpPr>
              <a:spLocks/>
            </p:cNvSpPr>
            <p:nvPr userDrawn="1"/>
          </p:nvSpPr>
          <p:spPr bwMode="auto">
            <a:xfrm>
              <a:off x="2584" y="2044"/>
              <a:ext cx="18" cy="18"/>
            </a:xfrm>
            <a:custGeom>
              <a:avLst/>
              <a:gdLst>
                <a:gd name="T0" fmla="*/ 14 w 27"/>
                <a:gd name="T1" fmla="*/ 0 h 27"/>
                <a:gd name="T2" fmla="*/ 14 w 27"/>
                <a:gd name="T3" fmla="*/ 0 h 27"/>
                <a:gd name="T4" fmla="*/ 27 w 27"/>
                <a:gd name="T5" fmla="*/ 13 h 27"/>
                <a:gd name="T6" fmla="*/ 14 w 27"/>
                <a:gd name="T7" fmla="*/ 27 h 27"/>
                <a:gd name="T8" fmla="*/ 0 w 27"/>
                <a:gd name="T9" fmla="*/ 13 h 27"/>
                <a:gd name="T10" fmla="*/ 14 w 27"/>
                <a:gd name="T11" fmla="*/ 0 h 27"/>
              </a:gdLst>
              <a:ahLst/>
              <a:cxnLst>
                <a:cxn ang="0">
                  <a:pos x="T0" y="T1"/>
                </a:cxn>
                <a:cxn ang="0">
                  <a:pos x="T2" y="T3"/>
                </a:cxn>
                <a:cxn ang="0">
                  <a:pos x="T4" y="T5"/>
                </a:cxn>
                <a:cxn ang="0">
                  <a:pos x="T6" y="T7"/>
                </a:cxn>
                <a:cxn ang="0">
                  <a:pos x="T8" y="T9"/>
                </a:cxn>
                <a:cxn ang="0">
                  <a:pos x="T10" y="T11"/>
                </a:cxn>
              </a:cxnLst>
              <a:rect l="0" t="0" r="r" b="b"/>
              <a:pathLst>
                <a:path w="27" h="27">
                  <a:moveTo>
                    <a:pt x="14" y="0"/>
                  </a:moveTo>
                  <a:lnTo>
                    <a:pt x="14" y="0"/>
                  </a:lnTo>
                  <a:cubicBezTo>
                    <a:pt x="21" y="0"/>
                    <a:pt x="27" y="6"/>
                    <a:pt x="27" y="13"/>
                  </a:cubicBezTo>
                  <a:cubicBezTo>
                    <a:pt x="27" y="21"/>
                    <a:pt x="21" y="27"/>
                    <a:pt x="14" y="27"/>
                  </a:cubicBezTo>
                  <a:cubicBezTo>
                    <a:pt x="6" y="27"/>
                    <a:pt x="0" y="21"/>
                    <a:pt x="0" y="13"/>
                  </a:cubicBezTo>
                  <a:cubicBezTo>
                    <a:pt x="0" y="6"/>
                    <a:pt x="6"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9">
              <a:extLst>
                <a:ext uri="{FF2B5EF4-FFF2-40B4-BE49-F238E27FC236}">
                  <a16:creationId xmlns:a16="http://schemas.microsoft.com/office/drawing/2014/main" id="{790C83DB-8771-4248-BCF3-2549037438D8}"/>
                </a:ext>
              </a:extLst>
            </p:cNvPr>
            <p:cNvSpPr>
              <a:spLocks noEditPoints="1"/>
            </p:cNvSpPr>
            <p:nvPr userDrawn="1"/>
          </p:nvSpPr>
          <p:spPr bwMode="auto">
            <a:xfrm>
              <a:off x="2646" y="1958"/>
              <a:ext cx="113" cy="127"/>
            </a:xfrm>
            <a:custGeom>
              <a:avLst/>
              <a:gdLst>
                <a:gd name="T0" fmla="*/ 21 w 174"/>
                <a:gd name="T1" fmla="*/ 80 h 196"/>
                <a:gd name="T2" fmla="*/ 21 w 174"/>
                <a:gd name="T3" fmla="*/ 80 h 196"/>
                <a:gd name="T4" fmla="*/ 73 w 174"/>
                <a:gd name="T5" fmla="*/ 145 h 196"/>
                <a:gd name="T6" fmla="*/ 126 w 174"/>
                <a:gd name="T7" fmla="*/ 80 h 196"/>
                <a:gd name="T8" fmla="*/ 73 w 174"/>
                <a:gd name="T9" fmla="*/ 15 h 196"/>
                <a:gd name="T10" fmla="*/ 21 w 174"/>
                <a:gd name="T11" fmla="*/ 80 h 196"/>
                <a:gd name="T12" fmla="*/ 173 w 174"/>
                <a:gd name="T13" fmla="*/ 194 h 196"/>
                <a:gd name="T14" fmla="*/ 173 w 174"/>
                <a:gd name="T15" fmla="*/ 194 h 196"/>
                <a:gd name="T16" fmla="*/ 160 w 174"/>
                <a:gd name="T17" fmla="*/ 196 h 196"/>
                <a:gd name="T18" fmla="*/ 91 w 174"/>
                <a:gd name="T19" fmla="*/ 171 h 196"/>
                <a:gd name="T20" fmla="*/ 67 w 174"/>
                <a:gd name="T21" fmla="*/ 160 h 196"/>
                <a:gd name="T22" fmla="*/ 0 w 174"/>
                <a:gd name="T23" fmla="*/ 83 h 196"/>
                <a:gd name="T24" fmla="*/ 73 w 174"/>
                <a:gd name="T25" fmla="*/ 0 h 196"/>
                <a:gd name="T26" fmla="*/ 146 w 174"/>
                <a:gd name="T27" fmla="*/ 78 h 196"/>
                <a:gd name="T28" fmla="*/ 97 w 174"/>
                <a:gd name="T29" fmla="*/ 157 h 196"/>
                <a:gd name="T30" fmla="*/ 97 w 174"/>
                <a:gd name="T31" fmla="*/ 157 h 196"/>
                <a:gd name="T32" fmla="*/ 131 w 174"/>
                <a:gd name="T33" fmla="*/ 172 h 196"/>
                <a:gd name="T34" fmla="*/ 163 w 174"/>
                <a:gd name="T35" fmla="*/ 181 h 196"/>
                <a:gd name="T36" fmla="*/ 174 w 174"/>
                <a:gd name="T37" fmla="*/ 180 h 196"/>
                <a:gd name="T38" fmla="*/ 173 w 174"/>
                <a:gd name="T39" fmla="*/ 19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4" h="196">
                  <a:moveTo>
                    <a:pt x="21" y="80"/>
                  </a:moveTo>
                  <a:lnTo>
                    <a:pt x="21" y="80"/>
                  </a:lnTo>
                  <a:cubicBezTo>
                    <a:pt x="21" y="114"/>
                    <a:pt x="36" y="145"/>
                    <a:pt x="73" y="145"/>
                  </a:cubicBezTo>
                  <a:cubicBezTo>
                    <a:pt x="110" y="145"/>
                    <a:pt x="126" y="114"/>
                    <a:pt x="126" y="80"/>
                  </a:cubicBezTo>
                  <a:cubicBezTo>
                    <a:pt x="126" y="46"/>
                    <a:pt x="110" y="15"/>
                    <a:pt x="73" y="15"/>
                  </a:cubicBezTo>
                  <a:cubicBezTo>
                    <a:pt x="36" y="15"/>
                    <a:pt x="21" y="46"/>
                    <a:pt x="21" y="80"/>
                  </a:cubicBezTo>
                  <a:close/>
                  <a:moveTo>
                    <a:pt x="173" y="194"/>
                  </a:moveTo>
                  <a:lnTo>
                    <a:pt x="173" y="194"/>
                  </a:lnTo>
                  <a:cubicBezTo>
                    <a:pt x="171" y="195"/>
                    <a:pt x="167" y="196"/>
                    <a:pt x="160" y="196"/>
                  </a:cubicBezTo>
                  <a:cubicBezTo>
                    <a:pt x="145" y="196"/>
                    <a:pt x="136" y="191"/>
                    <a:pt x="91" y="171"/>
                  </a:cubicBezTo>
                  <a:cubicBezTo>
                    <a:pt x="83" y="167"/>
                    <a:pt x="69" y="160"/>
                    <a:pt x="67" y="160"/>
                  </a:cubicBezTo>
                  <a:cubicBezTo>
                    <a:pt x="39" y="160"/>
                    <a:pt x="0" y="137"/>
                    <a:pt x="0" y="83"/>
                  </a:cubicBezTo>
                  <a:cubicBezTo>
                    <a:pt x="0" y="35"/>
                    <a:pt x="26" y="0"/>
                    <a:pt x="73" y="0"/>
                  </a:cubicBezTo>
                  <a:cubicBezTo>
                    <a:pt x="122" y="0"/>
                    <a:pt x="146" y="35"/>
                    <a:pt x="146" y="78"/>
                  </a:cubicBezTo>
                  <a:cubicBezTo>
                    <a:pt x="146" y="114"/>
                    <a:pt x="131" y="147"/>
                    <a:pt x="97" y="157"/>
                  </a:cubicBezTo>
                  <a:lnTo>
                    <a:pt x="97" y="157"/>
                  </a:lnTo>
                  <a:cubicBezTo>
                    <a:pt x="102" y="158"/>
                    <a:pt x="109" y="161"/>
                    <a:pt x="131" y="172"/>
                  </a:cubicBezTo>
                  <a:cubicBezTo>
                    <a:pt x="139" y="176"/>
                    <a:pt x="151" y="181"/>
                    <a:pt x="163" y="181"/>
                  </a:cubicBezTo>
                  <a:cubicBezTo>
                    <a:pt x="167" y="181"/>
                    <a:pt x="170" y="181"/>
                    <a:pt x="174" y="180"/>
                  </a:cubicBezTo>
                  <a:lnTo>
                    <a:pt x="173" y="19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40">
              <a:extLst>
                <a:ext uri="{FF2B5EF4-FFF2-40B4-BE49-F238E27FC236}">
                  <a16:creationId xmlns:a16="http://schemas.microsoft.com/office/drawing/2014/main" id="{2E85C6C0-7B9F-45B4-A679-5002049F5BAA}"/>
                </a:ext>
              </a:extLst>
            </p:cNvPr>
            <p:cNvSpPr>
              <a:spLocks/>
            </p:cNvSpPr>
            <p:nvPr userDrawn="1"/>
          </p:nvSpPr>
          <p:spPr bwMode="auto">
            <a:xfrm>
              <a:off x="2748" y="1986"/>
              <a:ext cx="83" cy="76"/>
            </a:xfrm>
            <a:custGeom>
              <a:avLst/>
              <a:gdLst>
                <a:gd name="T0" fmla="*/ 0 w 128"/>
                <a:gd name="T1" fmla="*/ 0 h 116"/>
                <a:gd name="T2" fmla="*/ 0 w 128"/>
                <a:gd name="T3" fmla="*/ 0 h 116"/>
                <a:gd name="T4" fmla="*/ 37 w 128"/>
                <a:gd name="T5" fmla="*/ 0 h 116"/>
                <a:gd name="T6" fmla="*/ 36 w 128"/>
                <a:gd name="T7" fmla="*/ 67 h 116"/>
                <a:gd name="T8" fmla="*/ 61 w 128"/>
                <a:gd name="T9" fmla="*/ 101 h 116"/>
                <a:gd name="T10" fmla="*/ 94 w 128"/>
                <a:gd name="T11" fmla="*/ 49 h 116"/>
                <a:gd name="T12" fmla="*/ 94 w 128"/>
                <a:gd name="T13" fmla="*/ 13 h 116"/>
                <a:gd name="T14" fmla="*/ 77 w 128"/>
                <a:gd name="T15" fmla="*/ 13 h 116"/>
                <a:gd name="T16" fmla="*/ 77 w 128"/>
                <a:gd name="T17" fmla="*/ 0 h 116"/>
                <a:gd name="T18" fmla="*/ 113 w 128"/>
                <a:gd name="T19" fmla="*/ 0 h 116"/>
                <a:gd name="T20" fmla="*/ 112 w 128"/>
                <a:gd name="T21" fmla="*/ 100 h 116"/>
                <a:gd name="T22" fmla="*/ 128 w 128"/>
                <a:gd name="T23" fmla="*/ 100 h 116"/>
                <a:gd name="T24" fmla="*/ 128 w 128"/>
                <a:gd name="T25" fmla="*/ 113 h 116"/>
                <a:gd name="T26" fmla="*/ 94 w 128"/>
                <a:gd name="T27" fmla="*/ 113 h 116"/>
                <a:gd name="T28" fmla="*/ 95 w 128"/>
                <a:gd name="T29" fmla="*/ 100 h 116"/>
                <a:gd name="T30" fmla="*/ 97 w 128"/>
                <a:gd name="T31" fmla="*/ 88 h 116"/>
                <a:gd name="T32" fmla="*/ 96 w 128"/>
                <a:gd name="T33" fmla="*/ 88 h 116"/>
                <a:gd name="T34" fmla="*/ 58 w 128"/>
                <a:gd name="T35" fmla="*/ 116 h 116"/>
                <a:gd name="T36" fmla="*/ 18 w 128"/>
                <a:gd name="T37" fmla="*/ 70 h 116"/>
                <a:gd name="T38" fmla="*/ 19 w 128"/>
                <a:gd name="T39" fmla="*/ 13 h 116"/>
                <a:gd name="T40" fmla="*/ 0 w 128"/>
                <a:gd name="T41" fmla="*/ 13 h 116"/>
                <a:gd name="T42" fmla="*/ 0 w 128"/>
                <a:gd name="T4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16">
                  <a:moveTo>
                    <a:pt x="0" y="0"/>
                  </a:moveTo>
                  <a:lnTo>
                    <a:pt x="0" y="0"/>
                  </a:lnTo>
                  <a:lnTo>
                    <a:pt x="37" y="0"/>
                  </a:lnTo>
                  <a:cubicBezTo>
                    <a:pt x="37" y="20"/>
                    <a:pt x="36" y="41"/>
                    <a:pt x="36" y="67"/>
                  </a:cubicBezTo>
                  <a:cubicBezTo>
                    <a:pt x="36" y="83"/>
                    <a:pt x="39" y="101"/>
                    <a:pt x="61" y="101"/>
                  </a:cubicBezTo>
                  <a:cubicBezTo>
                    <a:pt x="94" y="101"/>
                    <a:pt x="94" y="65"/>
                    <a:pt x="94" y="49"/>
                  </a:cubicBezTo>
                  <a:lnTo>
                    <a:pt x="94" y="13"/>
                  </a:lnTo>
                  <a:lnTo>
                    <a:pt x="77" y="13"/>
                  </a:lnTo>
                  <a:lnTo>
                    <a:pt x="77" y="0"/>
                  </a:lnTo>
                  <a:lnTo>
                    <a:pt x="113" y="0"/>
                  </a:lnTo>
                  <a:lnTo>
                    <a:pt x="112" y="100"/>
                  </a:lnTo>
                  <a:lnTo>
                    <a:pt x="128" y="100"/>
                  </a:lnTo>
                  <a:lnTo>
                    <a:pt x="128" y="113"/>
                  </a:lnTo>
                  <a:lnTo>
                    <a:pt x="94" y="113"/>
                  </a:lnTo>
                  <a:cubicBezTo>
                    <a:pt x="94" y="109"/>
                    <a:pt x="94" y="103"/>
                    <a:pt x="95" y="100"/>
                  </a:cubicBezTo>
                  <a:lnTo>
                    <a:pt x="97" y="88"/>
                  </a:lnTo>
                  <a:lnTo>
                    <a:pt x="96" y="88"/>
                  </a:lnTo>
                  <a:cubicBezTo>
                    <a:pt x="91" y="102"/>
                    <a:pt x="77" y="116"/>
                    <a:pt x="58" y="116"/>
                  </a:cubicBezTo>
                  <a:cubicBezTo>
                    <a:pt x="25" y="116"/>
                    <a:pt x="18" y="95"/>
                    <a:pt x="18" y="70"/>
                  </a:cubicBezTo>
                  <a:cubicBezTo>
                    <a:pt x="18" y="49"/>
                    <a:pt x="18" y="31"/>
                    <a:pt x="19" y="13"/>
                  </a:cubicBez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41">
              <a:extLst>
                <a:ext uri="{FF2B5EF4-FFF2-40B4-BE49-F238E27FC236}">
                  <a16:creationId xmlns:a16="http://schemas.microsoft.com/office/drawing/2014/main" id="{9C8D04D5-8C99-4DE0-A863-45EA8FED40BA}"/>
                </a:ext>
              </a:extLst>
            </p:cNvPr>
            <p:cNvSpPr>
              <a:spLocks noEditPoints="1"/>
            </p:cNvSpPr>
            <p:nvPr userDrawn="1"/>
          </p:nvSpPr>
          <p:spPr bwMode="auto">
            <a:xfrm>
              <a:off x="2841" y="1984"/>
              <a:ext cx="68" cy="78"/>
            </a:xfrm>
            <a:custGeom>
              <a:avLst/>
              <a:gdLst>
                <a:gd name="T0" fmla="*/ 72 w 104"/>
                <a:gd name="T1" fmla="*/ 64 h 119"/>
                <a:gd name="T2" fmla="*/ 72 w 104"/>
                <a:gd name="T3" fmla="*/ 64 h 119"/>
                <a:gd name="T4" fmla="*/ 18 w 104"/>
                <a:gd name="T5" fmla="*/ 85 h 119"/>
                <a:gd name="T6" fmla="*/ 39 w 104"/>
                <a:gd name="T7" fmla="*/ 105 h 119"/>
                <a:gd name="T8" fmla="*/ 72 w 104"/>
                <a:gd name="T9" fmla="*/ 64 h 119"/>
                <a:gd name="T10" fmla="*/ 20 w 104"/>
                <a:gd name="T11" fmla="*/ 36 h 119"/>
                <a:gd name="T12" fmla="*/ 20 w 104"/>
                <a:gd name="T13" fmla="*/ 36 h 119"/>
                <a:gd name="T14" fmla="*/ 4 w 104"/>
                <a:gd name="T15" fmla="*/ 36 h 119"/>
                <a:gd name="T16" fmla="*/ 4 w 104"/>
                <a:gd name="T17" fmla="*/ 9 h 119"/>
                <a:gd name="T18" fmla="*/ 44 w 104"/>
                <a:gd name="T19" fmla="*/ 0 h 119"/>
                <a:gd name="T20" fmla="*/ 89 w 104"/>
                <a:gd name="T21" fmla="*/ 41 h 119"/>
                <a:gd name="T22" fmla="*/ 88 w 104"/>
                <a:gd name="T23" fmla="*/ 103 h 119"/>
                <a:gd name="T24" fmla="*/ 104 w 104"/>
                <a:gd name="T25" fmla="*/ 103 h 119"/>
                <a:gd name="T26" fmla="*/ 104 w 104"/>
                <a:gd name="T27" fmla="*/ 116 h 119"/>
                <a:gd name="T28" fmla="*/ 71 w 104"/>
                <a:gd name="T29" fmla="*/ 116 h 119"/>
                <a:gd name="T30" fmla="*/ 71 w 104"/>
                <a:gd name="T31" fmla="*/ 112 h 119"/>
                <a:gd name="T32" fmla="*/ 74 w 104"/>
                <a:gd name="T33" fmla="*/ 92 h 119"/>
                <a:gd name="T34" fmla="*/ 73 w 104"/>
                <a:gd name="T35" fmla="*/ 92 h 119"/>
                <a:gd name="T36" fmla="*/ 35 w 104"/>
                <a:gd name="T37" fmla="*/ 119 h 119"/>
                <a:gd name="T38" fmla="*/ 0 w 104"/>
                <a:gd name="T39" fmla="*/ 86 h 119"/>
                <a:gd name="T40" fmla="*/ 72 w 104"/>
                <a:gd name="T41" fmla="*/ 52 h 119"/>
                <a:gd name="T42" fmla="*/ 72 w 104"/>
                <a:gd name="T43" fmla="*/ 43 h 119"/>
                <a:gd name="T44" fmla="*/ 46 w 104"/>
                <a:gd name="T45" fmla="*/ 14 h 119"/>
                <a:gd name="T46" fmla="*/ 20 w 104"/>
                <a:gd name="T47" fmla="*/ 18 h 119"/>
                <a:gd name="T48" fmla="*/ 20 w 104"/>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19">
                  <a:moveTo>
                    <a:pt x="72" y="64"/>
                  </a:moveTo>
                  <a:lnTo>
                    <a:pt x="72" y="64"/>
                  </a:lnTo>
                  <a:cubicBezTo>
                    <a:pt x="45" y="64"/>
                    <a:pt x="18" y="64"/>
                    <a:pt x="18" y="85"/>
                  </a:cubicBezTo>
                  <a:cubicBezTo>
                    <a:pt x="18" y="98"/>
                    <a:pt x="27" y="105"/>
                    <a:pt x="39" y="105"/>
                  </a:cubicBezTo>
                  <a:cubicBezTo>
                    <a:pt x="51" y="105"/>
                    <a:pt x="72" y="98"/>
                    <a:pt x="72" y="64"/>
                  </a:cubicBezTo>
                  <a:close/>
                  <a:moveTo>
                    <a:pt x="20" y="36"/>
                  </a:moveTo>
                  <a:lnTo>
                    <a:pt x="20" y="36"/>
                  </a:lnTo>
                  <a:lnTo>
                    <a:pt x="4" y="36"/>
                  </a:lnTo>
                  <a:lnTo>
                    <a:pt x="4" y="9"/>
                  </a:lnTo>
                  <a:cubicBezTo>
                    <a:pt x="17" y="4"/>
                    <a:pt x="30" y="0"/>
                    <a:pt x="44" y="0"/>
                  </a:cubicBezTo>
                  <a:cubicBezTo>
                    <a:pt x="73" y="0"/>
                    <a:pt x="89" y="11"/>
                    <a:pt x="89" y="41"/>
                  </a:cubicBezTo>
                  <a:cubicBezTo>
                    <a:pt x="89" y="51"/>
                    <a:pt x="88" y="82"/>
                    <a:pt x="88" y="103"/>
                  </a:cubicBezTo>
                  <a:lnTo>
                    <a:pt x="104" y="103"/>
                  </a:lnTo>
                  <a:lnTo>
                    <a:pt x="104" y="116"/>
                  </a:lnTo>
                  <a:lnTo>
                    <a:pt x="71" y="116"/>
                  </a:lnTo>
                  <a:lnTo>
                    <a:pt x="71" y="112"/>
                  </a:lnTo>
                  <a:cubicBezTo>
                    <a:pt x="71" y="105"/>
                    <a:pt x="73" y="96"/>
                    <a:pt x="74" y="92"/>
                  </a:cubicBezTo>
                  <a:lnTo>
                    <a:pt x="73" y="92"/>
                  </a:lnTo>
                  <a:cubicBezTo>
                    <a:pt x="66" y="110"/>
                    <a:pt x="55" y="119"/>
                    <a:pt x="35" y="119"/>
                  </a:cubicBezTo>
                  <a:cubicBezTo>
                    <a:pt x="22" y="119"/>
                    <a:pt x="0" y="114"/>
                    <a:pt x="0" y="86"/>
                  </a:cubicBezTo>
                  <a:cubicBezTo>
                    <a:pt x="0" y="55"/>
                    <a:pt x="34" y="52"/>
                    <a:pt x="72" y="52"/>
                  </a:cubicBezTo>
                  <a:lnTo>
                    <a:pt x="72" y="43"/>
                  </a:lnTo>
                  <a:cubicBezTo>
                    <a:pt x="72" y="22"/>
                    <a:pt x="64" y="14"/>
                    <a:pt x="46" y="14"/>
                  </a:cubicBezTo>
                  <a:cubicBezTo>
                    <a:pt x="39" y="14"/>
                    <a:pt x="29" y="15"/>
                    <a:pt x="20" y="18"/>
                  </a:cubicBezTo>
                  <a:lnTo>
                    <a:pt x="20"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42">
              <a:extLst>
                <a:ext uri="{FF2B5EF4-FFF2-40B4-BE49-F238E27FC236}">
                  <a16:creationId xmlns:a16="http://schemas.microsoft.com/office/drawing/2014/main" id="{8BE0105E-494C-4EF4-8EA4-0C89A6FF94FB}"/>
                </a:ext>
              </a:extLst>
            </p:cNvPr>
            <p:cNvSpPr>
              <a:spLocks/>
            </p:cNvSpPr>
            <p:nvPr userDrawn="1"/>
          </p:nvSpPr>
          <p:spPr bwMode="auto">
            <a:xfrm>
              <a:off x="2913" y="1950"/>
              <a:ext cx="37" cy="110"/>
            </a:xfrm>
            <a:custGeom>
              <a:avLst/>
              <a:gdLst>
                <a:gd name="T0" fmla="*/ 22 w 57"/>
                <a:gd name="T1" fmla="*/ 14 h 169"/>
                <a:gd name="T2" fmla="*/ 22 w 57"/>
                <a:gd name="T3" fmla="*/ 14 h 169"/>
                <a:gd name="T4" fmla="*/ 0 w 57"/>
                <a:gd name="T5" fmla="*/ 14 h 169"/>
                <a:gd name="T6" fmla="*/ 0 w 57"/>
                <a:gd name="T7" fmla="*/ 0 h 169"/>
                <a:gd name="T8" fmla="*/ 40 w 57"/>
                <a:gd name="T9" fmla="*/ 0 h 169"/>
                <a:gd name="T10" fmla="*/ 39 w 57"/>
                <a:gd name="T11" fmla="*/ 156 h 169"/>
                <a:gd name="T12" fmla="*/ 57 w 57"/>
                <a:gd name="T13" fmla="*/ 156 h 169"/>
                <a:gd name="T14" fmla="*/ 57 w 57"/>
                <a:gd name="T15" fmla="*/ 169 h 169"/>
                <a:gd name="T16" fmla="*/ 5 w 57"/>
                <a:gd name="T17" fmla="*/ 169 h 169"/>
                <a:gd name="T18" fmla="*/ 5 w 57"/>
                <a:gd name="T19" fmla="*/ 156 h 169"/>
                <a:gd name="T20" fmla="*/ 21 w 57"/>
                <a:gd name="T21" fmla="*/ 156 h 169"/>
                <a:gd name="T22" fmla="*/ 22 w 57"/>
                <a:gd name="T23" fmla="*/ 14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69">
                  <a:moveTo>
                    <a:pt x="22" y="14"/>
                  </a:moveTo>
                  <a:lnTo>
                    <a:pt x="22" y="14"/>
                  </a:lnTo>
                  <a:lnTo>
                    <a:pt x="0" y="14"/>
                  </a:lnTo>
                  <a:lnTo>
                    <a:pt x="0" y="0"/>
                  </a:lnTo>
                  <a:lnTo>
                    <a:pt x="40" y="0"/>
                  </a:lnTo>
                  <a:lnTo>
                    <a:pt x="39" y="156"/>
                  </a:lnTo>
                  <a:lnTo>
                    <a:pt x="57" y="156"/>
                  </a:lnTo>
                  <a:lnTo>
                    <a:pt x="57" y="169"/>
                  </a:lnTo>
                  <a:lnTo>
                    <a:pt x="5" y="169"/>
                  </a:lnTo>
                  <a:lnTo>
                    <a:pt x="5" y="156"/>
                  </a:lnTo>
                  <a:lnTo>
                    <a:pt x="21" y="156"/>
                  </a:lnTo>
                  <a:lnTo>
                    <a:pt x="22" y="1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43">
              <a:extLst>
                <a:ext uri="{FF2B5EF4-FFF2-40B4-BE49-F238E27FC236}">
                  <a16:creationId xmlns:a16="http://schemas.microsoft.com/office/drawing/2014/main" id="{7B109080-C39A-4005-A946-9C08B5D5CAD8}"/>
                </a:ext>
              </a:extLst>
            </p:cNvPr>
            <p:cNvSpPr>
              <a:spLocks noEditPoints="1"/>
            </p:cNvSpPr>
            <p:nvPr userDrawn="1"/>
          </p:nvSpPr>
          <p:spPr bwMode="auto">
            <a:xfrm>
              <a:off x="2955" y="1948"/>
              <a:ext cx="36" cy="112"/>
            </a:xfrm>
            <a:custGeom>
              <a:avLst/>
              <a:gdLst>
                <a:gd name="T0" fmla="*/ 28 w 56"/>
                <a:gd name="T1" fmla="*/ 0 h 171"/>
                <a:gd name="T2" fmla="*/ 28 w 56"/>
                <a:gd name="T3" fmla="*/ 0 h 171"/>
                <a:gd name="T4" fmla="*/ 41 w 56"/>
                <a:gd name="T5" fmla="*/ 14 h 171"/>
                <a:gd name="T6" fmla="*/ 28 w 56"/>
                <a:gd name="T7" fmla="*/ 27 h 171"/>
                <a:gd name="T8" fmla="*/ 14 w 56"/>
                <a:gd name="T9" fmla="*/ 14 h 171"/>
                <a:gd name="T10" fmla="*/ 28 w 56"/>
                <a:gd name="T11" fmla="*/ 0 h 171"/>
                <a:gd name="T12" fmla="*/ 21 w 56"/>
                <a:gd name="T13" fmla="*/ 71 h 171"/>
                <a:gd name="T14" fmla="*/ 21 w 56"/>
                <a:gd name="T15" fmla="*/ 71 h 171"/>
                <a:gd name="T16" fmla="*/ 0 w 56"/>
                <a:gd name="T17" fmla="*/ 71 h 171"/>
                <a:gd name="T18" fmla="*/ 0 w 56"/>
                <a:gd name="T19" fmla="*/ 58 h 171"/>
                <a:gd name="T20" fmla="*/ 39 w 56"/>
                <a:gd name="T21" fmla="*/ 58 h 171"/>
                <a:gd name="T22" fmla="*/ 38 w 56"/>
                <a:gd name="T23" fmla="*/ 158 h 171"/>
                <a:gd name="T24" fmla="*/ 56 w 56"/>
                <a:gd name="T25" fmla="*/ 158 h 171"/>
                <a:gd name="T26" fmla="*/ 56 w 56"/>
                <a:gd name="T27" fmla="*/ 171 h 171"/>
                <a:gd name="T28" fmla="*/ 2 w 56"/>
                <a:gd name="T29" fmla="*/ 171 h 171"/>
                <a:gd name="T30" fmla="*/ 2 w 56"/>
                <a:gd name="T31" fmla="*/ 158 h 171"/>
                <a:gd name="T32" fmla="*/ 20 w 56"/>
                <a:gd name="T33" fmla="*/ 158 h 171"/>
                <a:gd name="T34" fmla="*/ 21 w 56"/>
                <a:gd name="T35" fmla="*/ 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171">
                  <a:moveTo>
                    <a:pt x="28" y="0"/>
                  </a:moveTo>
                  <a:lnTo>
                    <a:pt x="28" y="0"/>
                  </a:lnTo>
                  <a:cubicBezTo>
                    <a:pt x="35" y="0"/>
                    <a:pt x="41" y="6"/>
                    <a:pt x="41" y="14"/>
                  </a:cubicBezTo>
                  <a:cubicBezTo>
                    <a:pt x="41" y="21"/>
                    <a:pt x="35" y="27"/>
                    <a:pt x="28" y="27"/>
                  </a:cubicBezTo>
                  <a:cubicBezTo>
                    <a:pt x="20" y="27"/>
                    <a:pt x="14" y="21"/>
                    <a:pt x="14" y="14"/>
                  </a:cubicBezTo>
                  <a:cubicBezTo>
                    <a:pt x="14" y="6"/>
                    <a:pt x="20" y="0"/>
                    <a:pt x="28" y="0"/>
                  </a:cubicBezTo>
                  <a:close/>
                  <a:moveTo>
                    <a:pt x="21" y="71"/>
                  </a:moveTo>
                  <a:lnTo>
                    <a:pt x="21" y="71"/>
                  </a:lnTo>
                  <a:lnTo>
                    <a:pt x="0" y="71"/>
                  </a:lnTo>
                  <a:lnTo>
                    <a:pt x="0" y="58"/>
                  </a:lnTo>
                  <a:lnTo>
                    <a:pt x="39" y="58"/>
                  </a:lnTo>
                  <a:lnTo>
                    <a:pt x="38" y="158"/>
                  </a:lnTo>
                  <a:lnTo>
                    <a:pt x="56" y="158"/>
                  </a:lnTo>
                  <a:lnTo>
                    <a:pt x="56" y="171"/>
                  </a:lnTo>
                  <a:lnTo>
                    <a:pt x="2" y="171"/>
                  </a:lnTo>
                  <a:lnTo>
                    <a:pt x="2" y="158"/>
                  </a:lnTo>
                  <a:lnTo>
                    <a:pt x="20" y="158"/>
                  </a:lnTo>
                  <a:lnTo>
                    <a:pt x="21" y="7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44">
              <a:extLst>
                <a:ext uri="{FF2B5EF4-FFF2-40B4-BE49-F238E27FC236}">
                  <a16:creationId xmlns:a16="http://schemas.microsoft.com/office/drawing/2014/main" id="{83666242-96AD-4E4E-92C7-F6A06611CA46}"/>
                </a:ext>
              </a:extLst>
            </p:cNvPr>
            <p:cNvSpPr>
              <a:spLocks/>
            </p:cNvSpPr>
            <p:nvPr userDrawn="1"/>
          </p:nvSpPr>
          <p:spPr bwMode="auto">
            <a:xfrm>
              <a:off x="2996" y="1967"/>
              <a:ext cx="50" cy="95"/>
            </a:xfrm>
            <a:custGeom>
              <a:avLst/>
              <a:gdLst>
                <a:gd name="T0" fmla="*/ 0 w 76"/>
                <a:gd name="T1" fmla="*/ 29 h 145"/>
                <a:gd name="T2" fmla="*/ 0 w 76"/>
                <a:gd name="T3" fmla="*/ 29 h 145"/>
                <a:gd name="T4" fmla="*/ 19 w 76"/>
                <a:gd name="T5" fmla="*/ 29 h 145"/>
                <a:gd name="T6" fmla="*/ 20 w 76"/>
                <a:gd name="T7" fmla="*/ 1 h 145"/>
                <a:gd name="T8" fmla="*/ 38 w 76"/>
                <a:gd name="T9" fmla="*/ 0 h 145"/>
                <a:gd name="T10" fmla="*/ 37 w 76"/>
                <a:gd name="T11" fmla="*/ 29 h 145"/>
                <a:gd name="T12" fmla="*/ 73 w 76"/>
                <a:gd name="T13" fmla="*/ 29 h 145"/>
                <a:gd name="T14" fmla="*/ 73 w 76"/>
                <a:gd name="T15" fmla="*/ 42 h 145"/>
                <a:gd name="T16" fmla="*/ 37 w 76"/>
                <a:gd name="T17" fmla="*/ 42 h 145"/>
                <a:gd name="T18" fmla="*/ 36 w 76"/>
                <a:gd name="T19" fmla="*/ 100 h 145"/>
                <a:gd name="T20" fmla="*/ 53 w 76"/>
                <a:gd name="T21" fmla="*/ 130 h 145"/>
                <a:gd name="T22" fmla="*/ 76 w 76"/>
                <a:gd name="T23" fmla="*/ 125 h 145"/>
                <a:gd name="T24" fmla="*/ 75 w 76"/>
                <a:gd name="T25" fmla="*/ 140 h 145"/>
                <a:gd name="T26" fmla="*/ 49 w 76"/>
                <a:gd name="T27" fmla="*/ 145 h 145"/>
                <a:gd name="T28" fmla="*/ 18 w 76"/>
                <a:gd name="T29" fmla="*/ 108 h 145"/>
                <a:gd name="T30" fmla="*/ 19 w 76"/>
                <a:gd name="T31" fmla="*/ 42 h 145"/>
                <a:gd name="T32" fmla="*/ 0 w 76"/>
                <a:gd name="T33" fmla="*/ 42 h 145"/>
                <a:gd name="T34" fmla="*/ 0 w 76"/>
                <a:gd name="T35" fmla="*/ 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6" h="145">
                  <a:moveTo>
                    <a:pt x="0" y="29"/>
                  </a:moveTo>
                  <a:lnTo>
                    <a:pt x="0" y="29"/>
                  </a:lnTo>
                  <a:lnTo>
                    <a:pt x="19" y="29"/>
                  </a:lnTo>
                  <a:lnTo>
                    <a:pt x="20" y="1"/>
                  </a:lnTo>
                  <a:lnTo>
                    <a:pt x="38" y="0"/>
                  </a:lnTo>
                  <a:lnTo>
                    <a:pt x="37" y="29"/>
                  </a:lnTo>
                  <a:lnTo>
                    <a:pt x="73" y="29"/>
                  </a:lnTo>
                  <a:lnTo>
                    <a:pt x="73" y="42"/>
                  </a:lnTo>
                  <a:lnTo>
                    <a:pt x="37" y="42"/>
                  </a:lnTo>
                  <a:cubicBezTo>
                    <a:pt x="36" y="61"/>
                    <a:pt x="36" y="81"/>
                    <a:pt x="36" y="100"/>
                  </a:cubicBezTo>
                  <a:cubicBezTo>
                    <a:pt x="36" y="116"/>
                    <a:pt x="36" y="130"/>
                    <a:pt x="53" y="130"/>
                  </a:cubicBezTo>
                  <a:cubicBezTo>
                    <a:pt x="62" y="130"/>
                    <a:pt x="71" y="127"/>
                    <a:pt x="76" y="125"/>
                  </a:cubicBezTo>
                  <a:lnTo>
                    <a:pt x="75" y="140"/>
                  </a:lnTo>
                  <a:cubicBezTo>
                    <a:pt x="69" y="143"/>
                    <a:pt x="59" y="145"/>
                    <a:pt x="49" y="145"/>
                  </a:cubicBezTo>
                  <a:cubicBezTo>
                    <a:pt x="18" y="145"/>
                    <a:pt x="18" y="122"/>
                    <a:pt x="18" y="108"/>
                  </a:cubicBezTo>
                  <a:cubicBezTo>
                    <a:pt x="18" y="94"/>
                    <a:pt x="18" y="59"/>
                    <a:pt x="19" y="42"/>
                  </a:cubicBezTo>
                  <a:lnTo>
                    <a:pt x="0" y="42"/>
                  </a:lnTo>
                  <a:lnTo>
                    <a:pt x="0" y="29"/>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93BE576E-0A9D-4067-AB02-CCE20B9175D9}"/>
                </a:ext>
              </a:extLst>
            </p:cNvPr>
            <p:cNvSpPr>
              <a:spLocks/>
            </p:cNvSpPr>
            <p:nvPr userDrawn="1"/>
          </p:nvSpPr>
          <p:spPr bwMode="auto">
            <a:xfrm>
              <a:off x="3044" y="1986"/>
              <a:ext cx="80" cy="112"/>
            </a:xfrm>
            <a:custGeom>
              <a:avLst/>
              <a:gdLst>
                <a:gd name="T0" fmla="*/ 0 w 123"/>
                <a:gd name="T1" fmla="*/ 0 h 171"/>
                <a:gd name="T2" fmla="*/ 0 w 123"/>
                <a:gd name="T3" fmla="*/ 0 h 171"/>
                <a:gd name="T4" fmla="*/ 49 w 123"/>
                <a:gd name="T5" fmla="*/ 0 h 171"/>
                <a:gd name="T6" fmla="*/ 49 w 123"/>
                <a:gd name="T7" fmla="*/ 13 h 171"/>
                <a:gd name="T8" fmla="*/ 34 w 123"/>
                <a:gd name="T9" fmla="*/ 13 h 171"/>
                <a:gd name="T10" fmla="*/ 61 w 123"/>
                <a:gd name="T11" fmla="*/ 84 h 171"/>
                <a:gd name="T12" fmla="*/ 65 w 123"/>
                <a:gd name="T13" fmla="*/ 96 h 171"/>
                <a:gd name="T14" fmla="*/ 65 w 123"/>
                <a:gd name="T15" fmla="*/ 96 h 171"/>
                <a:gd name="T16" fmla="*/ 68 w 123"/>
                <a:gd name="T17" fmla="*/ 84 h 171"/>
                <a:gd name="T18" fmla="*/ 93 w 123"/>
                <a:gd name="T19" fmla="*/ 13 h 171"/>
                <a:gd name="T20" fmla="*/ 77 w 123"/>
                <a:gd name="T21" fmla="*/ 13 h 171"/>
                <a:gd name="T22" fmla="*/ 77 w 123"/>
                <a:gd name="T23" fmla="*/ 0 h 171"/>
                <a:gd name="T24" fmla="*/ 123 w 123"/>
                <a:gd name="T25" fmla="*/ 0 h 171"/>
                <a:gd name="T26" fmla="*/ 123 w 123"/>
                <a:gd name="T27" fmla="*/ 13 h 171"/>
                <a:gd name="T28" fmla="*/ 110 w 123"/>
                <a:gd name="T29" fmla="*/ 13 h 171"/>
                <a:gd name="T30" fmla="*/ 75 w 123"/>
                <a:gd name="T31" fmla="*/ 110 h 171"/>
                <a:gd name="T32" fmla="*/ 17 w 123"/>
                <a:gd name="T33" fmla="*/ 171 h 171"/>
                <a:gd name="T34" fmla="*/ 4 w 123"/>
                <a:gd name="T35" fmla="*/ 170 h 171"/>
                <a:gd name="T36" fmla="*/ 4 w 123"/>
                <a:gd name="T37" fmla="*/ 155 h 171"/>
                <a:gd name="T38" fmla="*/ 17 w 123"/>
                <a:gd name="T39" fmla="*/ 156 h 171"/>
                <a:gd name="T40" fmla="*/ 52 w 123"/>
                <a:gd name="T41" fmla="*/ 128 h 171"/>
                <a:gd name="T42" fmla="*/ 56 w 123"/>
                <a:gd name="T43" fmla="*/ 119 h 171"/>
                <a:gd name="T44" fmla="*/ 14 w 123"/>
                <a:gd name="T45" fmla="*/ 13 h 171"/>
                <a:gd name="T46" fmla="*/ 0 w 123"/>
                <a:gd name="T47" fmla="*/ 13 h 171"/>
                <a:gd name="T48" fmla="*/ 0 w 123"/>
                <a:gd name="T49"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 h="171">
                  <a:moveTo>
                    <a:pt x="0" y="0"/>
                  </a:moveTo>
                  <a:lnTo>
                    <a:pt x="0" y="0"/>
                  </a:lnTo>
                  <a:lnTo>
                    <a:pt x="49" y="0"/>
                  </a:lnTo>
                  <a:lnTo>
                    <a:pt x="49" y="13"/>
                  </a:lnTo>
                  <a:lnTo>
                    <a:pt x="34" y="13"/>
                  </a:lnTo>
                  <a:lnTo>
                    <a:pt x="61" y="84"/>
                  </a:lnTo>
                  <a:cubicBezTo>
                    <a:pt x="63" y="88"/>
                    <a:pt x="64" y="94"/>
                    <a:pt x="65" y="96"/>
                  </a:cubicBezTo>
                  <a:lnTo>
                    <a:pt x="65" y="96"/>
                  </a:lnTo>
                  <a:cubicBezTo>
                    <a:pt x="65" y="94"/>
                    <a:pt x="67" y="88"/>
                    <a:pt x="68" y="84"/>
                  </a:cubicBezTo>
                  <a:lnTo>
                    <a:pt x="93" y="13"/>
                  </a:lnTo>
                  <a:lnTo>
                    <a:pt x="77" y="13"/>
                  </a:lnTo>
                  <a:lnTo>
                    <a:pt x="77" y="0"/>
                  </a:lnTo>
                  <a:lnTo>
                    <a:pt x="123" y="0"/>
                  </a:lnTo>
                  <a:lnTo>
                    <a:pt x="123" y="13"/>
                  </a:lnTo>
                  <a:lnTo>
                    <a:pt x="110" y="13"/>
                  </a:lnTo>
                  <a:lnTo>
                    <a:pt x="75" y="110"/>
                  </a:lnTo>
                  <a:cubicBezTo>
                    <a:pt x="59" y="154"/>
                    <a:pt x="46" y="171"/>
                    <a:pt x="17" y="171"/>
                  </a:cubicBezTo>
                  <a:cubicBezTo>
                    <a:pt x="12" y="171"/>
                    <a:pt x="7" y="171"/>
                    <a:pt x="4" y="170"/>
                  </a:cubicBezTo>
                  <a:lnTo>
                    <a:pt x="4" y="155"/>
                  </a:lnTo>
                  <a:cubicBezTo>
                    <a:pt x="7" y="155"/>
                    <a:pt x="12" y="156"/>
                    <a:pt x="17" y="156"/>
                  </a:cubicBezTo>
                  <a:cubicBezTo>
                    <a:pt x="30" y="156"/>
                    <a:pt x="43" y="149"/>
                    <a:pt x="52" y="128"/>
                  </a:cubicBezTo>
                  <a:lnTo>
                    <a:pt x="56" y="119"/>
                  </a:lnTo>
                  <a:lnTo>
                    <a:pt x="14" y="13"/>
                  </a:lnTo>
                  <a:lnTo>
                    <a:pt x="0" y="13"/>
                  </a:ln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EC32949A-E2AD-43C8-B6F1-E0DDA0ABD4DB}"/>
                </a:ext>
              </a:extLst>
            </p:cNvPr>
            <p:cNvSpPr>
              <a:spLocks/>
            </p:cNvSpPr>
            <p:nvPr userDrawn="1"/>
          </p:nvSpPr>
          <p:spPr bwMode="auto">
            <a:xfrm>
              <a:off x="3163" y="1958"/>
              <a:ext cx="84" cy="104"/>
            </a:xfrm>
            <a:custGeom>
              <a:avLst/>
              <a:gdLst>
                <a:gd name="T0" fmla="*/ 129 w 129"/>
                <a:gd name="T1" fmla="*/ 43 h 160"/>
                <a:gd name="T2" fmla="*/ 129 w 129"/>
                <a:gd name="T3" fmla="*/ 43 h 160"/>
                <a:gd name="T4" fmla="*/ 112 w 129"/>
                <a:gd name="T5" fmla="*/ 43 h 160"/>
                <a:gd name="T6" fmla="*/ 112 w 129"/>
                <a:gd name="T7" fmla="*/ 19 h 160"/>
                <a:gd name="T8" fmla="*/ 83 w 129"/>
                <a:gd name="T9" fmla="*/ 15 h 160"/>
                <a:gd name="T10" fmla="*/ 20 w 129"/>
                <a:gd name="T11" fmla="*/ 79 h 160"/>
                <a:gd name="T12" fmla="*/ 84 w 129"/>
                <a:gd name="T13" fmla="*/ 145 h 160"/>
                <a:gd name="T14" fmla="*/ 110 w 129"/>
                <a:gd name="T15" fmla="*/ 142 h 160"/>
                <a:gd name="T16" fmla="*/ 111 w 129"/>
                <a:gd name="T17" fmla="*/ 116 h 160"/>
                <a:gd name="T18" fmla="*/ 128 w 129"/>
                <a:gd name="T19" fmla="*/ 116 h 160"/>
                <a:gd name="T20" fmla="*/ 127 w 129"/>
                <a:gd name="T21" fmla="*/ 154 h 160"/>
                <a:gd name="T22" fmla="*/ 83 w 129"/>
                <a:gd name="T23" fmla="*/ 160 h 160"/>
                <a:gd name="T24" fmla="*/ 0 w 129"/>
                <a:gd name="T25" fmla="*/ 81 h 160"/>
                <a:gd name="T26" fmla="*/ 84 w 129"/>
                <a:gd name="T27" fmla="*/ 0 h 160"/>
                <a:gd name="T28" fmla="*/ 129 w 129"/>
                <a:gd name="T29" fmla="*/ 8 h 160"/>
                <a:gd name="T30" fmla="*/ 129 w 129"/>
                <a:gd name="T31" fmla="*/ 4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60">
                  <a:moveTo>
                    <a:pt x="129" y="43"/>
                  </a:moveTo>
                  <a:lnTo>
                    <a:pt x="129" y="43"/>
                  </a:lnTo>
                  <a:lnTo>
                    <a:pt x="112" y="43"/>
                  </a:lnTo>
                  <a:lnTo>
                    <a:pt x="112" y="19"/>
                  </a:lnTo>
                  <a:cubicBezTo>
                    <a:pt x="107" y="18"/>
                    <a:pt x="96" y="15"/>
                    <a:pt x="83" y="15"/>
                  </a:cubicBezTo>
                  <a:cubicBezTo>
                    <a:pt x="46" y="15"/>
                    <a:pt x="20" y="37"/>
                    <a:pt x="20" y="79"/>
                  </a:cubicBezTo>
                  <a:cubicBezTo>
                    <a:pt x="20" y="121"/>
                    <a:pt x="42" y="145"/>
                    <a:pt x="84" y="145"/>
                  </a:cubicBezTo>
                  <a:cubicBezTo>
                    <a:pt x="93" y="145"/>
                    <a:pt x="102" y="144"/>
                    <a:pt x="110" y="142"/>
                  </a:cubicBezTo>
                  <a:lnTo>
                    <a:pt x="111" y="116"/>
                  </a:lnTo>
                  <a:lnTo>
                    <a:pt x="128" y="116"/>
                  </a:lnTo>
                  <a:lnTo>
                    <a:pt x="127" y="154"/>
                  </a:lnTo>
                  <a:cubicBezTo>
                    <a:pt x="118" y="158"/>
                    <a:pt x="97" y="160"/>
                    <a:pt x="83" y="160"/>
                  </a:cubicBezTo>
                  <a:cubicBezTo>
                    <a:pt x="32" y="160"/>
                    <a:pt x="0" y="135"/>
                    <a:pt x="0" y="81"/>
                  </a:cubicBezTo>
                  <a:cubicBezTo>
                    <a:pt x="0" y="38"/>
                    <a:pt x="26" y="0"/>
                    <a:pt x="84" y="0"/>
                  </a:cubicBezTo>
                  <a:cubicBezTo>
                    <a:pt x="101" y="0"/>
                    <a:pt x="119" y="4"/>
                    <a:pt x="129" y="8"/>
                  </a:cubicBezTo>
                  <a:lnTo>
                    <a:pt x="129" y="4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22678896-783D-4AA7-AACF-8662460D7D25}"/>
                </a:ext>
              </a:extLst>
            </p:cNvPr>
            <p:cNvSpPr>
              <a:spLocks noEditPoints="1"/>
            </p:cNvSpPr>
            <p:nvPr userDrawn="1"/>
          </p:nvSpPr>
          <p:spPr bwMode="auto">
            <a:xfrm>
              <a:off x="3259" y="1984"/>
              <a:ext cx="68" cy="78"/>
            </a:xfrm>
            <a:custGeom>
              <a:avLst/>
              <a:gdLst>
                <a:gd name="T0" fmla="*/ 73 w 105"/>
                <a:gd name="T1" fmla="*/ 64 h 119"/>
                <a:gd name="T2" fmla="*/ 73 w 105"/>
                <a:gd name="T3" fmla="*/ 64 h 119"/>
                <a:gd name="T4" fmla="*/ 19 w 105"/>
                <a:gd name="T5" fmla="*/ 85 h 119"/>
                <a:gd name="T6" fmla="*/ 40 w 105"/>
                <a:gd name="T7" fmla="*/ 105 h 119"/>
                <a:gd name="T8" fmla="*/ 73 w 105"/>
                <a:gd name="T9" fmla="*/ 64 h 119"/>
                <a:gd name="T10" fmla="*/ 21 w 105"/>
                <a:gd name="T11" fmla="*/ 36 h 119"/>
                <a:gd name="T12" fmla="*/ 21 w 105"/>
                <a:gd name="T13" fmla="*/ 36 h 119"/>
                <a:gd name="T14" fmla="*/ 5 w 105"/>
                <a:gd name="T15" fmla="*/ 36 h 119"/>
                <a:gd name="T16" fmla="*/ 5 w 105"/>
                <a:gd name="T17" fmla="*/ 9 h 119"/>
                <a:gd name="T18" fmla="*/ 45 w 105"/>
                <a:gd name="T19" fmla="*/ 0 h 119"/>
                <a:gd name="T20" fmla="*/ 90 w 105"/>
                <a:gd name="T21" fmla="*/ 41 h 119"/>
                <a:gd name="T22" fmla="*/ 89 w 105"/>
                <a:gd name="T23" fmla="*/ 103 h 119"/>
                <a:gd name="T24" fmla="*/ 105 w 105"/>
                <a:gd name="T25" fmla="*/ 103 h 119"/>
                <a:gd name="T26" fmla="*/ 105 w 105"/>
                <a:gd name="T27" fmla="*/ 116 h 119"/>
                <a:gd name="T28" fmla="*/ 72 w 105"/>
                <a:gd name="T29" fmla="*/ 116 h 119"/>
                <a:gd name="T30" fmla="*/ 72 w 105"/>
                <a:gd name="T31" fmla="*/ 112 h 119"/>
                <a:gd name="T32" fmla="*/ 74 w 105"/>
                <a:gd name="T33" fmla="*/ 92 h 119"/>
                <a:gd name="T34" fmla="*/ 74 w 105"/>
                <a:gd name="T35" fmla="*/ 92 h 119"/>
                <a:gd name="T36" fmla="*/ 36 w 105"/>
                <a:gd name="T37" fmla="*/ 119 h 119"/>
                <a:gd name="T38" fmla="*/ 0 w 105"/>
                <a:gd name="T39" fmla="*/ 86 h 119"/>
                <a:gd name="T40" fmla="*/ 73 w 105"/>
                <a:gd name="T41" fmla="*/ 52 h 119"/>
                <a:gd name="T42" fmla="*/ 73 w 105"/>
                <a:gd name="T43" fmla="*/ 43 h 119"/>
                <a:gd name="T44" fmla="*/ 47 w 105"/>
                <a:gd name="T45" fmla="*/ 14 h 119"/>
                <a:gd name="T46" fmla="*/ 21 w 105"/>
                <a:gd name="T47" fmla="*/ 18 h 119"/>
                <a:gd name="T48" fmla="*/ 21 w 105"/>
                <a:gd name="T49" fmla="*/ 3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5" h="119">
                  <a:moveTo>
                    <a:pt x="73" y="64"/>
                  </a:moveTo>
                  <a:lnTo>
                    <a:pt x="73" y="64"/>
                  </a:lnTo>
                  <a:cubicBezTo>
                    <a:pt x="46" y="64"/>
                    <a:pt x="19" y="64"/>
                    <a:pt x="19" y="85"/>
                  </a:cubicBezTo>
                  <a:cubicBezTo>
                    <a:pt x="19" y="98"/>
                    <a:pt x="28" y="105"/>
                    <a:pt x="40" y="105"/>
                  </a:cubicBezTo>
                  <a:cubicBezTo>
                    <a:pt x="52" y="105"/>
                    <a:pt x="73" y="98"/>
                    <a:pt x="73" y="64"/>
                  </a:cubicBezTo>
                  <a:close/>
                  <a:moveTo>
                    <a:pt x="21" y="36"/>
                  </a:moveTo>
                  <a:lnTo>
                    <a:pt x="21" y="36"/>
                  </a:lnTo>
                  <a:lnTo>
                    <a:pt x="5" y="36"/>
                  </a:lnTo>
                  <a:lnTo>
                    <a:pt x="5" y="9"/>
                  </a:lnTo>
                  <a:cubicBezTo>
                    <a:pt x="17" y="4"/>
                    <a:pt x="31" y="0"/>
                    <a:pt x="45" y="0"/>
                  </a:cubicBezTo>
                  <a:cubicBezTo>
                    <a:pt x="74" y="0"/>
                    <a:pt x="90" y="11"/>
                    <a:pt x="90" y="41"/>
                  </a:cubicBezTo>
                  <a:cubicBezTo>
                    <a:pt x="90" y="51"/>
                    <a:pt x="89" y="82"/>
                    <a:pt x="89" y="103"/>
                  </a:cubicBezTo>
                  <a:lnTo>
                    <a:pt x="105" y="103"/>
                  </a:lnTo>
                  <a:lnTo>
                    <a:pt x="105" y="116"/>
                  </a:lnTo>
                  <a:lnTo>
                    <a:pt x="72" y="116"/>
                  </a:lnTo>
                  <a:lnTo>
                    <a:pt x="72" y="112"/>
                  </a:lnTo>
                  <a:cubicBezTo>
                    <a:pt x="72" y="105"/>
                    <a:pt x="73" y="96"/>
                    <a:pt x="74" y="92"/>
                  </a:cubicBezTo>
                  <a:lnTo>
                    <a:pt x="74" y="92"/>
                  </a:lnTo>
                  <a:cubicBezTo>
                    <a:pt x="67" y="110"/>
                    <a:pt x="56" y="119"/>
                    <a:pt x="36" y="119"/>
                  </a:cubicBezTo>
                  <a:cubicBezTo>
                    <a:pt x="23" y="119"/>
                    <a:pt x="0" y="114"/>
                    <a:pt x="0" y="86"/>
                  </a:cubicBezTo>
                  <a:cubicBezTo>
                    <a:pt x="0" y="55"/>
                    <a:pt x="34" y="52"/>
                    <a:pt x="73" y="52"/>
                  </a:cubicBezTo>
                  <a:lnTo>
                    <a:pt x="73" y="43"/>
                  </a:lnTo>
                  <a:cubicBezTo>
                    <a:pt x="73" y="22"/>
                    <a:pt x="64" y="14"/>
                    <a:pt x="47" y="14"/>
                  </a:cubicBezTo>
                  <a:cubicBezTo>
                    <a:pt x="40" y="14"/>
                    <a:pt x="29" y="15"/>
                    <a:pt x="21" y="18"/>
                  </a:cubicBezTo>
                  <a:lnTo>
                    <a:pt x="21" y="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48">
              <a:extLst>
                <a:ext uri="{FF2B5EF4-FFF2-40B4-BE49-F238E27FC236}">
                  <a16:creationId xmlns:a16="http://schemas.microsoft.com/office/drawing/2014/main" id="{39D4D512-A067-4392-8244-A8F2EF85D136}"/>
                </a:ext>
              </a:extLst>
            </p:cNvPr>
            <p:cNvSpPr>
              <a:spLocks/>
            </p:cNvSpPr>
            <p:nvPr userDrawn="1"/>
          </p:nvSpPr>
          <p:spPr bwMode="auto">
            <a:xfrm>
              <a:off x="3333" y="1985"/>
              <a:ext cx="56" cy="75"/>
            </a:xfrm>
            <a:custGeom>
              <a:avLst/>
              <a:gdLst>
                <a:gd name="T0" fmla="*/ 19 w 85"/>
                <a:gd name="T1" fmla="*/ 15 h 115"/>
                <a:gd name="T2" fmla="*/ 19 w 85"/>
                <a:gd name="T3" fmla="*/ 15 h 115"/>
                <a:gd name="T4" fmla="*/ 0 w 85"/>
                <a:gd name="T5" fmla="*/ 15 h 115"/>
                <a:gd name="T6" fmla="*/ 0 w 85"/>
                <a:gd name="T7" fmla="*/ 2 h 115"/>
                <a:gd name="T8" fmla="*/ 37 w 85"/>
                <a:gd name="T9" fmla="*/ 2 h 115"/>
                <a:gd name="T10" fmla="*/ 37 w 85"/>
                <a:gd name="T11" fmla="*/ 8 h 115"/>
                <a:gd name="T12" fmla="*/ 35 w 85"/>
                <a:gd name="T13" fmla="*/ 37 h 115"/>
                <a:gd name="T14" fmla="*/ 35 w 85"/>
                <a:gd name="T15" fmla="*/ 37 h 115"/>
                <a:gd name="T16" fmla="*/ 35 w 85"/>
                <a:gd name="T17" fmla="*/ 37 h 115"/>
                <a:gd name="T18" fmla="*/ 74 w 85"/>
                <a:gd name="T19" fmla="*/ 0 h 115"/>
                <a:gd name="T20" fmla="*/ 85 w 85"/>
                <a:gd name="T21" fmla="*/ 1 h 115"/>
                <a:gd name="T22" fmla="*/ 84 w 85"/>
                <a:gd name="T23" fmla="*/ 18 h 115"/>
                <a:gd name="T24" fmla="*/ 71 w 85"/>
                <a:gd name="T25" fmla="*/ 16 h 115"/>
                <a:gd name="T26" fmla="*/ 37 w 85"/>
                <a:gd name="T27" fmla="*/ 59 h 115"/>
                <a:gd name="T28" fmla="*/ 36 w 85"/>
                <a:gd name="T29" fmla="*/ 102 h 115"/>
                <a:gd name="T30" fmla="*/ 55 w 85"/>
                <a:gd name="T31" fmla="*/ 102 h 115"/>
                <a:gd name="T32" fmla="*/ 55 w 85"/>
                <a:gd name="T33" fmla="*/ 115 h 115"/>
                <a:gd name="T34" fmla="*/ 2 w 85"/>
                <a:gd name="T35" fmla="*/ 115 h 115"/>
                <a:gd name="T36" fmla="*/ 2 w 85"/>
                <a:gd name="T37" fmla="*/ 102 h 115"/>
                <a:gd name="T38" fmla="*/ 18 w 85"/>
                <a:gd name="T39" fmla="*/ 102 h 115"/>
                <a:gd name="T40" fmla="*/ 19 w 85"/>
                <a:gd name="T41" fmla="*/ 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5" h="115">
                  <a:moveTo>
                    <a:pt x="19" y="15"/>
                  </a:moveTo>
                  <a:lnTo>
                    <a:pt x="19" y="15"/>
                  </a:lnTo>
                  <a:lnTo>
                    <a:pt x="0" y="15"/>
                  </a:lnTo>
                  <a:lnTo>
                    <a:pt x="0" y="2"/>
                  </a:lnTo>
                  <a:lnTo>
                    <a:pt x="37" y="2"/>
                  </a:lnTo>
                  <a:lnTo>
                    <a:pt x="37" y="8"/>
                  </a:lnTo>
                  <a:cubicBezTo>
                    <a:pt x="37" y="14"/>
                    <a:pt x="36" y="28"/>
                    <a:pt x="35" y="37"/>
                  </a:cubicBezTo>
                  <a:lnTo>
                    <a:pt x="35" y="37"/>
                  </a:lnTo>
                  <a:lnTo>
                    <a:pt x="35" y="37"/>
                  </a:lnTo>
                  <a:cubicBezTo>
                    <a:pt x="40" y="20"/>
                    <a:pt x="46" y="0"/>
                    <a:pt x="74" y="0"/>
                  </a:cubicBezTo>
                  <a:cubicBezTo>
                    <a:pt x="75" y="0"/>
                    <a:pt x="85" y="0"/>
                    <a:pt x="85" y="1"/>
                  </a:cubicBezTo>
                  <a:lnTo>
                    <a:pt x="84" y="18"/>
                  </a:lnTo>
                  <a:cubicBezTo>
                    <a:pt x="81" y="17"/>
                    <a:pt x="76" y="16"/>
                    <a:pt x="71" y="16"/>
                  </a:cubicBezTo>
                  <a:cubicBezTo>
                    <a:pt x="48" y="16"/>
                    <a:pt x="38" y="39"/>
                    <a:pt x="37" y="59"/>
                  </a:cubicBezTo>
                  <a:lnTo>
                    <a:pt x="36" y="102"/>
                  </a:lnTo>
                  <a:lnTo>
                    <a:pt x="55" y="102"/>
                  </a:lnTo>
                  <a:lnTo>
                    <a:pt x="55" y="115"/>
                  </a:lnTo>
                  <a:lnTo>
                    <a:pt x="2" y="115"/>
                  </a:lnTo>
                  <a:lnTo>
                    <a:pt x="2" y="102"/>
                  </a:lnTo>
                  <a:lnTo>
                    <a:pt x="18" y="102"/>
                  </a:lnTo>
                  <a:lnTo>
                    <a:pt x="19" y="1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49">
              <a:extLst>
                <a:ext uri="{FF2B5EF4-FFF2-40B4-BE49-F238E27FC236}">
                  <a16:creationId xmlns:a16="http://schemas.microsoft.com/office/drawing/2014/main" id="{7E3FF5C8-53F7-4282-A633-300C2C71E670}"/>
                </a:ext>
              </a:extLst>
            </p:cNvPr>
            <p:cNvSpPr>
              <a:spLocks noEditPoints="1"/>
            </p:cNvSpPr>
            <p:nvPr userDrawn="1"/>
          </p:nvSpPr>
          <p:spPr bwMode="auto">
            <a:xfrm>
              <a:off x="3390" y="1984"/>
              <a:ext cx="66" cy="78"/>
            </a:xfrm>
            <a:custGeom>
              <a:avLst/>
              <a:gdLst>
                <a:gd name="T0" fmla="*/ 83 w 102"/>
                <a:gd name="T1" fmla="*/ 47 h 119"/>
                <a:gd name="T2" fmla="*/ 83 w 102"/>
                <a:gd name="T3" fmla="*/ 47 h 119"/>
                <a:gd name="T4" fmla="*/ 53 w 102"/>
                <a:gd name="T5" fmla="*/ 14 h 119"/>
                <a:gd name="T6" fmla="*/ 19 w 102"/>
                <a:gd name="T7" fmla="*/ 47 h 119"/>
                <a:gd name="T8" fmla="*/ 83 w 102"/>
                <a:gd name="T9" fmla="*/ 47 h 119"/>
                <a:gd name="T10" fmla="*/ 19 w 102"/>
                <a:gd name="T11" fmla="*/ 61 h 119"/>
                <a:gd name="T12" fmla="*/ 19 w 102"/>
                <a:gd name="T13" fmla="*/ 61 h 119"/>
                <a:gd name="T14" fmla="*/ 62 w 102"/>
                <a:gd name="T15" fmla="*/ 104 h 119"/>
                <a:gd name="T16" fmla="*/ 96 w 102"/>
                <a:gd name="T17" fmla="*/ 96 h 119"/>
                <a:gd name="T18" fmla="*/ 95 w 102"/>
                <a:gd name="T19" fmla="*/ 111 h 119"/>
                <a:gd name="T20" fmla="*/ 58 w 102"/>
                <a:gd name="T21" fmla="*/ 119 h 119"/>
                <a:gd name="T22" fmla="*/ 0 w 102"/>
                <a:gd name="T23" fmla="*/ 60 h 119"/>
                <a:gd name="T24" fmla="*/ 53 w 102"/>
                <a:gd name="T25" fmla="*/ 0 h 119"/>
                <a:gd name="T26" fmla="*/ 102 w 102"/>
                <a:gd name="T27" fmla="*/ 61 h 119"/>
                <a:gd name="T28" fmla="*/ 19 w 102"/>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119">
                  <a:moveTo>
                    <a:pt x="83" y="47"/>
                  </a:moveTo>
                  <a:lnTo>
                    <a:pt x="83" y="47"/>
                  </a:lnTo>
                  <a:cubicBezTo>
                    <a:pt x="83" y="29"/>
                    <a:pt x="72" y="14"/>
                    <a:pt x="53" y="14"/>
                  </a:cubicBezTo>
                  <a:cubicBezTo>
                    <a:pt x="33" y="14"/>
                    <a:pt x="20" y="28"/>
                    <a:pt x="19" y="47"/>
                  </a:cubicBezTo>
                  <a:lnTo>
                    <a:pt x="83" y="47"/>
                  </a:lnTo>
                  <a:close/>
                  <a:moveTo>
                    <a:pt x="19" y="61"/>
                  </a:moveTo>
                  <a:lnTo>
                    <a:pt x="19" y="61"/>
                  </a:lnTo>
                  <a:cubicBezTo>
                    <a:pt x="19" y="84"/>
                    <a:pt x="30" y="104"/>
                    <a:pt x="62" y="104"/>
                  </a:cubicBezTo>
                  <a:cubicBezTo>
                    <a:pt x="74" y="104"/>
                    <a:pt x="87" y="100"/>
                    <a:pt x="96" y="96"/>
                  </a:cubicBezTo>
                  <a:lnTo>
                    <a:pt x="95" y="111"/>
                  </a:lnTo>
                  <a:cubicBezTo>
                    <a:pt x="87" y="115"/>
                    <a:pt x="70" y="119"/>
                    <a:pt x="58" y="119"/>
                  </a:cubicBezTo>
                  <a:cubicBezTo>
                    <a:pt x="22" y="119"/>
                    <a:pt x="0" y="99"/>
                    <a:pt x="0" y="60"/>
                  </a:cubicBezTo>
                  <a:cubicBezTo>
                    <a:pt x="0" y="26"/>
                    <a:pt x="18" y="0"/>
                    <a:pt x="53" y="0"/>
                  </a:cubicBezTo>
                  <a:cubicBezTo>
                    <a:pt x="98" y="0"/>
                    <a:pt x="102" y="41"/>
                    <a:pt x="102" y="61"/>
                  </a:cubicBezTo>
                  <a:lnTo>
                    <a:pt x="19" y="6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50">
              <a:extLst>
                <a:ext uri="{FF2B5EF4-FFF2-40B4-BE49-F238E27FC236}">
                  <a16:creationId xmlns:a16="http://schemas.microsoft.com/office/drawing/2014/main" id="{DBB9F4C6-D703-4512-BD32-0EE4108A9A84}"/>
                </a:ext>
              </a:extLst>
            </p:cNvPr>
            <p:cNvSpPr>
              <a:spLocks/>
            </p:cNvSpPr>
            <p:nvPr userDrawn="1"/>
          </p:nvSpPr>
          <p:spPr bwMode="auto">
            <a:xfrm>
              <a:off x="3466" y="2044"/>
              <a:ext cx="19" cy="18"/>
            </a:xfrm>
            <a:custGeom>
              <a:avLst/>
              <a:gdLst>
                <a:gd name="T0" fmla="*/ 14 w 28"/>
                <a:gd name="T1" fmla="*/ 0 h 27"/>
                <a:gd name="T2" fmla="*/ 14 w 28"/>
                <a:gd name="T3" fmla="*/ 0 h 27"/>
                <a:gd name="T4" fmla="*/ 28 w 28"/>
                <a:gd name="T5" fmla="*/ 13 h 27"/>
                <a:gd name="T6" fmla="*/ 14 w 28"/>
                <a:gd name="T7" fmla="*/ 27 h 27"/>
                <a:gd name="T8" fmla="*/ 0 w 28"/>
                <a:gd name="T9" fmla="*/ 13 h 27"/>
                <a:gd name="T10" fmla="*/ 14 w 28"/>
                <a:gd name="T11" fmla="*/ 0 h 27"/>
              </a:gdLst>
              <a:ahLst/>
              <a:cxnLst>
                <a:cxn ang="0">
                  <a:pos x="T0" y="T1"/>
                </a:cxn>
                <a:cxn ang="0">
                  <a:pos x="T2" y="T3"/>
                </a:cxn>
                <a:cxn ang="0">
                  <a:pos x="T4" y="T5"/>
                </a:cxn>
                <a:cxn ang="0">
                  <a:pos x="T6" y="T7"/>
                </a:cxn>
                <a:cxn ang="0">
                  <a:pos x="T8" y="T9"/>
                </a:cxn>
                <a:cxn ang="0">
                  <a:pos x="T10" y="T11"/>
                </a:cxn>
              </a:cxnLst>
              <a:rect l="0" t="0" r="r" b="b"/>
              <a:pathLst>
                <a:path w="28" h="27">
                  <a:moveTo>
                    <a:pt x="14" y="0"/>
                  </a:moveTo>
                  <a:lnTo>
                    <a:pt x="14" y="0"/>
                  </a:lnTo>
                  <a:cubicBezTo>
                    <a:pt x="22" y="0"/>
                    <a:pt x="28" y="6"/>
                    <a:pt x="28" y="13"/>
                  </a:cubicBezTo>
                  <a:cubicBezTo>
                    <a:pt x="28" y="21"/>
                    <a:pt x="22" y="27"/>
                    <a:pt x="14" y="27"/>
                  </a:cubicBezTo>
                  <a:cubicBezTo>
                    <a:pt x="7" y="27"/>
                    <a:pt x="0" y="21"/>
                    <a:pt x="0" y="13"/>
                  </a:cubicBezTo>
                  <a:cubicBezTo>
                    <a:pt x="0" y="6"/>
                    <a:pt x="7" y="0"/>
                    <a:pt x="1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690584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up)">
                                      <p:cBhvr>
                                        <p:cTn id="7" dur="500"/>
                                        <p:tgtEl>
                                          <p:spTgt spid="5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up)">
                                      <p:cBhvr>
                                        <p:cTn id="1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Title Slide">
    <p:bg>
      <p:bgPr>
        <a:solidFill>
          <a:schemeClr val="tx2"/>
        </a:solidFill>
        <a:effectLst/>
      </p:bgPr>
    </p:bg>
    <p:spTree>
      <p:nvGrpSpPr>
        <p:cNvPr id="1" name=""/>
        <p:cNvGrpSpPr/>
        <p:nvPr/>
      </p:nvGrpSpPr>
      <p:grpSpPr>
        <a:xfrm>
          <a:off x="0" y="0"/>
          <a:ext cx="0" cy="0"/>
          <a:chOff x="0" y="0"/>
          <a:chExt cx="0" cy="0"/>
        </a:xfrm>
      </p:grpSpPr>
      <p:sp>
        <p:nvSpPr>
          <p:cNvPr id="65" name="Rectangle 64"/>
          <p:cNvSpPr/>
          <p:nvPr/>
        </p:nvSpPr>
        <p:spPr>
          <a:xfrm>
            <a:off x="0" y="4620552"/>
            <a:ext cx="9144000" cy="611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itle 1"/>
          <p:cNvSpPr>
            <a:spLocks noGrp="1"/>
          </p:cNvSpPr>
          <p:nvPr>
            <p:ph type="ctrTitle"/>
          </p:nvPr>
        </p:nvSpPr>
        <p:spPr>
          <a:xfrm>
            <a:off x="1160385" y="553256"/>
            <a:ext cx="6823231" cy="1692914"/>
          </a:xfrm>
        </p:spPr>
        <p:txBody>
          <a:bodyPr anchor="b">
            <a:normAutofit/>
          </a:bodyPr>
          <a:lstStyle>
            <a:lvl1pPr algn="ctr">
              <a:defRPr sz="3300">
                <a:solidFill>
                  <a:schemeClr val="bg2"/>
                </a:solidFill>
              </a:defRPr>
            </a:lvl1pPr>
          </a:lstStyle>
          <a:p>
            <a:r>
              <a:rPr lang="en-US"/>
              <a:t>Click to edit Master title style</a:t>
            </a:r>
            <a:endParaRPr lang="en-US" dirty="0"/>
          </a:p>
        </p:txBody>
      </p:sp>
      <p:sp>
        <p:nvSpPr>
          <p:cNvPr id="13" name="TextBox 12"/>
          <p:cNvSpPr txBox="1"/>
          <p:nvPr/>
        </p:nvSpPr>
        <p:spPr>
          <a:xfrm>
            <a:off x="9407047" y="3557392"/>
            <a:ext cx="914400" cy="914400"/>
          </a:xfrm>
          <a:prstGeom prst="rect">
            <a:avLst/>
          </a:prstGeom>
        </p:spPr>
        <p:txBody>
          <a:bodyPr vert="horz" wrap="none" lIns="0" tIns="0" rIns="0" bIns="0" rtlCol="0">
            <a:normAutofit/>
          </a:bodyPr>
          <a:lstStyle/>
          <a:p>
            <a:pPr>
              <a:buFont typeface="Arial" charset="0"/>
              <a:buChar char="•"/>
            </a:pPr>
            <a:endParaRPr lang="en-US" dirty="0"/>
          </a:p>
        </p:txBody>
      </p:sp>
      <p:cxnSp>
        <p:nvCxnSpPr>
          <p:cNvPr id="77" name="Straight Connector 76"/>
          <p:cNvCxnSpPr/>
          <p:nvPr/>
        </p:nvCxnSpPr>
        <p:spPr>
          <a:xfrm>
            <a:off x="3805978" y="2503499"/>
            <a:ext cx="1532047" cy="0"/>
          </a:xfrm>
          <a:prstGeom prst="line">
            <a:avLst/>
          </a:prstGeom>
          <a:ln w="12700">
            <a:solidFill>
              <a:schemeClr val="bg1">
                <a:alpha val="61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5B48E26-5A51-4252-B62D-ABB707767F89}"/>
              </a:ext>
            </a:extLst>
          </p:cNvPr>
          <p:cNvSpPr/>
          <p:nvPr userDrawn="1"/>
        </p:nvSpPr>
        <p:spPr>
          <a:xfrm>
            <a:off x="0" y="4620552"/>
            <a:ext cx="9144000" cy="6114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BA892521-054F-4FE5-909F-9480DC83B5F9}"/>
              </a:ext>
            </a:extLst>
          </p:cNvPr>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TextBox 154">
            <a:extLst>
              <a:ext uri="{FF2B5EF4-FFF2-40B4-BE49-F238E27FC236}">
                <a16:creationId xmlns:a16="http://schemas.microsoft.com/office/drawing/2014/main" id="{71B1A0DE-6D28-4F00-80D4-B8A6E1178F5F}"/>
              </a:ext>
            </a:extLst>
          </p:cNvPr>
          <p:cNvSpPr txBox="1"/>
          <p:nvPr userDrawn="1"/>
        </p:nvSpPr>
        <p:spPr>
          <a:xfrm>
            <a:off x="9407047" y="3557392"/>
            <a:ext cx="914400" cy="914400"/>
          </a:xfrm>
          <a:prstGeom prst="rect">
            <a:avLst/>
          </a:prstGeom>
        </p:spPr>
        <p:txBody>
          <a:bodyPr vert="horz" wrap="none" lIns="0" tIns="0" rIns="0" bIns="0" rtlCol="0">
            <a:normAutofit/>
          </a:bodyPr>
          <a:lstStyle/>
          <a:p>
            <a:pPr>
              <a:buFont typeface="Arial" charset="0"/>
              <a:buChar char="•"/>
            </a:pPr>
            <a:endParaRPr lang="en-US" dirty="0"/>
          </a:p>
        </p:txBody>
      </p:sp>
      <p:cxnSp>
        <p:nvCxnSpPr>
          <p:cNvPr id="156" name="Straight Connector 155">
            <a:extLst>
              <a:ext uri="{FF2B5EF4-FFF2-40B4-BE49-F238E27FC236}">
                <a16:creationId xmlns:a16="http://schemas.microsoft.com/office/drawing/2014/main" id="{C68F9583-28D0-408C-80C4-F5777ACDE8BA}"/>
              </a:ext>
            </a:extLst>
          </p:cNvPr>
          <p:cNvCxnSpPr/>
          <p:nvPr userDrawn="1"/>
        </p:nvCxnSpPr>
        <p:spPr>
          <a:xfrm>
            <a:off x="3805978" y="2503499"/>
            <a:ext cx="1532047" cy="0"/>
          </a:xfrm>
          <a:prstGeom prst="line">
            <a:avLst/>
          </a:prstGeom>
          <a:ln w="12700">
            <a:solidFill>
              <a:schemeClr val="bg1">
                <a:alpha val="61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57" name="Group 156">
            <a:extLst>
              <a:ext uri="{FF2B5EF4-FFF2-40B4-BE49-F238E27FC236}">
                <a16:creationId xmlns:a16="http://schemas.microsoft.com/office/drawing/2014/main" id="{1255C23D-EF2A-4036-9ED8-8A7BEF42AB0D}"/>
              </a:ext>
            </a:extLst>
          </p:cNvPr>
          <p:cNvGrpSpPr/>
          <p:nvPr userDrawn="1"/>
        </p:nvGrpSpPr>
        <p:grpSpPr>
          <a:xfrm>
            <a:off x="440205" y="3930504"/>
            <a:ext cx="3990796" cy="631237"/>
            <a:chOff x="1431925" y="2227263"/>
            <a:chExt cx="5700713" cy="901700"/>
          </a:xfrm>
        </p:grpSpPr>
        <p:grpSp>
          <p:nvGrpSpPr>
            <p:cNvPr id="158" name="Group 157">
              <a:extLst>
                <a:ext uri="{FF2B5EF4-FFF2-40B4-BE49-F238E27FC236}">
                  <a16:creationId xmlns:a16="http://schemas.microsoft.com/office/drawing/2014/main" id="{67EF624B-3D83-40ED-8F17-78F16C0665FC}"/>
                </a:ext>
              </a:extLst>
            </p:cNvPr>
            <p:cNvGrpSpPr/>
            <p:nvPr userDrawn="1"/>
          </p:nvGrpSpPr>
          <p:grpSpPr>
            <a:xfrm>
              <a:off x="2487613" y="2273301"/>
              <a:ext cx="4645025" cy="523875"/>
              <a:chOff x="2487613" y="2273301"/>
              <a:chExt cx="4645025" cy="523875"/>
            </a:xfrm>
          </p:grpSpPr>
          <p:sp>
            <p:nvSpPr>
              <p:cNvPr id="187" name="Freeform 5">
                <a:extLst>
                  <a:ext uri="{FF2B5EF4-FFF2-40B4-BE49-F238E27FC236}">
                    <a16:creationId xmlns:a16="http://schemas.microsoft.com/office/drawing/2014/main" id="{14650E5D-FF6E-452C-BE87-D1DEF488A2D9}"/>
                  </a:ext>
                </a:extLst>
              </p:cNvPr>
              <p:cNvSpPr>
                <a:spLocks/>
              </p:cNvSpPr>
              <p:nvPr userDrawn="1"/>
            </p:nvSpPr>
            <p:spPr bwMode="auto">
              <a:xfrm>
                <a:off x="2487613" y="2282826"/>
                <a:ext cx="263525" cy="406400"/>
              </a:xfrm>
              <a:custGeom>
                <a:avLst/>
                <a:gdLst>
                  <a:gd name="T0" fmla="*/ 37 w 256"/>
                  <a:gd name="T1" fmla="*/ 0 h 391"/>
                  <a:gd name="T2" fmla="*/ 37 w 256"/>
                  <a:gd name="T3" fmla="*/ 0 h 391"/>
                  <a:gd name="T4" fmla="*/ 37 w 256"/>
                  <a:gd name="T5" fmla="*/ 359 h 391"/>
                  <a:gd name="T6" fmla="*/ 256 w 256"/>
                  <a:gd name="T7" fmla="*/ 359 h 391"/>
                  <a:gd name="T8" fmla="*/ 256 w 256"/>
                  <a:gd name="T9" fmla="*/ 391 h 391"/>
                  <a:gd name="T10" fmla="*/ 0 w 256"/>
                  <a:gd name="T11" fmla="*/ 391 h 391"/>
                  <a:gd name="T12" fmla="*/ 0 w 256"/>
                  <a:gd name="T13" fmla="*/ 0 h 391"/>
                  <a:gd name="T14" fmla="*/ 37 w 256"/>
                  <a:gd name="T15" fmla="*/ 0 h 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391">
                    <a:moveTo>
                      <a:pt x="37" y="0"/>
                    </a:moveTo>
                    <a:lnTo>
                      <a:pt x="37" y="0"/>
                    </a:lnTo>
                    <a:lnTo>
                      <a:pt x="37" y="359"/>
                    </a:lnTo>
                    <a:lnTo>
                      <a:pt x="256" y="359"/>
                    </a:lnTo>
                    <a:lnTo>
                      <a:pt x="256" y="391"/>
                    </a:lnTo>
                    <a:lnTo>
                      <a:pt x="0" y="391"/>
                    </a:lnTo>
                    <a:lnTo>
                      <a:pt x="0" y="0"/>
                    </a:lnTo>
                    <a:lnTo>
                      <a:pt x="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6">
                <a:extLst>
                  <a:ext uri="{FF2B5EF4-FFF2-40B4-BE49-F238E27FC236}">
                    <a16:creationId xmlns:a16="http://schemas.microsoft.com/office/drawing/2014/main" id="{69D7ED22-262C-4A9A-8172-D490DF5A5AC2}"/>
                  </a:ext>
                </a:extLst>
              </p:cNvPr>
              <p:cNvSpPr>
                <a:spLocks noEditPoints="1"/>
              </p:cNvSpPr>
              <p:nvPr userDrawn="1"/>
            </p:nvSpPr>
            <p:spPr bwMode="auto">
              <a:xfrm>
                <a:off x="2754313" y="2386013"/>
                <a:ext cx="258763" cy="311150"/>
              </a:xfrm>
              <a:custGeom>
                <a:avLst/>
                <a:gdLst>
                  <a:gd name="T0" fmla="*/ 210 w 253"/>
                  <a:gd name="T1" fmla="*/ 92 h 299"/>
                  <a:gd name="T2" fmla="*/ 210 w 253"/>
                  <a:gd name="T3" fmla="*/ 92 h 299"/>
                  <a:gd name="T4" fmla="*/ 193 w 253"/>
                  <a:gd name="T5" fmla="*/ 60 h 299"/>
                  <a:gd name="T6" fmla="*/ 165 w 253"/>
                  <a:gd name="T7" fmla="*/ 38 h 299"/>
                  <a:gd name="T8" fmla="*/ 127 w 253"/>
                  <a:gd name="T9" fmla="*/ 29 h 299"/>
                  <a:gd name="T10" fmla="*/ 90 w 253"/>
                  <a:gd name="T11" fmla="*/ 38 h 299"/>
                  <a:gd name="T12" fmla="*/ 62 w 253"/>
                  <a:gd name="T13" fmla="*/ 60 h 299"/>
                  <a:gd name="T14" fmla="*/ 43 w 253"/>
                  <a:gd name="T15" fmla="*/ 92 h 299"/>
                  <a:gd name="T16" fmla="*/ 34 w 253"/>
                  <a:gd name="T17" fmla="*/ 130 h 299"/>
                  <a:gd name="T18" fmla="*/ 217 w 253"/>
                  <a:gd name="T19" fmla="*/ 130 h 299"/>
                  <a:gd name="T20" fmla="*/ 210 w 253"/>
                  <a:gd name="T21" fmla="*/ 92 h 299"/>
                  <a:gd name="T22" fmla="*/ 39 w 253"/>
                  <a:gd name="T23" fmla="*/ 198 h 299"/>
                  <a:gd name="T24" fmla="*/ 39 w 253"/>
                  <a:gd name="T25" fmla="*/ 198 h 299"/>
                  <a:gd name="T26" fmla="*/ 56 w 253"/>
                  <a:gd name="T27" fmla="*/ 234 h 299"/>
                  <a:gd name="T28" fmla="*/ 85 w 253"/>
                  <a:gd name="T29" fmla="*/ 260 h 299"/>
                  <a:gd name="T30" fmla="*/ 127 w 253"/>
                  <a:gd name="T31" fmla="*/ 270 h 299"/>
                  <a:gd name="T32" fmla="*/ 187 w 253"/>
                  <a:gd name="T33" fmla="*/ 251 h 299"/>
                  <a:gd name="T34" fmla="*/ 216 w 253"/>
                  <a:gd name="T35" fmla="*/ 198 h 299"/>
                  <a:gd name="T36" fmla="*/ 251 w 253"/>
                  <a:gd name="T37" fmla="*/ 198 h 299"/>
                  <a:gd name="T38" fmla="*/ 210 w 253"/>
                  <a:gd name="T39" fmla="*/ 272 h 299"/>
                  <a:gd name="T40" fmla="*/ 127 w 253"/>
                  <a:gd name="T41" fmla="*/ 299 h 299"/>
                  <a:gd name="T42" fmla="*/ 70 w 253"/>
                  <a:gd name="T43" fmla="*/ 287 h 299"/>
                  <a:gd name="T44" fmla="*/ 30 w 253"/>
                  <a:gd name="T45" fmla="*/ 255 h 299"/>
                  <a:gd name="T46" fmla="*/ 7 w 253"/>
                  <a:gd name="T47" fmla="*/ 207 h 299"/>
                  <a:gd name="T48" fmla="*/ 0 w 253"/>
                  <a:gd name="T49" fmla="*/ 150 h 299"/>
                  <a:gd name="T50" fmla="*/ 7 w 253"/>
                  <a:gd name="T51" fmla="*/ 95 h 299"/>
                  <a:gd name="T52" fmla="*/ 30 w 253"/>
                  <a:gd name="T53" fmla="*/ 47 h 299"/>
                  <a:gd name="T54" fmla="*/ 70 w 253"/>
                  <a:gd name="T55" fmla="*/ 13 h 299"/>
                  <a:gd name="T56" fmla="*/ 127 w 253"/>
                  <a:gd name="T57" fmla="*/ 0 h 299"/>
                  <a:gd name="T58" fmla="*/ 185 w 253"/>
                  <a:gd name="T59" fmla="*/ 14 h 299"/>
                  <a:gd name="T60" fmla="*/ 225 w 253"/>
                  <a:gd name="T61" fmla="*/ 50 h 299"/>
                  <a:gd name="T62" fmla="*/ 246 w 253"/>
                  <a:gd name="T63" fmla="*/ 101 h 299"/>
                  <a:gd name="T64" fmla="*/ 252 w 253"/>
                  <a:gd name="T65" fmla="*/ 159 h 299"/>
                  <a:gd name="T66" fmla="*/ 34 w 253"/>
                  <a:gd name="T67" fmla="*/ 159 h 299"/>
                  <a:gd name="T68" fmla="*/ 39 w 253"/>
                  <a:gd name="T69" fmla="*/ 1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 h="299">
                    <a:moveTo>
                      <a:pt x="210" y="92"/>
                    </a:moveTo>
                    <a:lnTo>
                      <a:pt x="210" y="92"/>
                    </a:lnTo>
                    <a:cubicBezTo>
                      <a:pt x="206" y="80"/>
                      <a:pt x="200" y="69"/>
                      <a:pt x="193" y="60"/>
                    </a:cubicBezTo>
                    <a:cubicBezTo>
                      <a:pt x="185" y="51"/>
                      <a:pt x="176" y="43"/>
                      <a:pt x="165" y="38"/>
                    </a:cubicBezTo>
                    <a:cubicBezTo>
                      <a:pt x="154" y="32"/>
                      <a:pt x="141" y="29"/>
                      <a:pt x="127" y="29"/>
                    </a:cubicBezTo>
                    <a:cubicBezTo>
                      <a:pt x="113" y="29"/>
                      <a:pt x="100" y="32"/>
                      <a:pt x="90" y="38"/>
                    </a:cubicBezTo>
                    <a:cubicBezTo>
                      <a:pt x="79" y="43"/>
                      <a:pt x="69" y="51"/>
                      <a:pt x="62" y="60"/>
                    </a:cubicBezTo>
                    <a:cubicBezTo>
                      <a:pt x="54" y="69"/>
                      <a:pt x="48" y="80"/>
                      <a:pt x="43" y="92"/>
                    </a:cubicBezTo>
                    <a:cubicBezTo>
                      <a:pt x="39" y="105"/>
                      <a:pt x="36" y="117"/>
                      <a:pt x="34" y="130"/>
                    </a:cubicBezTo>
                    <a:lnTo>
                      <a:pt x="217" y="130"/>
                    </a:lnTo>
                    <a:cubicBezTo>
                      <a:pt x="217" y="117"/>
                      <a:pt x="215" y="104"/>
                      <a:pt x="210" y="92"/>
                    </a:cubicBezTo>
                    <a:close/>
                    <a:moveTo>
                      <a:pt x="39" y="198"/>
                    </a:moveTo>
                    <a:lnTo>
                      <a:pt x="39" y="198"/>
                    </a:lnTo>
                    <a:cubicBezTo>
                      <a:pt x="43" y="211"/>
                      <a:pt x="48" y="223"/>
                      <a:pt x="56" y="234"/>
                    </a:cubicBezTo>
                    <a:cubicBezTo>
                      <a:pt x="64" y="244"/>
                      <a:pt x="73" y="253"/>
                      <a:pt x="85" y="260"/>
                    </a:cubicBezTo>
                    <a:cubicBezTo>
                      <a:pt x="97" y="267"/>
                      <a:pt x="111" y="270"/>
                      <a:pt x="127" y="270"/>
                    </a:cubicBezTo>
                    <a:cubicBezTo>
                      <a:pt x="153" y="270"/>
                      <a:pt x="172" y="264"/>
                      <a:pt x="187" y="251"/>
                    </a:cubicBezTo>
                    <a:cubicBezTo>
                      <a:pt x="201" y="237"/>
                      <a:pt x="211" y="220"/>
                      <a:pt x="216" y="198"/>
                    </a:cubicBezTo>
                    <a:lnTo>
                      <a:pt x="251" y="198"/>
                    </a:lnTo>
                    <a:cubicBezTo>
                      <a:pt x="243" y="230"/>
                      <a:pt x="230" y="255"/>
                      <a:pt x="210" y="272"/>
                    </a:cubicBezTo>
                    <a:cubicBezTo>
                      <a:pt x="191" y="290"/>
                      <a:pt x="163" y="299"/>
                      <a:pt x="127" y="299"/>
                    </a:cubicBezTo>
                    <a:cubicBezTo>
                      <a:pt x="105" y="299"/>
                      <a:pt x="86" y="295"/>
                      <a:pt x="70" y="287"/>
                    </a:cubicBezTo>
                    <a:cubicBezTo>
                      <a:pt x="53" y="279"/>
                      <a:pt x="40" y="268"/>
                      <a:pt x="30" y="255"/>
                    </a:cubicBezTo>
                    <a:cubicBezTo>
                      <a:pt x="20" y="241"/>
                      <a:pt x="12" y="225"/>
                      <a:pt x="7" y="207"/>
                    </a:cubicBezTo>
                    <a:cubicBezTo>
                      <a:pt x="2" y="189"/>
                      <a:pt x="0" y="170"/>
                      <a:pt x="0" y="150"/>
                    </a:cubicBezTo>
                    <a:cubicBezTo>
                      <a:pt x="0" y="131"/>
                      <a:pt x="2" y="113"/>
                      <a:pt x="7" y="95"/>
                    </a:cubicBezTo>
                    <a:cubicBezTo>
                      <a:pt x="12" y="77"/>
                      <a:pt x="20" y="61"/>
                      <a:pt x="30" y="47"/>
                    </a:cubicBezTo>
                    <a:cubicBezTo>
                      <a:pt x="40" y="33"/>
                      <a:pt x="53" y="21"/>
                      <a:pt x="70" y="13"/>
                    </a:cubicBezTo>
                    <a:cubicBezTo>
                      <a:pt x="86" y="4"/>
                      <a:pt x="105" y="0"/>
                      <a:pt x="127" y="0"/>
                    </a:cubicBezTo>
                    <a:cubicBezTo>
                      <a:pt x="150" y="0"/>
                      <a:pt x="169" y="5"/>
                      <a:pt x="185" y="14"/>
                    </a:cubicBezTo>
                    <a:cubicBezTo>
                      <a:pt x="202" y="23"/>
                      <a:pt x="215" y="35"/>
                      <a:pt x="225" y="50"/>
                    </a:cubicBezTo>
                    <a:cubicBezTo>
                      <a:pt x="235" y="64"/>
                      <a:pt x="242" y="81"/>
                      <a:pt x="246" y="101"/>
                    </a:cubicBezTo>
                    <a:cubicBezTo>
                      <a:pt x="251" y="120"/>
                      <a:pt x="253" y="139"/>
                      <a:pt x="252" y="159"/>
                    </a:cubicBezTo>
                    <a:lnTo>
                      <a:pt x="34" y="159"/>
                    </a:lnTo>
                    <a:cubicBezTo>
                      <a:pt x="34" y="171"/>
                      <a:pt x="36" y="184"/>
                      <a:pt x="39" y="19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7">
                <a:extLst>
                  <a:ext uri="{FF2B5EF4-FFF2-40B4-BE49-F238E27FC236}">
                    <a16:creationId xmlns:a16="http://schemas.microsoft.com/office/drawing/2014/main" id="{3E7BE1A9-FAFE-4471-8CCE-F2812BAC85C4}"/>
                  </a:ext>
                </a:extLst>
              </p:cNvPr>
              <p:cNvSpPr>
                <a:spLocks noEditPoints="1"/>
              </p:cNvSpPr>
              <p:nvPr userDrawn="1"/>
            </p:nvSpPr>
            <p:spPr bwMode="auto">
              <a:xfrm>
                <a:off x="3030538" y="2386013"/>
                <a:ext cx="268288" cy="311150"/>
              </a:xfrm>
              <a:custGeom>
                <a:avLst/>
                <a:gdLst>
                  <a:gd name="T0" fmla="*/ 196 w 262"/>
                  <a:gd name="T1" fmla="*/ 137 h 299"/>
                  <a:gd name="T2" fmla="*/ 196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6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4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6" y="137"/>
                    </a:moveTo>
                    <a:lnTo>
                      <a:pt x="196" y="137"/>
                    </a:lnTo>
                    <a:cubicBezTo>
                      <a:pt x="193" y="141"/>
                      <a:pt x="189" y="143"/>
                      <a:pt x="183" y="145"/>
                    </a:cubicBezTo>
                    <a:cubicBezTo>
                      <a:pt x="177" y="147"/>
                      <a:pt x="171" y="148"/>
                      <a:pt x="166" y="149"/>
                    </a:cubicBezTo>
                    <a:cubicBezTo>
                      <a:pt x="152" y="152"/>
                      <a:pt x="137" y="154"/>
                      <a:pt x="121" y="156"/>
                    </a:cubicBezTo>
                    <a:cubicBezTo>
                      <a:pt x="106" y="158"/>
                      <a:pt x="92"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6" y="137"/>
                    </a:lnTo>
                    <a:close/>
                    <a:moveTo>
                      <a:pt x="23" y="52"/>
                    </a:moveTo>
                    <a:lnTo>
                      <a:pt x="23" y="52"/>
                    </a:lnTo>
                    <a:cubicBezTo>
                      <a:pt x="29" y="40"/>
                      <a:pt x="37" y="30"/>
                      <a:pt x="47" y="22"/>
                    </a:cubicBezTo>
                    <a:cubicBezTo>
                      <a:pt x="57" y="15"/>
                      <a:pt x="69" y="9"/>
                      <a:pt x="82" y="6"/>
                    </a:cubicBezTo>
                    <a:cubicBezTo>
                      <a:pt x="96" y="2"/>
                      <a:pt x="111"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4" y="285"/>
                      <a:pt x="209" y="282"/>
                      <a:pt x="206" y="277"/>
                    </a:cubicBezTo>
                    <a:cubicBezTo>
                      <a:pt x="204"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4" y="170"/>
                    </a:cubicBezTo>
                    <a:cubicBezTo>
                      <a:pt x="22" y="159"/>
                      <a:pt x="34" y="151"/>
                      <a:pt x="48" y="145"/>
                    </a:cubicBezTo>
                    <a:cubicBezTo>
                      <a:pt x="63" y="139"/>
                      <a:pt x="79" y="135"/>
                      <a:pt x="97" y="132"/>
                    </a:cubicBezTo>
                    <a:cubicBezTo>
                      <a:pt x="115" y="130"/>
                      <a:pt x="134" y="128"/>
                      <a:pt x="152" y="126"/>
                    </a:cubicBezTo>
                    <a:cubicBezTo>
                      <a:pt x="160"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4"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8">
                <a:extLst>
                  <a:ext uri="{FF2B5EF4-FFF2-40B4-BE49-F238E27FC236}">
                    <a16:creationId xmlns:a16="http://schemas.microsoft.com/office/drawing/2014/main" id="{C5936B6C-C6ED-4C5B-AEFD-B768E8E83501}"/>
                  </a:ext>
                </a:extLst>
              </p:cNvPr>
              <p:cNvSpPr>
                <a:spLocks/>
              </p:cNvSpPr>
              <p:nvPr userDrawn="1"/>
            </p:nvSpPr>
            <p:spPr bwMode="auto">
              <a:xfrm>
                <a:off x="3322638" y="2386013"/>
                <a:ext cx="236538" cy="301625"/>
              </a:xfrm>
              <a:custGeom>
                <a:avLst/>
                <a:gdLst>
                  <a:gd name="T0" fmla="*/ 34 w 230"/>
                  <a:gd name="T1" fmla="*/ 8 h 291"/>
                  <a:gd name="T2" fmla="*/ 34 w 230"/>
                  <a:gd name="T3" fmla="*/ 8 h 291"/>
                  <a:gd name="T4" fmla="*/ 34 w 230"/>
                  <a:gd name="T5" fmla="*/ 57 h 291"/>
                  <a:gd name="T6" fmla="*/ 36 w 230"/>
                  <a:gd name="T7" fmla="*/ 57 h 291"/>
                  <a:gd name="T8" fmla="*/ 71 w 230"/>
                  <a:gd name="T9" fmla="*/ 16 h 291"/>
                  <a:gd name="T10" fmla="*/ 126 w 230"/>
                  <a:gd name="T11" fmla="*/ 0 h 291"/>
                  <a:gd name="T12" fmla="*/ 176 w 230"/>
                  <a:gd name="T13" fmla="*/ 8 h 291"/>
                  <a:gd name="T14" fmla="*/ 208 w 230"/>
                  <a:gd name="T15" fmla="*/ 29 h 291"/>
                  <a:gd name="T16" fmla="*/ 225 w 230"/>
                  <a:gd name="T17" fmla="*/ 64 h 291"/>
                  <a:gd name="T18" fmla="*/ 230 w 230"/>
                  <a:gd name="T19" fmla="*/ 109 h 291"/>
                  <a:gd name="T20" fmla="*/ 230 w 230"/>
                  <a:gd name="T21" fmla="*/ 291 h 291"/>
                  <a:gd name="T22" fmla="*/ 195 w 230"/>
                  <a:gd name="T23" fmla="*/ 291 h 291"/>
                  <a:gd name="T24" fmla="*/ 195 w 230"/>
                  <a:gd name="T25" fmla="*/ 115 h 291"/>
                  <a:gd name="T26" fmla="*/ 192 w 230"/>
                  <a:gd name="T27" fmla="*/ 81 h 291"/>
                  <a:gd name="T28" fmla="*/ 180 w 230"/>
                  <a:gd name="T29" fmla="*/ 54 h 291"/>
                  <a:gd name="T30" fmla="*/ 158 w 230"/>
                  <a:gd name="T31" fmla="*/ 36 h 291"/>
                  <a:gd name="T32" fmla="*/ 123 w 230"/>
                  <a:gd name="T33" fmla="*/ 29 h 291"/>
                  <a:gd name="T34" fmla="*/ 86 w 230"/>
                  <a:gd name="T35" fmla="*/ 36 h 291"/>
                  <a:gd name="T36" fmla="*/ 59 w 230"/>
                  <a:gd name="T37" fmla="*/ 57 h 291"/>
                  <a:gd name="T38" fmla="*/ 41 w 230"/>
                  <a:gd name="T39" fmla="*/ 87 h 291"/>
                  <a:gd name="T40" fmla="*/ 34 w 230"/>
                  <a:gd name="T41" fmla="*/ 126 h 291"/>
                  <a:gd name="T42" fmla="*/ 34 w 230"/>
                  <a:gd name="T43" fmla="*/ 291 h 291"/>
                  <a:gd name="T44" fmla="*/ 0 w 230"/>
                  <a:gd name="T45" fmla="*/ 291 h 291"/>
                  <a:gd name="T46" fmla="*/ 0 w 230"/>
                  <a:gd name="T47" fmla="*/ 8 h 291"/>
                  <a:gd name="T48" fmla="*/ 34 w 230"/>
                  <a:gd name="T4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91">
                    <a:moveTo>
                      <a:pt x="34" y="8"/>
                    </a:moveTo>
                    <a:lnTo>
                      <a:pt x="34" y="8"/>
                    </a:lnTo>
                    <a:lnTo>
                      <a:pt x="34" y="57"/>
                    </a:lnTo>
                    <a:lnTo>
                      <a:pt x="36" y="57"/>
                    </a:lnTo>
                    <a:cubicBezTo>
                      <a:pt x="42" y="40"/>
                      <a:pt x="54" y="26"/>
                      <a:pt x="71" y="16"/>
                    </a:cubicBezTo>
                    <a:cubicBezTo>
                      <a:pt x="87" y="5"/>
                      <a:pt x="106" y="0"/>
                      <a:pt x="126" y="0"/>
                    </a:cubicBezTo>
                    <a:cubicBezTo>
                      <a:pt x="146" y="0"/>
                      <a:pt x="162" y="3"/>
                      <a:pt x="176" y="8"/>
                    </a:cubicBezTo>
                    <a:cubicBezTo>
                      <a:pt x="189" y="13"/>
                      <a:pt x="200" y="20"/>
                      <a:pt x="208" y="29"/>
                    </a:cubicBezTo>
                    <a:cubicBezTo>
                      <a:pt x="216" y="39"/>
                      <a:pt x="221" y="50"/>
                      <a:pt x="225" y="64"/>
                    </a:cubicBezTo>
                    <a:cubicBezTo>
                      <a:pt x="228" y="77"/>
                      <a:pt x="230" y="92"/>
                      <a:pt x="230" y="109"/>
                    </a:cubicBezTo>
                    <a:lnTo>
                      <a:pt x="230" y="291"/>
                    </a:lnTo>
                    <a:lnTo>
                      <a:pt x="195" y="291"/>
                    </a:lnTo>
                    <a:lnTo>
                      <a:pt x="195" y="115"/>
                    </a:lnTo>
                    <a:cubicBezTo>
                      <a:pt x="195" y="103"/>
                      <a:pt x="194" y="91"/>
                      <a:pt x="192" y="81"/>
                    </a:cubicBezTo>
                    <a:cubicBezTo>
                      <a:pt x="190" y="70"/>
                      <a:pt x="186" y="61"/>
                      <a:pt x="180" y="54"/>
                    </a:cubicBezTo>
                    <a:cubicBezTo>
                      <a:pt x="175" y="46"/>
                      <a:pt x="167" y="40"/>
                      <a:pt x="158" y="36"/>
                    </a:cubicBezTo>
                    <a:cubicBezTo>
                      <a:pt x="149" y="31"/>
                      <a:pt x="137" y="29"/>
                      <a:pt x="123" y="29"/>
                    </a:cubicBezTo>
                    <a:cubicBezTo>
                      <a:pt x="109" y="29"/>
                      <a:pt x="97" y="32"/>
                      <a:pt x="86" y="36"/>
                    </a:cubicBezTo>
                    <a:cubicBezTo>
                      <a:pt x="76" y="41"/>
                      <a:pt x="66" y="48"/>
                      <a:pt x="59" y="57"/>
                    </a:cubicBezTo>
                    <a:cubicBezTo>
                      <a:pt x="51" y="65"/>
                      <a:pt x="46" y="76"/>
                      <a:pt x="41" y="87"/>
                    </a:cubicBezTo>
                    <a:cubicBezTo>
                      <a:pt x="37" y="99"/>
                      <a:pt x="35" y="112"/>
                      <a:pt x="34" y="126"/>
                    </a:cubicBezTo>
                    <a:lnTo>
                      <a:pt x="34" y="291"/>
                    </a:lnTo>
                    <a:lnTo>
                      <a:pt x="0" y="291"/>
                    </a:lnTo>
                    <a:lnTo>
                      <a:pt x="0" y="8"/>
                    </a:lnTo>
                    <a:lnTo>
                      <a:pt x="34"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9">
                <a:extLst>
                  <a:ext uri="{FF2B5EF4-FFF2-40B4-BE49-F238E27FC236}">
                    <a16:creationId xmlns:a16="http://schemas.microsoft.com/office/drawing/2014/main" id="{A699123D-C1FB-4EC4-9F42-0D67BCE08325}"/>
                  </a:ext>
                </a:extLst>
              </p:cNvPr>
              <p:cNvSpPr>
                <a:spLocks/>
              </p:cNvSpPr>
              <p:nvPr userDrawn="1"/>
            </p:nvSpPr>
            <p:spPr bwMode="auto">
              <a:xfrm>
                <a:off x="3773488" y="2282826"/>
                <a:ext cx="314325" cy="404813"/>
              </a:xfrm>
              <a:custGeom>
                <a:avLst/>
                <a:gdLst>
                  <a:gd name="T0" fmla="*/ 37 w 307"/>
                  <a:gd name="T1" fmla="*/ 0 h 391"/>
                  <a:gd name="T2" fmla="*/ 37 w 307"/>
                  <a:gd name="T3" fmla="*/ 0 h 391"/>
                  <a:gd name="T4" fmla="*/ 37 w 307"/>
                  <a:gd name="T5" fmla="*/ 170 h 391"/>
                  <a:gd name="T6" fmla="*/ 270 w 307"/>
                  <a:gd name="T7" fmla="*/ 170 h 391"/>
                  <a:gd name="T8" fmla="*/ 270 w 307"/>
                  <a:gd name="T9" fmla="*/ 0 h 391"/>
                  <a:gd name="T10" fmla="*/ 307 w 307"/>
                  <a:gd name="T11" fmla="*/ 0 h 391"/>
                  <a:gd name="T12" fmla="*/ 307 w 307"/>
                  <a:gd name="T13" fmla="*/ 391 h 391"/>
                  <a:gd name="T14" fmla="*/ 270 w 307"/>
                  <a:gd name="T15" fmla="*/ 391 h 391"/>
                  <a:gd name="T16" fmla="*/ 270 w 307"/>
                  <a:gd name="T17" fmla="*/ 201 h 391"/>
                  <a:gd name="T18" fmla="*/ 37 w 307"/>
                  <a:gd name="T19" fmla="*/ 201 h 391"/>
                  <a:gd name="T20" fmla="*/ 37 w 307"/>
                  <a:gd name="T21" fmla="*/ 391 h 391"/>
                  <a:gd name="T22" fmla="*/ 0 w 307"/>
                  <a:gd name="T23" fmla="*/ 391 h 391"/>
                  <a:gd name="T24" fmla="*/ 0 w 307"/>
                  <a:gd name="T25" fmla="*/ 0 h 391"/>
                  <a:gd name="T26" fmla="*/ 37 w 307"/>
                  <a:gd name="T2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91">
                    <a:moveTo>
                      <a:pt x="37" y="0"/>
                    </a:moveTo>
                    <a:lnTo>
                      <a:pt x="37" y="0"/>
                    </a:lnTo>
                    <a:lnTo>
                      <a:pt x="37" y="170"/>
                    </a:lnTo>
                    <a:lnTo>
                      <a:pt x="270" y="170"/>
                    </a:lnTo>
                    <a:lnTo>
                      <a:pt x="270" y="0"/>
                    </a:lnTo>
                    <a:lnTo>
                      <a:pt x="307" y="0"/>
                    </a:lnTo>
                    <a:lnTo>
                      <a:pt x="307" y="391"/>
                    </a:lnTo>
                    <a:lnTo>
                      <a:pt x="270" y="391"/>
                    </a:lnTo>
                    <a:lnTo>
                      <a:pt x="270" y="201"/>
                    </a:lnTo>
                    <a:lnTo>
                      <a:pt x="37" y="201"/>
                    </a:lnTo>
                    <a:lnTo>
                      <a:pt x="37" y="391"/>
                    </a:lnTo>
                    <a:lnTo>
                      <a:pt x="0" y="391"/>
                    </a:lnTo>
                    <a:lnTo>
                      <a:pt x="0" y="0"/>
                    </a:lnTo>
                    <a:lnTo>
                      <a:pt x="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0">
                <a:extLst>
                  <a:ext uri="{FF2B5EF4-FFF2-40B4-BE49-F238E27FC236}">
                    <a16:creationId xmlns:a16="http://schemas.microsoft.com/office/drawing/2014/main" id="{628F4B51-A12A-4AD0-9E6A-99A6D17C623E}"/>
                  </a:ext>
                </a:extLst>
              </p:cNvPr>
              <p:cNvSpPr>
                <a:spLocks/>
              </p:cNvSpPr>
              <p:nvPr userDrawn="1"/>
            </p:nvSpPr>
            <p:spPr bwMode="auto">
              <a:xfrm>
                <a:off x="4146550" y="2393951"/>
                <a:ext cx="236538" cy="303213"/>
              </a:xfrm>
              <a:custGeom>
                <a:avLst/>
                <a:gdLst>
                  <a:gd name="T0" fmla="*/ 198 w 230"/>
                  <a:gd name="T1" fmla="*/ 283 h 291"/>
                  <a:gd name="T2" fmla="*/ 198 w 230"/>
                  <a:gd name="T3" fmla="*/ 283 h 291"/>
                  <a:gd name="T4" fmla="*/ 198 w 230"/>
                  <a:gd name="T5" fmla="*/ 232 h 291"/>
                  <a:gd name="T6" fmla="*/ 197 w 230"/>
                  <a:gd name="T7" fmla="*/ 232 h 291"/>
                  <a:gd name="T8" fmla="*/ 157 w 230"/>
                  <a:gd name="T9" fmla="*/ 276 h 291"/>
                  <a:gd name="T10" fmla="*/ 100 w 230"/>
                  <a:gd name="T11" fmla="*/ 291 h 291"/>
                  <a:gd name="T12" fmla="*/ 54 w 230"/>
                  <a:gd name="T13" fmla="*/ 283 h 291"/>
                  <a:gd name="T14" fmla="*/ 23 w 230"/>
                  <a:gd name="T15" fmla="*/ 262 h 291"/>
                  <a:gd name="T16" fmla="*/ 6 w 230"/>
                  <a:gd name="T17" fmla="*/ 229 h 291"/>
                  <a:gd name="T18" fmla="*/ 0 w 230"/>
                  <a:gd name="T19" fmla="*/ 184 h 291"/>
                  <a:gd name="T20" fmla="*/ 0 w 230"/>
                  <a:gd name="T21" fmla="*/ 0 h 291"/>
                  <a:gd name="T22" fmla="*/ 35 w 230"/>
                  <a:gd name="T23" fmla="*/ 0 h 291"/>
                  <a:gd name="T24" fmla="*/ 35 w 230"/>
                  <a:gd name="T25" fmla="*/ 184 h 291"/>
                  <a:gd name="T26" fmla="*/ 53 w 230"/>
                  <a:gd name="T27" fmla="*/ 243 h 291"/>
                  <a:gd name="T28" fmla="*/ 110 w 230"/>
                  <a:gd name="T29" fmla="*/ 262 h 291"/>
                  <a:gd name="T30" fmla="*/ 149 w 230"/>
                  <a:gd name="T31" fmla="*/ 253 h 291"/>
                  <a:gd name="T32" fmla="*/ 175 w 230"/>
                  <a:gd name="T33" fmla="*/ 227 h 291"/>
                  <a:gd name="T34" fmla="*/ 191 w 230"/>
                  <a:gd name="T35" fmla="*/ 191 h 291"/>
                  <a:gd name="T36" fmla="*/ 195 w 230"/>
                  <a:gd name="T37" fmla="*/ 149 h 291"/>
                  <a:gd name="T38" fmla="*/ 195 w 230"/>
                  <a:gd name="T39" fmla="*/ 0 h 291"/>
                  <a:gd name="T40" fmla="*/ 230 w 230"/>
                  <a:gd name="T41" fmla="*/ 0 h 291"/>
                  <a:gd name="T42" fmla="*/ 230 w 230"/>
                  <a:gd name="T43" fmla="*/ 283 h 291"/>
                  <a:gd name="T44" fmla="*/ 198 w 230"/>
                  <a:gd name="T45" fmla="*/ 28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1">
                    <a:moveTo>
                      <a:pt x="198" y="283"/>
                    </a:moveTo>
                    <a:lnTo>
                      <a:pt x="198" y="283"/>
                    </a:lnTo>
                    <a:lnTo>
                      <a:pt x="198" y="232"/>
                    </a:lnTo>
                    <a:lnTo>
                      <a:pt x="197" y="232"/>
                    </a:lnTo>
                    <a:cubicBezTo>
                      <a:pt x="188" y="251"/>
                      <a:pt x="175" y="266"/>
                      <a:pt x="157" y="276"/>
                    </a:cubicBezTo>
                    <a:cubicBezTo>
                      <a:pt x="140" y="286"/>
                      <a:pt x="121" y="291"/>
                      <a:pt x="100" y="291"/>
                    </a:cubicBezTo>
                    <a:cubicBezTo>
                      <a:pt x="82" y="291"/>
                      <a:pt x="66" y="288"/>
                      <a:pt x="54" y="283"/>
                    </a:cubicBezTo>
                    <a:cubicBezTo>
                      <a:pt x="41" y="278"/>
                      <a:pt x="31" y="271"/>
                      <a:pt x="23" y="262"/>
                    </a:cubicBezTo>
                    <a:cubicBezTo>
                      <a:pt x="15" y="253"/>
                      <a:pt x="9" y="242"/>
                      <a:pt x="6" y="229"/>
                    </a:cubicBezTo>
                    <a:cubicBezTo>
                      <a:pt x="2" y="216"/>
                      <a:pt x="0" y="201"/>
                      <a:pt x="0" y="184"/>
                    </a:cubicBezTo>
                    <a:lnTo>
                      <a:pt x="0" y="0"/>
                    </a:lnTo>
                    <a:lnTo>
                      <a:pt x="35" y="0"/>
                    </a:lnTo>
                    <a:lnTo>
                      <a:pt x="35" y="184"/>
                    </a:lnTo>
                    <a:cubicBezTo>
                      <a:pt x="36" y="210"/>
                      <a:pt x="41" y="229"/>
                      <a:pt x="53" y="243"/>
                    </a:cubicBezTo>
                    <a:cubicBezTo>
                      <a:pt x="64" y="256"/>
                      <a:pt x="83" y="262"/>
                      <a:pt x="110" y="262"/>
                    </a:cubicBezTo>
                    <a:cubicBezTo>
                      <a:pt x="125" y="262"/>
                      <a:pt x="138" y="259"/>
                      <a:pt x="149" y="253"/>
                    </a:cubicBezTo>
                    <a:cubicBezTo>
                      <a:pt x="159" y="246"/>
                      <a:pt x="168" y="238"/>
                      <a:pt x="175" y="227"/>
                    </a:cubicBezTo>
                    <a:cubicBezTo>
                      <a:pt x="182" y="217"/>
                      <a:pt x="187" y="204"/>
                      <a:pt x="191" y="191"/>
                    </a:cubicBezTo>
                    <a:cubicBezTo>
                      <a:pt x="194" y="177"/>
                      <a:pt x="195" y="163"/>
                      <a:pt x="195" y="149"/>
                    </a:cubicBezTo>
                    <a:lnTo>
                      <a:pt x="195" y="0"/>
                    </a:lnTo>
                    <a:lnTo>
                      <a:pt x="230" y="0"/>
                    </a:lnTo>
                    <a:lnTo>
                      <a:pt x="230" y="283"/>
                    </a:lnTo>
                    <a:lnTo>
                      <a:pt x="198" y="28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1">
                <a:extLst>
                  <a:ext uri="{FF2B5EF4-FFF2-40B4-BE49-F238E27FC236}">
                    <a16:creationId xmlns:a16="http://schemas.microsoft.com/office/drawing/2014/main" id="{A608C3EC-0E88-403A-9A87-45D0C7D34788}"/>
                  </a:ext>
                </a:extLst>
              </p:cNvPr>
              <p:cNvSpPr>
                <a:spLocks/>
              </p:cNvSpPr>
              <p:nvPr userDrawn="1"/>
            </p:nvSpPr>
            <p:spPr bwMode="auto">
              <a:xfrm>
                <a:off x="4435475" y="2386013"/>
                <a:ext cx="400050" cy="301625"/>
              </a:xfrm>
              <a:custGeom>
                <a:avLst/>
                <a:gdLst>
                  <a:gd name="T0" fmla="*/ 31 w 390"/>
                  <a:gd name="T1" fmla="*/ 8 h 291"/>
                  <a:gd name="T2" fmla="*/ 31 w 390"/>
                  <a:gd name="T3" fmla="*/ 8 h 291"/>
                  <a:gd name="T4" fmla="*/ 31 w 390"/>
                  <a:gd name="T5" fmla="*/ 56 h 291"/>
                  <a:gd name="T6" fmla="*/ 33 w 390"/>
                  <a:gd name="T7" fmla="*/ 56 h 291"/>
                  <a:gd name="T8" fmla="*/ 69 w 390"/>
                  <a:gd name="T9" fmla="*/ 15 h 291"/>
                  <a:gd name="T10" fmla="*/ 126 w 390"/>
                  <a:gd name="T11" fmla="*/ 0 h 291"/>
                  <a:gd name="T12" fmla="*/ 176 w 390"/>
                  <a:gd name="T13" fmla="*/ 14 h 291"/>
                  <a:gd name="T14" fmla="*/ 207 w 390"/>
                  <a:gd name="T15" fmla="*/ 55 h 291"/>
                  <a:gd name="T16" fmla="*/ 244 w 390"/>
                  <a:gd name="T17" fmla="*/ 14 h 291"/>
                  <a:gd name="T18" fmla="*/ 297 w 390"/>
                  <a:gd name="T19" fmla="*/ 0 h 291"/>
                  <a:gd name="T20" fmla="*/ 390 w 390"/>
                  <a:gd name="T21" fmla="*/ 99 h 291"/>
                  <a:gd name="T22" fmla="*/ 390 w 390"/>
                  <a:gd name="T23" fmla="*/ 291 h 291"/>
                  <a:gd name="T24" fmla="*/ 356 w 390"/>
                  <a:gd name="T25" fmla="*/ 291 h 291"/>
                  <a:gd name="T26" fmla="*/ 356 w 390"/>
                  <a:gd name="T27" fmla="*/ 101 h 291"/>
                  <a:gd name="T28" fmla="*/ 341 w 390"/>
                  <a:gd name="T29" fmla="*/ 47 h 291"/>
                  <a:gd name="T30" fmla="*/ 289 w 390"/>
                  <a:gd name="T31" fmla="*/ 29 h 291"/>
                  <a:gd name="T32" fmla="*/ 252 w 390"/>
                  <a:gd name="T33" fmla="*/ 38 h 291"/>
                  <a:gd name="T34" fmla="*/ 228 w 390"/>
                  <a:gd name="T35" fmla="*/ 60 h 291"/>
                  <a:gd name="T36" fmla="*/ 216 w 390"/>
                  <a:gd name="T37" fmla="*/ 93 h 291"/>
                  <a:gd name="T38" fmla="*/ 212 w 390"/>
                  <a:gd name="T39" fmla="*/ 131 h 291"/>
                  <a:gd name="T40" fmla="*/ 212 w 390"/>
                  <a:gd name="T41" fmla="*/ 291 h 291"/>
                  <a:gd name="T42" fmla="*/ 178 w 390"/>
                  <a:gd name="T43" fmla="*/ 291 h 291"/>
                  <a:gd name="T44" fmla="*/ 178 w 390"/>
                  <a:gd name="T45" fmla="*/ 99 h 291"/>
                  <a:gd name="T46" fmla="*/ 175 w 390"/>
                  <a:gd name="T47" fmla="*/ 72 h 291"/>
                  <a:gd name="T48" fmla="*/ 165 w 390"/>
                  <a:gd name="T49" fmla="*/ 50 h 291"/>
                  <a:gd name="T50" fmla="*/ 146 w 390"/>
                  <a:gd name="T51" fmla="*/ 35 h 291"/>
                  <a:gd name="T52" fmla="*/ 118 w 390"/>
                  <a:gd name="T53" fmla="*/ 29 h 291"/>
                  <a:gd name="T54" fmla="*/ 80 w 390"/>
                  <a:gd name="T55" fmla="*/ 37 h 291"/>
                  <a:gd name="T56" fmla="*/ 54 w 390"/>
                  <a:gd name="T57" fmla="*/ 59 h 291"/>
                  <a:gd name="T58" fmla="*/ 39 w 390"/>
                  <a:gd name="T59" fmla="*/ 92 h 291"/>
                  <a:gd name="T60" fmla="*/ 34 w 390"/>
                  <a:gd name="T61" fmla="*/ 133 h 291"/>
                  <a:gd name="T62" fmla="*/ 34 w 390"/>
                  <a:gd name="T63" fmla="*/ 291 h 291"/>
                  <a:gd name="T64" fmla="*/ 0 w 390"/>
                  <a:gd name="T65" fmla="*/ 291 h 291"/>
                  <a:gd name="T66" fmla="*/ 0 w 390"/>
                  <a:gd name="T67" fmla="*/ 8 h 291"/>
                  <a:gd name="T68" fmla="*/ 31 w 390"/>
                  <a:gd name="T6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1">
                    <a:moveTo>
                      <a:pt x="31" y="8"/>
                    </a:moveTo>
                    <a:lnTo>
                      <a:pt x="31" y="8"/>
                    </a:lnTo>
                    <a:lnTo>
                      <a:pt x="31" y="56"/>
                    </a:lnTo>
                    <a:lnTo>
                      <a:pt x="33" y="56"/>
                    </a:lnTo>
                    <a:cubicBezTo>
                      <a:pt x="42" y="38"/>
                      <a:pt x="54" y="25"/>
                      <a:pt x="69" y="15"/>
                    </a:cubicBezTo>
                    <a:cubicBezTo>
                      <a:pt x="84" y="5"/>
                      <a:pt x="103" y="0"/>
                      <a:pt x="126" y="0"/>
                    </a:cubicBezTo>
                    <a:cubicBezTo>
                      <a:pt x="144" y="0"/>
                      <a:pt x="161" y="5"/>
                      <a:pt x="176" y="14"/>
                    </a:cubicBezTo>
                    <a:cubicBezTo>
                      <a:pt x="191" y="23"/>
                      <a:pt x="202" y="37"/>
                      <a:pt x="207" y="55"/>
                    </a:cubicBezTo>
                    <a:cubicBezTo>
                      <a:pt x="215" y="37"/>
                      <a:pt x="228" y="23"/>
                      <a:pt x="244" y="14"/>
                    </a:cubicBezTo>
                    <a:cubicBezTo>
                      <a:pt x="260" y="5"/>
                      <a:pt x="278" y="0"/>
                      <a:pt x="297" y="0"/>
                    </a:cubicBezTo>
                    <a:cubicBezTo>
                      <a:pt x="359" y="0"/>
                      <a:pt x="390" y="33"/>
                      <a:pt x="390" y="99"/>
                    </a:cubicBezTo>
                    <a:lnTo>
                      <a:pt x="390" y="291"/>
                    </a:lnTo>
                    <a:lnTo>
                      <a:pt x="356" y="291"/>
                    </a:lnTo>
                    <a:lnTo>
                      <a:pt x="356" y="101"/>
                    </a:lnTo>
                    <a:cubicBezTo>
                      <a:pt x="356" y="78"/>
                      <a:pt x="351" y="60"/>
                      <a:pt x="341" y="47"/>
                    </a:cubicBezTo>
                    <a:cubicBezTo>
                      <a:pt x="331" y="35"/>
                      <a:pt x="314" y="29"/>
                      <a:pt x="289" y="29"/>
                    </a:cubicBezTo>
                    <a:cubicBezTo>
                      <a:pt x="274" y="29"/>
                      <a:pt x="262" y="32"/>
                      <a:pt x="252" y="38"/>
                    </a:cubicBezTo>
                    <a:cubicBezTo>
                      <a:pt x="242" y="43"/>
                      <a:pt x="234" y="51"/>
                      <a:pt x="228" y="60"/>
                    </a:cubicBezTo>
                    <a:cubicBezTo>
                      <a:pt x="222" y="70"/>
                      <a:pt x="218" y="81"/>
                      <a:pt x="216" y="93"/>
                    </a:cubicBezTo>
                    <a:cubicBezTo>
                      <a:pt x="213" y="105"/>
                      <a:pt x="212" y="118"/>
                      <a:pt x="212" y="131"/>
                    </a:cubicBezTo>
                    <a:lnTo>
                      <a:pt x="212" y="291"/>
                    </a:lnTo>
                    <a:lnTo>
                      <a:pt x="178" y="291"/>
                    </a:lnTo>
                    <a:lnTo>
                      <a:pt x="178" y="99"/>
                    </a:lnTo>
                    <a:cubicBezTo>
                      <a:pt x="178" y="90"/>
                      <a:pt x="177" y="81"/>
                      <a:pt x="175" y="72"/>
                    </a:cubicBezTo>
                    <a:cubicBezTo>
                      <a:pt x="173" y="64"/>
                      <a:pt x="169" y="56"/>
                      <a:pt x="165" y="50"/>
                    </a:cubicBezTo>
                    <a:cubicBezTo>
                      <a:pt x="160" y="43"/>
                      <a:pt x="154" y="38"/>
                      <a:pt x="146" y="35"/>
                    </a:cubicBezTo>
                    <a:cubicBezTo>
                      <a:pt x="139" y="31"/>
                      <a:pt x="129" y="29"/>
                      <a:pt x="118" y="29"/>
                    </a:cubicBezTo>
                    <a:cubicBezTo>
                      <a:pt x="104" y="29"/>
                      <a:pt x="91" y="32"/>
                      <a:pt x="80" y="37"/>
                    </a:cubicBezTo>
                    <a:cubicBezTo>
                      <a:pt x="70" y="42"/>
                      <a:pt x="61" y="50"/>
                      <a:pt x="54" y="59"/>
                    </a:cubicBezTo>
                    <a:cubicBezTo>
                      <a:pt x="47" y="68"/>
                      <a:pt x="42" y="79"/>
                      <a:pt x="39" y="92"/>
                    </a:cubicBezTo>
                    <a:cubicBezTo>
                      <a:pt x="36" y="104"/>
                      <a:pt x="34" y="118"/>
                      <a:pt x="34" y="133"/>
                    </a:cubicBezTo>
                    <a:lnTo>
                      <a:pt x="34" y="291"/>
                    </a:lnTo>
                    <a:lnTo>
                      <a:pt x="0" y="291"/>
                    </a:lnTo>
                    <a:lnTo>
                      <a:pt x="0" y="8"/>
                    </a:lnTo>
                    <a:lnTo>
                      <a:pt x="31"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2">
                <a:extLst>
                  <a:ext uri="{FF2B5EF4-FFF2-40B4-BE49-F238E27FC236}">
                    <a16:creationId xmlns:a16="http://schemas.microsoft.com/office/drawing/2014/main" id="{104B4DC5-ADB5-4090-8B0C-FE4E346DD8C7}"/>
                  </a:ext>
                </a:extLst>
              </p:cNvPr>
              <p:cNvSpPr>
                <a:spLocks noEditPoints="1"/>
              </p:cNvSpPr>
              <p:nvPr userDrawn="1"/>
            </p:nvSpPr>
            <p:spPr bwMode="auto">
              <a:xfrm>
                <a:off x="4873625" y="2386013"/>
                <a:ext cx="268288" cy="311150"/>
              </a:xfrm>
              <a:custGeom>
                <a:avLst/>
                <a:gdLst>
                  <a:gd name="T0" fmla="*/ 195 w 262"/>
                  <a:gd name="T1" fmla="*/ 137 h 299"/>
                  <a:gd name="T2" fmla="*/ 195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8 w 262"/>
                  <a:gd name="T29" fmla="*/ 219 h 299"/>
                  <a:gd name="T30" fmla="*/ 196 w 262"/>
                  <a:gd name="T31" fmla="*/ 181 h 299"/>
                  <a:gd name="T32" fmla="*/ 196 w 262"/>
                  <a:gd name="T33" fmla="*/ 137 h 299"/>
                  <a:gd name="T34" fmla="*/ 195 w 262"/>
                  <a:gd name="T35" fmla="*/ 137 h 299"/>
                  <a:gd name="T36" fmla="*/ 23 w 262"/>
                  <a:gd name="T37" fmla="*/ 52 h 299"/>
                  <a:gd name="T38" fmla="*/ 23 w 262"/>
                  <a:gd name="T39" fmla="*/ 52 h 299"/>
                  <a:gd name="T40" fmla="*/ 46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3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3 w 262"/>
                  <a:gd name="T105" fmla="*/ 106 h 299"/>
                  <a:gd name="T106" fmla="*/ 196 w 262"/>
                  <a:gd name="T107" fmla="*/ 87 h 299"/>
                  <a:gd name="T108" fmla="*/ 191 w 262"/>
                  <a:gd name="T109" fmla="*/ 58 h 299"/>
                  <a:gd name="T110" fmla="*/ 175 w 262"/>
                  <a:gd name="T111" fmla="*/ 41 h 299"/>
                  <a:gd name="T112" fmla="*/ 151 w 262"/>
                  <a:gd name="T113" fmla="*/ 32 h 299"/>
                  <a:gd name="T114" fmla="*/ 122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5" y="137"/>
                    </a:moveTo>
                    <a:lnTo>
                      <a:pt x="195" y="137"/>
                    </a:lnTo>
                    <a:cubicBezTo>
                      <a:pt x="193" y="141"/>
                      <a:pt x="189" y="143"/>
                      <a:pt x="183" y="145"/>
                    </a:cubicBezTo>
                    <a:cubicBezTo>
                      <a:pt x="176" y="147"/>
                      <a:pt x="171" y="148"/>
                      <a:pt x="166" y="149"/>
                    </a:cubicBezTo>
                    <a:cubicBezTo>
                      <a:pt x="152" y="152"/>
                      <a:pt x="137" y="154"/>
                      <a:pt x="121" y="156"/>
                    </a:cubicBezTo>
                    <a:cubicBezTo>
                      <a:pt x="105" y="158"/>
                      <a:pt x="91" y="161"/>
                      <a:pt x="79" y="165"/>
                    </a:cubicBezTo>
                    <a:cubicBezTo>
                      <a:pt x="66" y="169"/>
                      <a:pt x="55" y="175"/>
                      <a:pt x="47" y="182"/>
                    </a:cubicBezTo>
                    <a:cubicBezTo>
                      <a:pt x="39" y="190"/>
                      <a:pt x="35" y="200"/>
                      <a:pt x="35" y="214"/>
                    </a:cubicBezTo>
                    <a:cubicBezTo>
                      <a:pt x="35" y="223"/>
                      <a:pt x="36" y="231"/>
                      <a:pt x="40" y="238"/>
                    </a:cubicBezTo>
                    <a:cubicBezTo>
                      <a:pt x="43" y="244"/>
                      <a:pt x="48" y="250"/>
                      <a:pt x="54" y="255"/>
                    </a:cubicBezTo>
                    <a:cubicBezTo>
                      <a:pt x="60" y="260"/>
                      <a:pt x="66" y="264"/>
                      <a:pt x="74" y="266"/>
                    </a:cubicBezTo>
                    <a:cubicBezTo>
                      <a:pt x="82" y="269"/>
                      <a:pt x="90" y="270"/>
                      <a:pt x="98" y="270"/>
                    </a:cubicBezTo>
                    <a:cubicBezTo>
                      <a:pt x="111" y="270"/>
                      <a:pt x="123" y="268"/>
                      <a:pt x="136" y="264"/>
                    </a:cubicBezTo>
                    <a:cubicBezTo>
                      <a:pt x="148" y="260"/>
                      <a:pt x="158" y="254"/>
                      <a:pt x="167" y="247"/>
                    </a:cubicBezTo>
                    <a:cubicBezTo>
                      <a:pt x="176" y="239"/>
                      <a:pt x="183" y="230"/>
                      <a:pt x="188" y="219"/>
                    </a:cubicBezTo>
                    <a:cubicBezTo>
                      <a:pt x="194" y="208"/>
                      <a:pt x="196" y="195"/>
                      <a:pt x="196" y="181"/>
                    </a:cubicBezTo>
                    <a:lnTo>
                      <a:pt x="196" y="137"/>
                    </a:lnTo>
                    <a:lnTo>
                      <a:pt x="195" y="137"/>
                    </a:lnTo>
                    <a:close/>
                    <a:moveTo>
                      <a:pt x="23" y="52"/>
                    </a:moveTo>
                    <a:lnTo>
                      <a:pt x="23" y="52"/>
                    </a:lnTo>
                    <a:cubicBezTo>
                      <a:pt x="28" y="40"/>
                      <a:pt x="36" y="30"/>
                      <a:pt x="46" y="22"/>
                    </a:cubicBezTo>
                    <a:cubicBezTo>
                      <a:pt x="57" y="15"/>
                      <a:pt x="68" y="9"/>
                      <a:pt x="82" y="6"/>
                    </a:cubicBezTo>
                    <a:cubicBezTo>
                      <a:pt x="95" y="2"/>
                      <a:pt x="110" y="0"/>
                      <a:pt x="127" y="0"/>
                    </a:cubicBezTo>
                    <a:cubicBezTo>
                      <a:pt x="139" y="0"/>
                      <a:pt x="152" y="1"/>
                      <a:pt x="164" y="4"/>
                    </a:cubicBezTo>
                    <a:cubicBezTo>
                      <a:pt x="176" y="6"/>
                      <a:pt x="188" y="10"/>
                      <a:pt x="198" y="17"/>
                    </a:cubicBezTo>
                    <a:cubicBezTo>
                      <a:pt x="207" y="24"/>
                      <a:pt x="215"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8" y="291"/>
                      <a:pt x="244" y="291"/>
                      <a:pt x="240" y="291"/>
                    </a:cubicBezTo>
                    <a:cubicBezTo>
                      <a:pt x="231" y="291"/>
                      <a:pt x="224" y="290"/>
                      <a:pt x="219" y="288"/>
                    </a:cubicBezTo>
                    <a:cubicBezTo>
                      <a:pt x="213" y="285"/>
                      <a:pt x="209" y="282"/>
                      <a:pt x="206" y="277"/>
                    </a:cubicBezTo>
                    <a:cubicBezTo>
                      <a:pt x="203" y="273"/>
                      <a:pt x="201"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69" y="297"/>
                      <a:pt x="58" y="294"/>
                    </a:cubicBezTo>
                    <a:cubicBezTo>
                      <a:pt x="46" y="291"/>
                      <a:pt x="36" y="286"/>
                      <a:pt x="28" y="279"/>
                    </a:cubicBezTo>
                    <a:cubicBezTo>
                      <a:pt x="19" y="273"/>
                      <a:pt x="12" y="264"/>
                      <a:pt x="8" y="254"/>
                    </a:cubicBezTo>
                    <a:cubicBezTo>
                      <a:pt x="3" y="243"/>
                      <a:pt x="0" y="231"/>
                      <a:pt x="0" y="217"/>
                    </a:cubicBezTo>
                    <a:cubicBezTo>
                      <a:pt x="0" y="197"/>
                      <a:pt x="5" y="181"/>
                      <a:pt x="13" y="170"/>
                    </a:cubicBezTo>
                    <a:cubicBezTo>
                      <a:pt x="22" y="159"/>
                      <a:pt x="34" y="151"/>
                      <a:pt x="48" y="145"/>
                    </a:cubicBezTo>
                    <a:cubicBezTo>
                      <a:pt x="63" y="139"/>
                      <a:pt x="79" y="135"/>
                      <a:pt x="97" y="132"/>
                    </a:cubicBezTo>
                    <a:cubicBezTo>
                      <a:pt x="115" y="130"/>
                      <a:pt x="133" y="128"/>
                      <a:pt x="152" y="126"/>
                    </a:cubicBezTo>
                    <a:cubicBezTo>
                      <a:pt x="159" y="125"/>
                      <a:pt x="166" y="124"/>
                      <a:pt x="171" y="123"/>
                    </a:cubicBezTo>
                    <a:cubicBezTo>
                      <a:pt x="177" y="122"/>
                      <a:pt x="181" y="120"/>
                      <a:pt x="185" y="117"/>
                    </a:cubicBezTo>
                    <a:cubicBezTo>
                      <a:pt x="189" y="114"/>
                      <a:pt x="191" y="111"/>
                      <a:pt x="193" y="106"/>
                    </a:cubicBezTo>
                    <a:cubicBezTo>
                      <a:pt x="195" y="101"/>
                      <a:pt x="196" y="95"/>
                      <a:pt x="196" y="87"/>
                    </a:cubicBezTo>
                    <a:cubicBezTo>
                      <a:pt x="196" y="75"/>
                      <a:pt x="194" y="66"/>
                      <a:pt x="191" y="58"/>
                    </a:cubicBezTo>
                    <a:cubicBezTo>
                      <a:pt x="187" y="51"/>
                      <a:pt x="182" y="45"/>
                      <a:pt x="175" y="41"/>
                    </a:cubicBezTo>
                    <a:cubicBezTo>
                      <a:pt x="168" y="36"/>
                      <a:pt x="160" y="33"/>
                      <a:pt x="151" y="32"/>
                    </a:cubicBezTo>
                    <a:cubicBezTo>
                      <a:pt x="142" y="30"/>
                      <a:pt x="133" y="29"/>
                      <a:pt x="122" y="29"/>
                    </a:cubicBezTo>
                    <a:cubicBezTo>
                      <a:pt x="100" y="29"/>
                      <a:pt x="83" y="34"/>
                      <a:pt x="69" y="45"/>
                    </a:cubicBezTo>
                    <a:cubicBezTo>
                      <a:pt x="55" y="55"/>
                      <a:pt x="47" y="72"/>
                      <a:pt x="47" y="95"/>
                    </a:cubicBezTo>
                    <a:lnTo>
                      <a:pt x="12" y="95"/>
                    </a:lnTo>
                    <a:cubicBezTo>
                      <a:pt x="13"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3">
                <a:extLst>
                  <a:ext uri="{FF2B5EF4-FFF2-40B4-BE49-F238E27FC236}">
                    <a16:creationId xmlns:a16="http://schemas.microsoft.com/office/drawing/2014/main" id="{889E7A29-0AD4-4F2A-85B3-F43456220E0E}"/>
                  </a:ext>
                </a:extLst>
              </p:cNvPr>
              <p:cNvSpPr>
                <a:spLocks/>
              </p:cNvSpPr>
              <p:nvPr userDrawn="1"/>
            </p:nvSpPr>
            <p:spPr bwMode="auto">
              <a:xfrm>
                <a:off x="5165725" y="2386013"/>
                <a:ext cx="234950" cy="301625"/>
              </a:xfrm>
              <a:custGeom>
                <a:avLst/>
                <a:gdLst>
                  <a:gd name="T0" fmla="*/ 34 w 229"/>
                  <a:gd name="T1" fmla="*/ 8 h 291"/>
                  <a:gd name="T2" fmla="*/ 34 w 229"/>
                  <a:gd name="T3" fmla="*/ 8 h 291"/>
                  <a:gd name="T4" fmla="*/ 34 w 229"/>
                  <a:gd name="T5" fmla="*/ 57 h 291"/>
                  <a:gd name="T6" fmla="*/ 35 w 229"/>
                  <a:gd name="T7" fmla="*/ 57 h 291"/>
                  <a:gd name="T8" fmla="*/ 70 w 229"/>
                  <a:gd name="T9" fmla="*/ 16 h 291"/>
                  <a:gd name="T10" fmla="*/ 126 w 229"/>
                  <a:gd name="T11" fmla="*/ 0 h 291"/>
                  <a:gd name="T12" fmla="*/ 175 w 229"/>
                  <a:gd name="T13" fmla="*/ 8 h 291"/>
                  <a:gd name="T14" fmla="*/ 208 w 229"/>
                  <a:gd name="T15" fmla="*/ 29 h 291"/>
                  <a:gd name="T16" fmla="*/ 225 w 229"/>
                  <a:gd name="T17" fmla="*/ 64 h 291"/>
                  <a:gd name="T18" fmla="*/ 229 w 229"/>
                  <a:gd name="T19" fmla="*/ 109 h 291"/>
                  <a:gd name="T20" fmla="*/ 229 w 229"/>
                  <a:gd name="T21" fmla="*/ 291 h 291"/>
                  <a:gd name="T22" fmla="*/ 195 w 229"/>
                  <a:gd name="T23" fmla="*/ 291 h 291"/>
                  <a:gd name="T24" fmla="*/ 195 w 229"/>
                  <a:gd name="T25" fmla="*/ 115 h 291"/>
                  <a:gd name="T26" fmla="*/ 192 w 229"/>
                  <a:gd name="T27" fmla="*/ 81 h 291"/>
                  <a:gd name="T28" fmla="*/ 180 w 229"/>
                  <a:gd name="T29" fmla="*/ 54 h 291"/>
                  <a:gd name="T30" fmla="*/ 158 w 229"/>
                  <a:gd name="T31" fmla="*/ 36 h 291"/>
                  <a:gd name="T32" fmla="*/ 123 w 229"/>
                  <a:gd name="T33" fmla="*/ 29 h 291"/>
                  <a:gd name="T34" fmla="*/ 86 w 229"/>
                  <a:gd name="T35" fmla="*/ 36 h 291"/>
                  <a:gd name="T36" fmla="*/ 59 w 229"/>
                  <a:gd name="T37" fmla="*/ 57 h 291"/>
                  <a:gd name="T38" fmla="*/ 41 w 229"/>
                  <a:gd name="T39" fmla="*/ 87 h 291"/>
                  <a:gd name="T40" fmla="*/ 34 w 229"/>
                  <a:gd name="T41" fmla="*/ 126 h 291"/>
                  <a:gd name="T42" fmla="*/ 34 w 229"/>
                  <a:gd name="T43" fmla="*/ 291 h 291"/>
                  <a:gd name="T44" fmla="*/ 0 w 229"/>
                  <a:gd name="T45" fmla="*/ 291 h 291"/>
                  <a:gd name="T46" fmla="*/ 0 w 229"/>
                  <a:gd name="T47" fmla="*/ 8 h 291"/>
                  <a:gd name="T48" fmla="*/ 34 w 229"/>
                  <a:gd name="T4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291">
                    <a:moveTo>
                      <a:pt x="34" y="8"/>
                    </a:moveTo>
                    <a:lnTo>
                      <a:pt x="34" y="8"/>
                    </a:lnTo>
                    <a:lnTo>
                      <a:pt x="34" y="57"/>
                    </a:lnTo>
                    <a:lnTo>
                      <a:pt x="35" y="57"/>
                    </a:lnTo>
                    <a:cubicBezTo>
                      <a:pt x="42" y="40"/>
                      <a:pt x="54" y="26"/>
                      <a:pt x="70" y="16"/>
                    </a:cubicBezTo>
                    <a:cubicBezTo>
                      <a:pt x="87" y="5"/>
                      <a:pt x="106" y="0"/>
                      <a:pt x="126" y="0"/>
                    </a:cubicBezTo>
                    <a:cubicBezTo>
                      <a:pt x="146" y="0"/>
                      <a:pt x="162" y="3"/>
                      <a:pt x="175" y="8"/>
                    </a:cubicBezTo>
                    <a:cubicBezTo>
                      <a:pt x="189" y="13"/>
                      <a:pt x="199" y="20"/>
                      <a:pt x="208" y="29"/>
                    </a:cubicBezTo>
                    <a:cubicBezTo>
                      <a:pt x="216" y="39"/>
                      <a:pt x="221" y="50"/>
                      <a:pt x="225" y="64"/>
                    </a:cubicBezTo>
                    <a:cubicBezTo>
                      <a:pt x="228" y="77"/>
                      <a:pt x="229" y="92"/>
                      <a:pt x="229" y="109"/>
                    </a:cubicBezTo>
                    <a:lnTo>
                      <a:pt x="229" y="291"/>
                    </a:lnTo>
                    <a:lnTo>
                      <a:pt x="195" y="291"/>
                    </a:lnTo>
                    <a:lnTo>
                      <a:pt x="195" y="115"/>
                    </a:lnTo>
                    <a:cubicBezTo>
                      <a:pt x="195" y="103"/>
                      <a:pt x="194" y="91"/>
                      <a:pt x="192" y="81"/>
                    </a:cubicBezTo>
                    <a:cubicBezTo>
                      <a:pt x="189" y="70"/>
                      <a:pt x="186" y="61"/>
                      <a:pt x="180" y="54"/>
                    </a:cubicBezTo>
                    <a:cubicBezTo>
                      <a:pt x="175" y="46"/>
                      <a:pt x="167" y="40"/>
                      <a:pt x="158" y="36"/>
                    </a:cubicBezTo>
                    <a:cubicBezTo>
                      <a:pt x="149" y="31"/>
                      <a:pt x="137" y="29"/>
                      <a:pt x="123" y="29"/>
                    </a:cubicBezTo>
                    <a:cubicBezTo>
                      <a:pt x="109" y="29"/>
                      <a:pt x="97" y="32"/>
                      <a:pt x="86" y="36"/>
                    </a:cubicBezTo>
                    <a:cubicBezTo>
                      <a:pt x="75" y="41"/>
                      <a:pt x="66" y="48"/>
                      <a:pt x="59" y="57"/>
                    </a:cubicBezTo>
                    <a:cubicBezTo>
                      <a:pt x="51" y="65"/>
                      <a:pt x="45" y="76"/>
                      <a:pt x="41" y="87"/>
                    </a:cubicBezTo>
                    <a:cubicBezTo>
                      <a:pt x="37" y="99"/>
                      <a:pt x="35" y="112"/>
                      <a:pt x="34" y="126"/>
                    </a:cubicBezTo>
                    <a:lnTo>
                      <a:pt x="34" y="291"/>
                    </a:lnTo>
                    <a:lnTo>
                      <a:pt x="0" y="291"/>
                    </a:lnTo>
                    <a:lnTo>
                      <a:pt x="0" y="8"/>
                    </a:lnTo>
                    <a:lnTo>
                      <a:pt x="34"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4">
                <a:extLst>
                  <a:ext uri="{FF2B5EF4-FFF2-40B4-BE49-F238E27FC236}">
                    <a16:creationId xmlns:a16="http://schemas.microsoft.com/office/drawing/2014/main" id="{883AEA40-CA00-433C-A8F5-C5111471CBC9}"/>
                  </a:ext>
                </a:extLst>
              </p:cNvPr>
              <p:cNvSpPr>
                <a:spLocks/>
              </p:cNvSpPr>
              <p:nvPr userDrawn="1"/>
            </p:nvSpPr>
            <p:spPr bwMode="auto">
              <a:xfrm>
                <a:off x="5597525" y="2273301"/>
                <a:ext cx="355600" cy="423863"/>
              </a:xfrm>
              <a:custGeom>
                <a:avLst/>
                <a:gdLst>
                  <a:gd name="T0" fmla="*/ 289 w 348"/>
                  <a:gd name="T1" fmla="*/ 87 h 408"/>
                  <a:gd name="T2" fmla="*/ 289 w 348"/>
                  <a:gd name="T3" fmla="*/ 87 h 408"/>
                  <a:gd name="T4" fmla="*/ 262 w 348"/>
                  <a:gd name="T5" fmla="*/ 57 h 408"/>
                  <a:gd name="T6" fmla="*/ 226 w 348"/>
                  <a:gd name="T7" fmla="*/ 39 h 408"/>
                  <a:gd name="T8" fmla="*/ 185 w 348"/>
                  <a:gd name="T9" fmla="*/ 32 h 408"/>
                  <a:gd name="T10" fmla="*/ 118 w 348"/>
                  <a:gd name="T11" fmla="*/ 47 h 408"/>
                  <a:gd name="T12" fmla="*/ 72 w 348"/>
                  <a:gd name="T13" fmla="*/ 86 h 408"/>
                  <a:gd name="T14" fmla="*/ 46 w 348"/>
                  <a:gd name="T15" fmla="*/ 141 h 408"/>
                  <a:gd name="T16" fmla="*/ 38 w 348"/>
                  <a:gd name="T17" fmla="*/ 204 h 408"/>
                  <a:gd name="T18" fmla="*/ 46 w 348"/>
                  <a:gd name="T19" fmla="*/ 267 h 408"/>
                  <a:gd name="T20" fmla="*/ 72 w 348"/>
                  <a:gd name="T21" fmla="*/ 323 h 408"/>
                  <a:gd name="T22" fmla="*/ 118 w 348"/>
                  <a:gd name="T23" fmla="*/ 362 h 408"/>
                  <a:gd name="T24" fmla="*/ 185 w 348"/>
                  <a:gd name="T25" fmla="*/ 377 h 408"/>
                  <a:gd name="T26" fmla="*/ 234 w 348"/>
                  <a:gd name="T27" fmla="*/ 367 h 408"/>
                  <a:gd name="T28" fmla="*/ 272 w 348"/>
                  <a:gd name="T29" fmla="*/ 340 h 408"/>
                  <a:gd name="T30" fmla="*/ 298 w 348"/>
                  <a:gd name="T31" fmla="*/ 300 h 408"/>
                  <a:gd name="T32" fmla="*/ 311 w 348"/>
                  <a:gd name="T33" fmla="*/ 251 h 408"/>
                  <a:gd name="T34" fmla="*/ 348 w 348"/>
                  <a:gd name="T35" fmla="*/ 251 h 408"/>
                  <a:gd name="T36" fmla="*/ 331 w 348"/>
                  <a:gd name="T37" fmla="*/ 316 h 408"/>
                  <a:gd name="T38" fmla="*/ 297 w 348"/>
                  <a:gd name="T39" fmla="*/ 366 h 408"/>
                  <a:gd name="T40" fmla="*/ 248 w 348"/>
                  <a:gd name="T41" fmla="*/ 397 h 408"/>
                  <a:gd name="T42" fmla="*/ 185 w 348"/>
                  <a:gd name="T43" fmla="*/ 408 h 408"/>
                  <a:gd name="T44" fmla="*/ 104 w 348"/>
                  <a:gd name="T45" fmla="*/ 391 h 408"/>
                  <a:gd name="T46" fmla="*/ 46 w 348"/>
                  <a:gd name="T47" fmla="*/ 346 h 408"/>
                  <a:gd name="T48" fmla="*/ 12 w 348"/>
                  <a:gd name="T49" fmla="*/ 282 h 408"/>
                  <a:gd name="T50" fmla="*/ 0 w 348"/>
                  <a:gd name="T51" fmla="*/ 204 h 408"/>
                  <a:gd name="T52" fmla="*/ 12 w 348"/>
                  <a:gd name="T53" fmla="*/ 127 h 408"/>
                  <a:gd name="T54" fmla="*/ 46 w 348"/>
                  <a:gd name="T55" fmla="*/ 62 h 408"/>
                  <a:gd name="T56" fmla="*/ 104 w 348"/>
                  <a:gd name="T57" fmla="*/ 17 h 408"/>
                  <a:gd name="T58" fmla="*/ 185 w 348"/>
                  <a:gd name="T59" fmla="*/ 0 h 408"/>
                  <a:gd name="T60" fmla="*/ 240 w 348"/>
                  <a:gd name="T61" fmla="*/ 9 h 408"/>
                  <a:gd name="T62" fmla="*/ 288 w 348"/>
                  <a:gd name="T63" fmla="*/ 33 h 408"/>
                  <a:gd name="T64" fmla="*/ 324 w 348"/>
                  <a:gd name="T65" fmla="*/ 73 h 408"/>
                  <a:gd name="T66" fmla="*/ 342 w 348"/>
                  <a:gd name="T67" fmla="*/ 127 h 408"/>
                  <a:gd name="T68" fmla="*/ 305 w 348"/>
                  <a:gd name="T69" fmla="*/ 127 h 408"/>
                  <a:gd name="T70" fmla="*/ 289 w 348"/>
                  <a:gd name="T71" fmla="*/ 8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8">
                    <a:moveTo>
                      <a:pt x="289" y="87"/>
                    </a:moveTo>
                    <a:lnTo>
                      <a:pt x="289" y="87"/>
                    </a:lnTo>
                    <a:cubicBezTo>
                      <a:pt x="281" y="75"/>
                      <a:pt x="272" y="65"/>
                      <a:pt x="262" y="57"/>
                    </a:cubicBezTo>
                    <a:cubicBezTo>
                      <a:pt x="251" y="49"/>
                      <a:pt x="239" y="43"/>
                      <a:pt x="226" y="39"/>
                    </a:cubicBezTo>
                    <a:cubicBezTo>
                      <a:pt x="213" y="34"/>
                      <a:pt x="199" y="32"/>
                      <a:pt x="185" y="32"/>
                    </a:cubicBezTo>
                    <a:cubicBezTo>
                      <a:pt x="159" y="32"/>
                      <a:pt x="137" y="37"/>
                      <a:pt x="118" y="47"/>
                    </a:cubicBezTo>
                    <a:cubicBezTo>
                      <a:pt x="100" y="57"/>
                      <a:pt x="84" y="70"/>
                      <a:pt x="72" y="86"/>
                    </a:cubicBezTo>
                    <a:cubicBezTo>
                      <a:pt x="61" y="103"/>
                      <a:pt x="52" y="121"/>
                      <a:pt x="46" y="141"/>
                    </a:cubicBezTo>
                    <a:cubicBezTo>
                      <a:pt x="40" y="162"/>
                      <a:pt x="38" y="183"/>
                      <a:pt x="38" y="204"/>
                    </a:cubicBezTo>
                    <a:cubicBezTo>
                      <a:pt x="38" y="226"/>
                      <a:pt x="40" y="247"/>
                      <a:pt x="46" y="267"/>
                    </a:cubicBezTo>
                    <a:cubicBezTo>
                      <a:pt x="52" y="288"/>
                      <a:pt x="61" y="306"/>
                      <a:pt x="72" y="323"/>
                    </a:cubicBezTo>
                    <a:cubicBezTo>
                      <a:pt x="84" y="339"/>
                      <a:pt x="100" y="352"/>
                      <a:pt x="118" y="362"/>
                    </a:cubicBezTo>
                    <a:cubicBezTo>
                      <a:pt x="137" y="372"/>
                      <a:pt x="159" y="377"/>
                      <a:pt x="185" y="377"/>
                    </a:cubicBezTo>
                    <a:cubicBezTo>
                      <a:pt x="203" y="377"/>
                      <a:pt x="220" y="373"/>
                      <a:pt x="234" y="367"/>
                    </a:cubicBezTo>
                    <a:cubicBezTo>
                      <a:pt x="249" y="360"/>
                      <a:pt x="262" y="351"/>
                      <a:pt x="272" y="340"/>
                    </a:cubicBezTo>
                    <a:cubicBezTo>
                      <a:pt x="283" y="328"/>
                      <a:pt x="291" y="315"/>
                      <a:pt x="298" y="300"/>
                    </a:cubicBezTo>
                    <a:cubicBezTo>
                      <a:pt x="305" y="285"/>
                      <a:pt x="309" y="269"/>
                      <a:pt x="311" y="251"/>
                    </a:cubicBezTo>
                    <a:lnTo>
                      <a:pt x="348" y="251"/>
                    </a:lnTo>
                    <a:cubicBezTo>
                      <a:pt x="345" y="275"/>
                      <a:pt x="340" y="297"/>
                      <a:pt x="331" y="316"/>
                    </a:cubicBezTo>
                    <a:cubicBezTo>
                      <a:pt x="322" y="336"/>
                      <a:pt x="311" y="352"/>
                      <a:pt x="297" y="366"/>
                    </a:cubicBezTo>
                    <a:cubicBezTo>
                      <a:pt x="283" y="379"/>
                      <a:pt x="267" y="390"/>
                      <a:pt x="248" y="397"/>
                    </a:cubicBezTo>
                    <a:cubicBezTo>
                      <a:pt x="229" y="404"/>
                      <a:pt x="208" y="408"/>
                      <a:pt x="185" y="408"/>
                    </a:cubicBezTo>
                    <a:cubicBezTo>
                      <a:pt x="154" y="408"/>
                      <a:pt x="127" y="402"/>
                      <a:pt x="104" y="391"/>
                    </a:cubicBezTo>
                    <a:cubicBezTo>
                      <a:pt x="81" y="380"/>
                      <a:pt x="62" y="365"/>
                      <a:pt x="46" y="346"/>
                    </a:cubicBezTo>
                    <a:cubicBezTo>
                      <a:pt x="31" y="328"/>
                      <a:pt x="20" y="306"/>
                      <a:pt x="12" y="282"/>
                    </a:cubicBezTo>
                    <a:cubicBezTo>
                      <a:pt x="4" y="257"/>
                      <a:pt x="0" y="231"/>
                      <a:pt x="0" y="204"/>
                    </a:cubicBezTo>
                    <a:cubicBezTo>
                      <a:pt x="0" y="177"/>
                      <a:pt x="4" y="152"/>
                      <a:pt x="12" y="127"/>
                    </a:cubicBezTo>
                    <a:cubicBezTo>
                      <a:pt x="20" y="103"/>
                      <a:pt x="31" y="81"/>
                      <a:pt x="46" y="62"/>
                    </a:cubicBezTo>
                    <a:cubicBezTo>
                      <a:pt x="62" y="43"/>
                      <a:pt x="81" y="28"/>
                      <a:pt x="104" y="17"/>
                    </a:cubicBezTo>
                    <a:cubicBezTo>
                      <a:pt x="127" y="6"/>
                      <a:pt x="154" y="0"/>
                      <a:pt x="185" y="0"/>
                    </a:cubicBezTo>
                    <a:cubicBezTo>
                      <a:pt x="204" y="0"/>
                      <a:pt x="222" y="3"/>
                      <a:pt x="240" y="9"/>
                    </a:cubicBezTo>
                    <a:cubicBezTo>
                      <a:pt x="257" y="14"/>
                      <a:pt x="273" y="22"/>
                      <a:pt x="288" y="33"/>
                    </a:cubicBezTo>
                    <a:cubicBezTo>
                      <a:pt x="302" y="44"/>
                      <a:pt x="314" y="57"/>
                      <a:pt x="324" y="73"/>
                    </a:cubicBezTo>
                    <a:cubicBezTo>
                      <a:pt x="334" y="89"/>
                      <a:pt x="340" y="107"/>
                      <a:pt x="342" y="127"/>
                    </a:cubicBezTo>
                    <a:lnTo>
                      <a:pt x="305" y="127"/>
                    </a:lnTo>
                    <a:cubicBezTo>
                      <a:pt x="302" y="112"/>
                      <a:pt x="296" y="99"/>
                      <a:pt x="289" y="8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5">
                <a:extLst>
                  <a:ext uri="{FF2B5EF4-FFF2-40B4-BE49-F238E27FC236}">
                    <a16:creationId xmlns:a16="http://schemas.microsoft.com/office/drawing/2014/main" id="{CF46FCF8-987B-426A-8450-F07335F55A52}"/>
                  </a:ext>
                </a:extLst>
              </p:cNvPr>
              <p:cNvSpPr>
                <a:spLocks noEditPoints="1"/>
              </p:cNvSpPr>
              <p:nvPr userDrawn="1"/>
            </p:nvSpPr>
            <p:spPr bwMode="auto">
              <a:xfrm>
                <a:off x="5975350" y="2386013"/>
                <a:ext cx="268288" cy="311150"/>
              </a:xfrm>
              <a:custGeom>
                <a:avLst/>
                <a:gdLst>
                  <a:gd name="T0" fmla="*/ 195 w 262"/>
                  <a:gd name="T1" fmla="*/ 137 h 299"/>
                  <a:gd name="T2" fmla="*/ 195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5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3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5" y="137"/>
                    </a:moveTo>
                    <a:lnTo>
                      <a:pt x="195" y="137"/>
                    </a:lnTo>
                    <a:cubicBezTo>
                      <a:pt x="193" y="141"/>
                      <a:pt x="189" y="143"/>
                      <a:pt x="183" y="145"/>
                    </a:cubicBezTo>
                    <a:cubicBezTo>
                      <a:pt x="177" y="147"/>
                      <a:pt x="171" y="148"/>
                      <a:pt x="166" y="149"/>
                    </a:cubicBezTo>
                    <a:cubicBezTo>
                      <a:pt x="152" y="152"/>
                      <a:pt x="137" y="154"/>
                      <a:pt x="121" y="156"/>
                    </a:cubicBezTo>
                    <a:cubicBezTo>
                      <a:pt x="106" y="158"/>
                      <a:pt x="91"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5" y="137"/>
                    </a:lnTo>
                    <a:close/>
                    <a:moveTo>
                      <a:pt x="23" y="52"/>
                    </a:moveTo>
                    <a:lnTo>
                      <a:pt x="23" y="52"/>
                    </a:lnTo>
                    <a:cubicBezTo>
                      <a:pt x="29" y="40"/>
                      <a:pt x="37" y="30"/>
                      <a:pt x="47" y="22"/>
                    </a:cubicBezTo>
                    <a:cubicBezTo>
                      <a:pt x="57" y="15"/>
                      <a:pt x="68" y="9"/>
                      <a:pt x="82" y="6"/>
                    </a:cubicBezTo>
                    <a:cubicBezTo>
                      <a:pt x="95" y="2"/>
                      <a:pt x="110"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3" y="285"/>
                      <a:pt x="209" y="282"/>
                      <a:pt x="206" y="277"/>
                    </a:cubicBezTo>
                    <a:cubicBezTo>
                      <a:pt x="203"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3" y="170"/>
                    </a:cubicBezTo>
                    <a:cubicBezTo>
                      <a:pt x="22" y="159"/>
                      <a:pt x="34" y="151"/>
                      <a:pt x="48" y="145"/>
                    </a:cubicBezTo>
                    <a:cubicBezTo>
                      <a:pt x="63" y="139"/>
                      <a:pt x="79" y="135"/>
                      <a:pt x="97" y="132"/>
                    </a:cubicBezTo>
                    <a:cubicBezTo>
                      <a:pt x="115" y="130"/>
                      <a:pt x="134" y="128"/>
                      <a:pt x="152" y="126"/>
                    </a:cubicBezTo>
                    <a:cubicBezTo>
                      <a:pt x="159"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3"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6">
                <a:extLst>
                  <a:ext uri="{FF2B5EF4-FFF2-40B4-BE49-F238E27FC236}">
                    <a16:creationId xmlns:a16="http://schemas.microsoft.com/office/drawing/2014/main" id="{B7150694-A41F-47A1-A0CB-B35D92565C92}"/>
                  </a:ext>
                </a:extLst>
              </p:cNvPr>
              <p:cNvSpPr>
                <a:spLocks noEditPoints="1"/>
              </p:cNvSpPr>
              <p:nvPr userDrawn="1"/>
            </p:nvSpPr>
            <p:spPr bwMode="auto">
              <a:xfrm>
                <a:off x="6267450" y="2386013"/>
                <a:ext cx="268288" cy="411163"/>
              </a:xfrm>
              <a:custGeom>
                <a:avLst/>
                <a:gdLst>
                  <a:gd name="T0" fmla="*/ 222 w 261"/>
                  <a:gd name="T1" fmla="*/ 106 h 395"/>
                  <a:gd name="T2" fmla="*/ 222 w 261"/>
                  <a:gd name="T3" fmla="*/ 106 h 395"/>
                  <a:gd name="T4" fmla="*/ 205 w 261"/>
                  <a:gd name="T5" fmla="*/ 67 h 395"/>
                  <a:gd name="T6" fmla="*/ 176 w 261"/>
                  <a:gd name="T7" fmla="*/ 40 h 395"/>
                  <a:gd name="T8" fmla="*/ 134 w 261"/>
                  <a:gd name="T9" fmla="*/ 29 h 395"/>
                  <a:gd name="T10" fmla="*/ 87 w 261"/>
                  <a:gd name="T11" fmla="*/ 39 h 395"/>
                  <a:gd name="T12" fmla="*/ 56 w 261"/>
                  <a:gd name="T13" fmla="*/ 65 h 395"/>
                  <a:gd name="T14" fmla="*/ 40 w 261"/>
                  <a:gd name="T15" fmla="*/ 104 h 395"/>
                  <a:gd name="T16" fmla="*/ 35 w 261"/>
                  <a:gd name="T17" fmla="*/ 150 h 395"/>
                  <a:gd name="T18" fmla="*/ 40 w 261"/>
                  <a:gd name="T19" fmla="*/ 193 h 395"/>
                  <a:gd name="T20" fmla="*/ 57 w 261"/>
                  <a:gd name="T21" fmla="*/ 232 h 395"/>
                  <a:gd name="T22" fmla="*/ 88 w 261"/>
                  <a:gd name="T23" fmla="*/ 260 h 395"/>
                  <a:gd name="T24" fmla="*/ 134 w 261"/>
                  <a:gd name="T25" fmla="*/ 270 h 395"/>
                  <a:gd name="T26" fmla="*/ 176 w 261"/>
                  <a:gd name="T27" fmla="*/ 260 h 395"/>
                  <a:gd name="T28" fmla="*/ 205 w 261"/>
                  <a:gd name="T29" fmla="*/ 232 h 395"/>
                  <a:gd name="T30" fmla="*/ 222 w 261"/>
                  <a:gd name="T31" fmla="*/ 193 h 395"/>
                  <a:gd name="T32" fmla="*/ 227 w 261"/>
                  <a:gd name="T33" fmla="*/ 150 h 395"/>
                  <a:gd name="T34" fmla="*/ 222 w 261"/>
                  <a:gd name="T35" fmla="*/ 106 h 395"/>
                  <a:gd name="T36" fmla="*/ 32 w 261"/>
                  <a:gd name="T37" fmla="*/ 8 h 395"/>
                  <a:gd name="T38" fmla="*/ 32 w 261"/>
                  <a:gd name="T39" fmla="*/ 8 h 395"/>
                  <a:gd name="T40" fmla="*/ 32 w 261"/>
                  <a:gd name="T41" fmla="*/ 62 h 395"/>
                  <a:gd name="T42" fmla="*/ 33 w 261"/>
                  <a:gd name="T43" fmla="*/ 62 h 395"/>
                  <a:gd name="T44" fmla="*/ 73 w 261"/>
                  <a:gd name="T45" fmla="*/ 16 h 395"/>
                  <a:gd name="T46" fmla="*/ 134 w 261"/>
                  <a:gd name="T47" fmla="*/ 0 h 395"/>
                  <a:gd name="T48" fmla="*/ 190 w 261"/>
                  <a:gd name="T49" fmla="*/ 12 h 395"/>
                  <a:gd name="T50" fmla="*/ 230 w 261"/>
                  <a:gd name="T51" fmla="*/ 45 h 395"/>
                  <a:gd name="T52" fmla="*/ 254 w 261"/>
                  <a:gd name="T53" fmla="*/ 92 h 395"/>
                  <a:gd name="T54" fmla="*/ 261 w 261"/>
                  <a:gd name="T55" fmla="*/ 150 h 395"/>
                  <a:gd name="T56" fmla="*/ 254 w 261"/>
                  <a:gd name="T57" fmla="*/ 207 h 395"/>
                  <a:gd name="T58" fmla="*/ 230 w 261"/>
                  <a:gd name="T59" fmla="*/ 255 h 395"/>
                  <a:gd name="T60" fmla="*/ 190 w 261"/>
                  <a:gd name="T61" fmla="*/ 287 h 395"/>
                  <a:gd name="T62" fmla="*/ 134 w 261"/>
                  <a:gd name="T63" fmla="*/ 299 h 395"/>
                  <a:gd name="T64" fmla="*/ 104 w 261"/>
                  <a:gd name="T65" fmla="*/ 295 h 395"/>
                  <a:gd name="T66" fmla="*/ 75 w 261"/>
                  <a:gd name="T67" fmla="*/ 283 h 395"/>
                  <a:gd name="T68" fmla="*/ 52 w 261"/>
                  <a:gd name="T69" fmla="*/ 264 h 395"/>
                  <a:gd name="T70" fmla="*/ 36 w 261"/>
                  <a:gd name="T71" fmla="*/ 237 h 395"/>
                  <a:gd name="T72" fmla="*/ 35 w 261"/>
                  <a:gd name="T73" fmla="*/ 237 h 395"/>
                  <a:gd name="T74" fmla="*/ 35 w 261"/>
                  <a:gd name="T75" fmla="*/ 395 h 395"/>
                  <a:gd name="T76" fmla="*/ 0 w 261"/>
                  <a:gd name="T77" fmla="*/ 395 h 395"/>
                  <a:gd name="T78" fmla="*/ 0 w 261"/>
                  <a:gd name="T79" fmla="*/ 8 h 395"/>
                  <a:gd name="T80" fmla="*/ 32 w 261"/>
                  <a:gd name="T81" fmla="*/ 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1" h="395">
                    <a:moveTo>
                      <a:pt x="222" y="106"/>
                    </a:moveTo>
                    <a:lnTo>
                      <a:pt x="222" y="106"/>
                    </a:lnTo>
                    <a:cubicBezTo>
                      <a:pt x="218" y="92"/>
                      <a:pt x="213" y="79"/>
                      <a:pt x="205" y="67"/>
                    </a:cubicBezTo>
                    <a:cubicBezTo>
                      <a:pt x="198" y="56"/>
                      <a:pt x="188" y="47"/>
                      <a:pt x="176" y="40"/>
                    </a:cubicBezTo>
                    <a:cubicBezTo>
                      <a:pt x="165" y="33"/>
                      <a:pt x="151" y="29"/>
                      <a:pt x="134" y="29"/>
                    </a:cubicBezTo>
                    <a:cubicBezTo>
                      <a:pt x="115" y="29"/>
                      <a:pt x="99" y="32"/>
                      <a:pt x="87" y="39"/>
                    </a:cubicBezTo>
                    <a:cubicBezTo>
                      <a:pt x="74" y="46"/>
                      <a:pt x="64" y="54"/>
                      <a:pt x="56" y="65"/>
                    </a:cubicBezTo>
                    <a:cubicBezTo>
                      <a:pt x="48" y="76"/>
                      <a:pt x="43" y="89"/>
                      <a:pt x="40" y="104"/>
                    </a:cubicBezTo>
                    <a:cubicBezTo>
                      <a:pt x="37" y="118"/>
                      <a:pt x="35" y="134"/>
                      <a:pt x="35" y="150"/>
                    </a:cubicBezTo>
                    <a:cubicBezTo>
                      <a:pt x="35" y="164"/>
                      <a:pt x="37" y="179"/>
                      <a:pt x="40" y="193"/>
                    </a:cubicBezTo>
                    <a:cubicBezTo>
                      <a:pt x="44" y="208"/>
                      <a:pt x="49" y="221"/>
                      <a:pt x="57" y="232"/>
                    </a:cubicBezTo>
                    <a:cubicBezTo>
                      <a:pt x="65" y="243"/>
                      <a:pt x="75" y="252"/>
                      <a:pt x="88" y="260"/>
                    </a:cubicBezTo>
                    <a:cubicBezTo>
                      <a:pt x="101" y="267"/>
                      <a:pt x="116" y="270"/>
                      <a:pt x="134" y="270"/>
                    </a:cubicBezTo>
                    <a:cubicBezTo>
                      <a:pt x="151" y="270"/>
                      <a:pt x="165" y="267"/>
                      <a:pt x="176" y="260"/>
                    </a:cubicBezTo>
                    <a:cubicBezTo>
                      <a:pt x="188" y="252"/>
                      <a:pt x="198" y="243"/>
                      <a:pt x="205" y="232"/>
                    </a:cubicBezTo>
                    <a:cubicBezTo>
                      <a:pt x="213" y="221"/>
                      <a:pt x="218" y="208"/>
                      <a:pt x="222" y="193"/>
                    </a:cubicBezTo>
                    <a:cubicBezTo>
                      <a:pt x="225" y="179"/>
                      <a:pt x="227" y="164"/>
                      <a:pt x="227" y="150"/>
                    </a:cubicBezTo>
                    <a:cubicBezTo>
                      <a:pt x="227" y="135"/>
                      <a:pt x="225" y="121"/>
                      <a:pt x="222" y="106"/>
                    </a:cubicBezTo>
                    <a:close/>
                    <a:moveTo>
                      <a:pt x="32" y="8"/>
                    </a:moveTo>
                    <a:lnTo>
                      <a:pt x="32" y="8"/>
                    </a:lnTo>
                    <a:lnTo>
                      <a:pt x="32" y="62"/>
                    </a:lnTo>
                    <a:lnTo>
                      <a:pt x="33" y="62"/>
                    </a:lnTo>
                    <a:cubicBezTo>
                      <a:pt x="41" y="42"/>
                      <a:pt x="54" y="27"/>
                      <a:pt x="73" y="16"/>
                    </a:cubicBezTo>
                    <a:cubicBezTo>
                      <a:pt x="91" y="5"/>
                      <a:pt x="111" y="0"/>
                      <a:pt x="134" y="0"/>
                    </a:cubicBezTo>
                    <a:cubicBezTo>
                      <a:pt x="156" y="0"/>
                      <a:pt x="175" y="4"/>
                      <a:pt x="190" y="12"/>
                    </a:cubicBezTo>
                    <a:cubicBezTo>
                      <a:pt x="206" y="20"/>
                      <a:pt x="220" y="31"/>
                      <a:pt x="230" y="45"/>
                    </a:cubicBezTo>
                    <a:cubicBezTo>
                      <a:pt x="241" y="58"/>
                      <a:pt x="249" y="74"/>
                      <a:pt x="254" y="92"/>
                    </a:cubicBezTo>
                    <a:cubicBezTo>
                      <a:pt x="259" y="110"/>
                      <a:pt x="261" y="130"/>
                      <a:pt x="261" y="150"/>
                    </a:cubicBezTo>
                    <a:cubicBezTo>
                      <a:pt x="261" y="170"/>
                      <a:pt x="259" y="189"/>
                      <a:pt x="254" y="207"/>
                    </a:cubicBezTo>
                    <a:cubicBezTo>
                      <a:pt x="249" y="225"/>
                      <a:pt x="241" y="241"/>
                      <a:pt x="230" y="255"/>
                    </a:cubicBezTo>
                    <a:cubicBezTo>
                      <a:pt x="220" y="268"/>
                      <a:pt x="206" y="279"/>
                      <a:pt x="190" y="287"/>
                    </a:cubicBezTo>
                    <a:cubicBezTo>
                      <a:pt x="175" y="295"/>
                      <a:pt x="156" y="299"/>
                      <a:pt x="134" y="299"/>
                    </a:cubicBezTo>
                    <a:cubicBezTo>
                      <a:pt x="124" y="299"/>
                      <a:pt x="114" y="298"/>
                      <a:pt x="104" y="295"/>
                    </a:cubicBezTo>
                    <a:cubicBezTo>
                      <a:pt x="93" y="292"/>
                      <a:pt x="84" y="289"/>
                      <a:pt x="75" y="283"/>
                    </a:cubicBezTo>
                    <a:cubicBezTo>
                      <a:pt x="66" y="278"/>
                      <a:pt x="58" y="272"/>
                      <a:pt x="52" y="264"/>
                    </a:cubicBezTo>
                    <a:cubicBezTo>
                      <a:pt x="45" y="257"/>
                      <a:pt x="40" y="248"/>
                      <a:pt x="36" y="237"/>
                    </a:cubicBezTo>
                    <a:lnTo>
                      <a:pt x="35" y="237"/>
                    </a:lnTo>
                    <a:lnTo>
                      <a:pt x="35" y="395"/>
                    </a:lnTo>
                    <a:lnTo>
                      <a:pt x="0" y="395"/>
                    </a:lnTo>
                    <a:lnTo>
                      <a:pt x="0" y="8"/>
                    </a:lnTo>
                    <a:lnTo>
                      <a:pt x="32"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9" name="Freeform 17">
                <a:extLst>
                  <a:ext uri="{FF2B5EF4-FFF2-40B4-BE49-F238E27FC236}">
                    <a16:creationId xmlns:a16="http://schemas.microsoft.com/office/drawing/2014/main" id="{13F99FD6-4C51-4929-AD99-5055C2DBDDCD}"/>
                  </a:ext>
                </a:extLst>
              </p:cNvPr>
              <p:cNvSpPr>
                <a:spLocks noEditPoints="1"/>
              </p:cNvSpPr>
              <p:nvPr userDrawn="1"/>
            </p:nvSpPr>
            <p:spPr bwMode="auto">
              <a:xfrm>
                <a:off x="6577013" y="2282826"/>
                <a:ext cx="36513" cy="404813"/>
              </a:xfrm>
              <a:custGeom>
                <a:avLst/>
                <a:gdLst>
                  <a:gd name="T0" fmla="*/ 35 w 35"/>
                  <a:gd name="T1" fmla="*/ 391 h 391"/>
                  <a:gd name="T2" fmla="*/ 35 w 35"/>
                  <a:gd name="T3" fmla="*/ 391 h 391"/>
                  <a:gd name="T4" fmla="*/ 0 w 35"/>
                  <a:gd name="T5" fmla="*/ 391 h 391"/>
                  <a:gd name="T6" fmla="*/ 0 w 35"/>
                  <a:gd name="T7" fmla="*/ 108 h 391"/>
                  <a:gd name="T8" fmla="*/ 35 w 35"/>
                  <a:gd name="T9" fmla="*/ 108 h 391"/>
                  <a:gd name="T10" fmla="*/ 35 w 35"/>
                  <a:gd name="T11" fmla="*/ 391 h 391"/>
                  <a:gd name="T12" fmla="*/ 35 w 35"/>
                  <a:gd name="T13" fmla="*/ 55 h 391"/>
                  <a:gd name="T14" fmla="*/ 35 w 35"/>
                  <a:gd name="T15" fmla="*/ 55 h 391"/>
                  <a:gd name="T16" fmla="*/ 0 w 35"/>
                  <a:gd name="T17" fmla="*/ 55 h 391"/>
                  <a:gd name="T18" fmla="*/ 0 w 35"/>
                  <a:gd name="T19" fmla="*/ 0 h 391"/>
                  <a:gd name="T20" fmla="*/ 35 w 35"/>
                  <a:gd name="T21" fmla="*/ 0 h 391"/>
                  <a:gd name="T22" fmla="*/ 35 w 35"/>
                  <a:gd name="T23" fmla="*/ 5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91">
                    <a:moveTo>
                      <a:pt x="35" y="391"/>
                    </a:moveTo>
                    <a:lnTo>
                      <a:pt x="35" y="391"/>
                    </a:lnTo>
                    <a:lnTo>
                      <a:pt x="0" y="391"/>
                    </a:lnTo>
                    <a:lnTo>
                      <a:pt x="0" y="108"/>
                    </a:lnTo>
                    <a:lnTo>
                      <a:pt x="35" y="108"/>
                    </a:lnTo>
                    <a:lnTo>
                      <a:pt x="35" y="391"/>
                    </a:lnTo>
                    <a:close/>
                    <a:moveTo>
                      <a:pt x="35" y="55"/>
                    </a:moveTo>
                    <a:lnTo>
                      <a:pt x="35" y="55"/>
                    </a:lnTo>
                    <a:lnTo>
                      <a:pt x="0" y="55"/>
                    </a:lnTo>
                    <a:lnTo>
                      <a:pt x="0" y="0"/>
                    </a:lnTo>
                    <a:lnTo>
                      <a:pt x="35" y="0"/>
                    </a:lnTo>
                    <a:lnTo>
                      <a:pt x="35" y="5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0" name="Freeform 18">
                <a:extLst>
                  <a:ext uri="{FF2B5EF4-FFF2-40B4-BE49-F238E27FC236}">
                    <a16:creationId xmlns:a16="http://schemas.microsoft.com/office/drawing/2014/main" id="{3ACDFDA2-7E7E-498F-A0D9-47198845DB7C}"/>
                  </a:ext>
                </a:extLst>
              </p:cNvPr>
              <p:cNvSpPr>
                <a:spLocks/>
              </p:cNvSpPr>
              <p:nvPr userDrawn="1"/>
            </p:nvSpPr>
            <p:spPr bwMode="auto">
              <a:xfrm>
                <a:off x="6637338" y="2306638"/>
                <a:ext cx="144463" cy="384175"/>
              </a:xfrm>
              <a:custGeom>
                <a:avLst/>
                <a:gdLst>
                  <a:gd name="T0" fmla="*/ 142 w 142"/>
                  <a:gd name="T1" fmla="*/ 85 h 371"/>
                  <a:gd name="T2" fmla="*/ 142 w 142"/>
                  <a:gd name="T3" fmla="*/ 85 h 371"/>
                  <a:gd name="T4" fmla="*/ 142 w 142"/>
                  <a:gd name="T5" fmla="*/ 114 h 371"/>
                  <a:gd name="T6" fmla="*/ 84 w 142"/>
                  <a:gd name="T7" fmla="*/ 114 h 371"/>
                  <a:gd name="T8" fmla="*/ 84 w 142"/>
                  <a:gd name="T9" fmla="*/ 305 h 371"/>
                  <a:gd name="T10" fmla="*/ 89 w 142"/>
                  <a:gd name="T11" fmla="*/ 332 h 371"/>
                  <a:gd name="T12" fmla="*/ 112 w 142"/>
                  <a:gd name="T13" fmla="*/ 342 h 371"/>
                  <a:gd name="T14" fmla="*/ 142 w 142"/>
                  <a:gd name="T15" fmla="*/ 341 h 371"/>
                  <a:gd name="T16" fmla="*/ 142 w 142"/>
                  <a:gd name="T17" fmla="*/ 370 h 371"/>
                  <a:gd name="T18" fmla="*/ 126 w 142"/>
                  <a:gd name="T19" fmla="*/ 370 h 371"/>
                  <a:gd name="T20" fmla="*/ 111 w 142"/>
                  <a:gd name="T21" fmla="*/ 371 h 371"/>
                  <a:gd name="T22" fmla="*/ 63 w 142"/>
                  <a:gd name="T23" fmla="*/ 357 h 371"/>
                  <a:gd name="T24" fmla="*/ 49 w 142"/>
                  <a:gd name="T25" fmla="*/ 308 h 371"/>
                  <a:gd name="T26" fmla="*/ 49 w 142"/>
                  <a:gd name="T27" fmla="*/ 114 h 371"/>
                  <a:gd name="T28" fmla="*/ 0 w 142"/>
                  <a:gd name="T29" fmla="*/ 114 h 371"/>
                  <a:gd name="T30" fmla="*/ 0 w 142"/>
                  <a:gd name="T31" fmla="*/ 85 h 371"/>
                  <a:gd name="T32" fmla="*/ 49 w 142"/>
                  <a:gd name="T33" fmla="*/ 85 h 371"/>
                  <a:gd name="T34" fmla="*/ 49 w 142"/>
                  <a:gd name="T35" fmla="*/ 0 h 371"/>
                  <a:gd name="T36" fmla="*/ 84 w 142"/>
                  <a:gd name="T37" fmla="*/ 0 h 371"/>
                  <a:gd name="T38" fmla="*/ 84 w 142"/>
                  <a:gd name="T39" fmla="*/ 85 h 371"/>
                  <a:gd name="T40" fmla="*/ 142 w 142"/>
                  <a:gd name="T41" fmla="*/ 8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371">
                    <a:moveTo>
                      <a:pt x="142" y="85"/>
                    </a:moveTo>
                    <a:lnTo>
                      <a:pt x="142" y="85"/>
                    </a:lnTo>
                    <a:lnTo>
                      <a:pt x="142" y="114"/>
                    </a:lnTo>
                    <a:lnTo>
                      <a:pt x="84" y="114"/>
                    </a:lnTo>
                    <a:lnTo>
                      <a:pt x="84" y="305"/>
                    </a:lnTo>
                    <a:cubicBezTo>
                      <a:pt x="84" y="316"/>
                      <a:pt x="86" y="325"/>
                      <a:pt x="89" y="332"/>
                    </a:cubicBezTo>
                    <a:cubicBezTo>
                      <a:pt x="92" y="338"/>
                      <a:pt x="100" y="342"/>
                      <a:pt x="112" y="342"/>
                    </a:cubicBezTo>
                    <a:cubicBezTo>
                      <a:pt x="122" y="342"/>
                      <a:pt x="132" y="342"/>
                      <a:pt x="142" y="341"/>
                    </a:cubicBezTo>
                    <a:lnTo>
                      <a:pt x="142" y="370"/>
                    </a:lnTo>
                    <a:cubicBezTo>
                      <a:pt x="136" y="370"/>
                      <a:pt x="131" y="370"/>
                      <a:pt x="126" y="370"/>
                    </a:cubicBezTo>
                    <a:cubicBezTo>
                      <a:pt x="121" y="371"/>
                      <a:pt x="116" y="371"/>
                      <a:pt x="111" y="371"/>
                    </a:cubicBezTo>
                    <a:cubicBezTo>
                      <a:pt x="88" y="371"/>
                      <a:pt x="72" y="366"/>
                      <a:pt x="63" y="357"/>
                    </a:cubicBezTo>
                    <a:cubicBezTo>
                      <a:pt x="53" y="348"/>
                      <a:pt x="49" y="332"/>
                      <a:pt x="49" y="308"/>
                    </a:cubicBezTo>
                    <a:lnTo>
                      <a:pt x="49" y="114"/>
                    </a:lnTo>
                    <a:lnTo>
                      <a:pt x="0" y="114"/>
                    </a:lnTo>
                    <a:lnTo>
                      <a:pt x="0" y="85"/>
                    </a:lnTo>
                    <a:lnTo>
                      <a:pt x="49" y="85"/>
                    </a:lnTo>
                    <a:lnTo>
                      <a:pt x="49" y="0"/>
                    </a:lnTo>
                    <a:lnTo>
                      <a:pt x="84" y="0"/>
                    </a:lnTo>
                    <a:lnTo>
                      <a:pt x="84" y="85"/>
                    </a:lnTo>
                    <a:lnTo>
                      <a:pt x="142" y="8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1" name="Freeform 19">
                <a:extLst>
                  <a:ext uri="{FF2B5EF4-FFF2-40B4-BE49-F238E27FC236}">
                    <a16:creationId xmlns:a16="http://schemas.microsoft.com/office/drawing/2014/main" id="{2CEC6E82-541B-4C8A-9503-20419FCAB0F0}"/>
                  </a:ext>
                </a:extLst>
              </p:cNvPr>
              <p:cNvSpPr>
                <a:spLocks noEditPoints="1"/>
              </p:cNvSpPr>
              <p:nvPr userDrawn="1"/>
            </p:nvSpPr>
            <p:spPr bwMode="auto">
              <a:xfrm>
                <a:off x="6802438" y="2386013"/>
                <a:ext cx="268288" cy="311150"/>
              </a:xfrm>
              <a:custGeom>
                <a:avLst/>
                <a:gdLst>
                  <a:gd name="T0" fmla="*/ 196 w 262"/>
                  <a:gd name="T1" fmla="*/ 137 h 299"/>
                  <a:gd name="T2" fmla="*/ 196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6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4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6" y="137"/>
                    </a:moveTo>
                    <a:lnTo>
                      <a:pt x="196" y="137"/>
                    </a:lnTo>
                    <a:cubicBezTo>
                      <a:pt x="193" y="141"/>
                      <a:pt x="189" y="143"/>
                      <a:pt x="183" y="145"/>
                    </a:cubicBezTo>
                    <a:cubicBezTo>
                      <a:pt x="177" y="147"/>
                      <a:pt x="171" y="148"/>
                      <a:pt x="166" y="149"/>
                    </a:cubicBezTo>
                    <a:cubicBezTo>
                      <a:pt x="152" y="152"/>
                      <a:pt x="137" y="154"/>
                      <a:pt x="121" y="156"/>
                    </a:cubicBezTo>
                    <a:cubicBezTo>
                      <a:pt x="106" y="158"/>
                      <a:pt x="92"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6" y="137"/>
                    </a:lnTo>
                    <a:close/>
                    <a:moveTo>
                      <a:pt x="23" y="52"/>
                    </a:moveTo>
                    <a:lnTo>
                      <a:pt x="23" y="52"/>
                    </a:lnTo>
                    <a:cubicBezTo>
                      <a:pt x="29" y="40"/>
                      <a:pt x="37" y="30"/>
                      <a:pt x="47" y="22"/>
                    </a:cubicBezTo>
                    <a:cubicBezTo>
                      <a:pt x="57" y="15"/>
                      <a:pt x="69" y="9"/>
                      <a:pt x="82" y="6"/>
                    </a:cubicBezTo>
                    <a:cubicBezTo>
                      <a:pt x="96" y="2"/>
                      <a:pt x="111"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4" y="285"/>
                      <a:pt x="209" y="282"/>
                      <a:pt x="206" y="277"/>
                    </a:cubicBezTo>
                    <a:cubicBezTo>
                      <a:pt x="204"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4" y="170"/>
                    </a:cubicBezTo>
                    <a:cubicBezTo>
                      <a:pt x="22" y="159"/>
                      <a:pt x="34" y="151"/>
                      <a:pt x="48" y="145"/>
                    </a:cubicBezTo>
                    <a:cubicBezTo>
                      <a:pt x="63" y="139"/>
                      <a:pt x="79" y="135"/>
                      <a:pt x="97" y="132"/>
                    </a:cubicBezTo>
                    <a:cubicBezTo>
                      <a:pt x="115" y="130"/>
                      <a:pt x="134" y="128"/>
                      <a:pt x="152" y="126"/>
                    </a:cubicBezTo>
                    <a:cubicBezTo>
                      <a:pt x="160"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4"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2" name="Freeform 20">
                <a:extLst>
                  <a:ext uri="{FF2B5EF4-FFF2-40B4-BE49-F238E27FC236}">
                    <a16:creationId xmlns:a16="http://schemas.microsoft.com/office/drawing/2014/main" id="{7D628679-4713-4497-B002-90F27AA848E1}"/>
                  </a:ext>
                </a:extLst>
              </p:cNvPr>
              <p:cNvSpPr>
                <a:spLocks/>
              </p:cNvSpPr>
              <p:nvPr userDrawn="1"/>
            </p:nvSpPr>
            <p:spPr bwMode="auto">
              <a:xfrm>
                <a:off x="7096125" y="2282826"/>
                <a:ext cx="36513" cy="404813"/>
              </a:xfrm>
              <a:custGeom>
                <a:avLst/>
                <a:gdLst>
                  <a:gd name="T0" fmla="*/ 35 w 35"/>
                  <a:gd name="T1" fmla="*/ 391 h 391"/>
                  <a:gd name="T2" fmla="*/ 35 w 35"/>
                  <a:gd name="T3" fmla="*/ 391 h 391"/>
                  <a:gd name="T4" fmla="*/ 0 w 35"/>
                  <a:gd name="T5" fmla="*/ 391 h 391"/>
                  <a:gd name="T6" fmla="*/ 0 w 35"/>
                  <a:gd name="T7" fmla="*/ 0 h 391"/>
                  <a:gd name="T8" fmla="*/ 35 w 35"/>
                  <a:gd name="T9" fmla="*/ 0 h 391"/>
                  <a:gd name="T10" fmla="*/ 35 w 35"/>
                  <a:gd name="T11" fmla="*/ 391 h 391"/>
                </a:gdLst>
                <a:ahLst/>
                <a:cxnLst>
                  <a:cxn ang="0">
                    <a:pos x="T0" y="T1"/>
                  </a:cxn>
                  <a:cxn ang="0">
                    <a:pos x="T2" y="T3"/>
                  </a:cxn>
                  <a:cxn ang="0">
                    <a:pos x="T4" y="T5"/>
                  </a:cxn>
                  <a:cxn ang="0">
                    <a:pos x="T6" y="T7"/>
                  </a:cxn>
                  <a:cxn ang="0">
                    <a:pos x="T8" y="T9"/>
                  </a:cxn>
                  <a:cxn ang="0">
                    <a:pos x="T10" y="T11"/>
                  </a:cxn>
                </a:cxnLst>
                <a:rect l="0" t="0" r="r" b="b"/>
                <a:pathLst>
                  <a:path w="35" h="391">
                    <a:moveTo>
                      <a:pt x="35" y="391"/>
                    </a:moveTo>
                    <a:lnTo>
                      <a:pt x="35" y="391"/>
                    </a:lnTo>
                    <a:lnTo>
                      <a:pt x="0" y="391"/>
                    </a:lnTo>
                    <a:lnTo>
                      <a:pt x="0" y="0"/>
                    </a:lnTo>
                    <a:lnTo>
                      <a:pt x="35" y="0"/>
                    </a:lnTo>
                    <a:lnTo>
                      <a:pt x="35" y="39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59" name="Freeform 21">
              <a:extLst>
                <a:ext uri="{FF2B5EF4-FFF2-40B4-BE49-F238E27FC236}">
                  <a16:creationId xmlns:a16="http://schemas.microsoft.com/office/drawing/2014/main" id="{16208E98-BD3B-4397-9B45-F39F5299A68D}"/>
                </a:ext>
              </a:extLst>
            </p:cNvPr>
            <p:cNvSpPr>
              <a:spLocks/>
            </p:cNvSpPr>
            <p:nvPr userDrawn="1"/>
          </p:nvSpPr>
          <p:spPr bwMode="auto">
            <a:xfrm>
              <a:off x="1431925" y="2227263"/>
              <a:ext cx="889000" cy="901700"/>
            </a:xfrm>
            <a:custGeom>
              <a:avLst/>
              <a:gdLst>
                <a:gd name="T0" fmla="*/ 434 w 868"/>
                <a:gd name="T1" fmla="*/ 868 h 868"/>
                <a:gd name="T2" fmla="*/ 434 w 868"/>
                <a:gd name="T3" fmla="*/ 868 h 868"/>
                <a:gd name="T4" fmla="*/ 868 w 868"/>
                <a:gd name="T5" fmla="*/ 434 h 868"/>
                <a:gd name="T6" fmla="*/ 434 w 868"/>
                <a:gd name="T7" fmla="*/ 0 h 868"/>
                <a:gd name="T8" fmla="*/ 0 w 868"/>
                <a:gd name="T9" fmla="*/ 434 h 868"/>
                <a:gd name="T10" fmla="*/ 434 w 868"/>
                <a:gd name="T11" fmla="*/ 868 h 868"/>
              </a:gdLst>
              <a:ahLst/>
              <a:cxnLst>
                <a:cxn ang="0">
                  <a:pos x="T0" y="T1"/>
                </a:cxn>
                <a:cxn ang="0">
                  <a:pos x="T2" y="T3"/>
                </a:cxn>
                <a:cxn ang="0">
                  <a:pos x="T4" y="T5"/>
                </a:cxn>
                <a:cxn ang="0">
                  <a:pos x="T6" y="T7"/>
                </a:cxn>
                <a:cxn ang="0">
                  <a:pos x="T8" y="T9"/>
                </a:cxn>
                <a:cxn ang="0">
                  <a:pos x="T10" y="T11"/>
                </a:cxn>
              </a:cxnLst>
              <a:rect l="0" t="0" r="r" b="b"/>
              <a:pathLst>
                <a:path w="868" h="868">
                  <a:moveTo>
                    <a:pt x="434" y="868"/>
                  </a:moveTo>
                  <a:lnTo>
                    <a:pt x="434" y="868"/>
                  </a:lnTo>
                  <a:cubicBezTo>
                    <a:pt x="674" y="868"/>
                    <a:pt x="868" y="674"/>
                    <a:pt x="868" y="434"/>
                  </a:cubicBezTo>
                  <a:cubicBezTo>
                    <a:pt x="868" y="194"/>
                    <a:pt x="674" y="0"/>
                    <a:pt x="434" y="0"/>
                  </a:cubicBezTo>
                  <a:cubicBezTo>
                    <a:pt x="194" y="0"/>
                    <a:pt x="0" y="194"/>
                    <a:pt x="0" y="434"/>
                  </a:cubicBezTo>
                  <a:cubicBezTo>
                    <a:pt x="0" y="674"/>
                    <a:pt x="194" y="868"/>
                    <a:pt x="434" y="86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22">
              <a:extLst>
                <a:ext uri="{FF2B5EF4-FFF2-40B4-BE49-F238E27FC236}">
                  <a16:creationId xmlns:a16="http://schemas.microsoft.com/office/drawing/2014/main" id="{E76116E0-BEDF-43AD-8C96-4B3306159FBF}"/>
                </a:ext>
              </a:extLst>
            </p:cNvPr>
            <p:cNvSpPr>
              <a:spLocks/>
            </p:cNvSpPr>
            <p:nvPr userDrawn="1"/>
          </p:nvSpPr>
          <p:spPr bwMode="auto">
            <a:xfrm>
              <a:off x="1431925" y="2227263"/>
              <a:ext cx="889000" cy="901700"/>
            </a:xfrm>
            <a:custGeom>
              <a:avLst/>
              <a:gdLst>
                <a:gd name="T0" fmla="*/ 434 w 868"/>
                <a:gd name="T1" fmla="*/ 868 h 868"/>
                <a:gd name="T2" fmla="*/ 434 w 868"/>
                <a:gd name="T3" fmla="*/ 868 h 868"/>
                <a:gd name="T4" fmla="*/ 868 w 868"/>
                <a:gd name="T5" fmla="*/ 434 h 868"/>
                <a:gd name="T6" fmla="*/ 434 w 868"/>
                <a:gd name="T7" fmla="*/ 0 h 868"/>
                <a:gd name="T8" fmla="*/ 0 w 868"/>
                <a:gd name="T9" fmla="*/ 434 h 868"/>
                <a:gd name="T10" fmla="*/ 434 w 868"/>
                <a:gd name="T11" fmla="*/ 868 h 868"/>
              </a:gdLst>
              <a:ahLst/>
              <a:cxnLst>
                <a:cxn ang="0">
                  <a:pos x="T0" y="T1"/>
                </a:cxn>
                <a:cxn ang="0">
                  <a:pos x="T2" y="T3"/>
                </a:cxn>
                <a:cxn ang="0">
                  <a:pos x="T4" y="T5"/>
                </a:cxn>
                <a:cxn ang="0">
                  <a:pos x="T6" y="T7"/>
                </a:cxn>
                <a:cxn ang="0">
                  <a:pos x="T8" y="T9"/>
                </a:cxn>
                <a:cxn ang="0">
                  <a:pos x="T10" y="T11"/>
                </a:cxn>
              </a:cxnLst>
              <a:rect l="0" t="0" r="r" b="b"/>
              <a:pathLst>
                <a:path w="868" h="868">
                  <a:moveTo>
                    <a:pt x="434" y="868"/>
                  </a:moveTo>
                  <a:lnTo>
                    <a:pt x="434" y="868"/>
                  </a:lnTo>
                  <a:cubicBezTo>
                    <a:pt x="674" y="868"/>
                    <a:pt x="868" y="674"/>
                    <a:pt x="868" y="434"/>
                  </a:cubicBezTo>
                  <a:cubicBezTo>
                    <a:pt x="868" y="194"/>
                    <a:pt x="674" y="0"/>
                    <a:pt x="434" y="0"/>
                  </a:cubicBezTo>
                  <a:cubicBezTo>
                    <a:pt x="194" y="0"/>
                    <a:pt x="0" y="194"/>
                    <a:pt x="0" y="434"/>
                  </a:cubicBezTo>
                  <a:cubicBezTo>
                    <a:pt x="0" y="674"/>
                    <a:pt x="194" y="868"/>
                    <a:pt x="434" y="868"/>
                  </a:cubicBezTo>
                  <a:close/>
                </a:path>
              </a:pathLst>
            </a:custGeom>
            <a:noFill/>
            <a:ln w="38100" cap="flat">
              <a:solidFill>
                <a:srgbClr val="9495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23">
              <a:extLst>
                <a:ext uri="{FF2B5EF4-FFF2-40B4-BE49-F238E27FC236}">
                  <a16:creationId xmlns:a16="http://schemas.microsoft.com/office/drawing/2014/main" id="{2BF9752A-DA1F-4089-A260-6E3399D07B41}"/>
                </a:ext>
              </a:extLst>
            </p:cNvPr>
            <p:cNvSpPr>
              <a:spLocks/>
            </p:cNvSpPr>
            <p:nvPr userDrawn="1"/>
          </p:nvSpPr>
          <p:spPr bwMode="auto">
            <a:xfrm>
              <a:off x="1524000" y="2557463"/>
              <a:ext cx="187325" cy="246063"/>
            </a:xfrm>
            <a:custGeom>
              <a:avLst/>
              <a:gdLst>
                <a:gd name="T0" fmla="*/ 64 w 183"/>
                <a:gd name="T1" fmla="*/ 0 h 237"/>
                <a:gd name="T2" fmla="*/ 64 w 183"/>
                <a:gd name="T3" fmla="*/ 0 h 237"/>
                <a:gd name="T4" fmla="*/ 116 w 183"/>
                <a:gd name="T5" fmla="*/ 0 h 237"/>
                <a:gd name="T6" fmla="*/ 65 w 183"/>
                <a:gd name="T7" fmla="*/ 190 h 237"/>
                <a:gd name="T8" fmla="*/ 183 w 183"/>
                <a:gd name="T9" fmla="*/ 190 h 237"/>
                <a:gd name="T10" fmla="*/ 170 w 183"/>
                <a:gd name="T11" fmla="*/ 237 h 237"/>
                <a:gd name="T12" fmla="*/ 0 w 183"/>
                <a:gd name="T13" fmla="*/ 237 h 237"/>
                <a:gd name="T14" fmla="*/ 64 w 183"/>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37">
                  <a:moveTo>
                    <a:pt x="64" y="0"/>
                  </a:moveTo>
                  <a:lnTo>
                    <a:pt x="64" y="0"/>
                  </a:lnTo>
                  <a:lnTo>
                    <a:pt x="116" y="0"/>
                  </a:lnTo>
                  <a:lnTo>
                    <a:pt x="65" y="190"/>
                  </a:lnTo>
                  <a:lnTo>
                    <a:pt x="183" y="190"/>
                  </a:lnTo>
                  <a:lnTo>
                    <a:pt x="170" y="237"/>
                  </a:lnTo>
                  <a:lnTo>
                    <a:pt x="0" y="237"/>
                  </a:lnTo>
                  <a:lnTo>
                    <a:pt x="64" y="0"/>
                  </a:lnTo>
                  <a:close/>
                </a:path>
              </a:pathLst>
            </a:custGeom>
            <a:solidFill>
              <a:srgbClr val="9797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24">
              <a:extLst>
                <a:ext uri="{FF2B5EF4-FFF2-40B4-BE49-F238E27FC236}">
                  <a16:creationId xmlns:a16="http://schemas.microsoft.com/office/drawing/2014/main" id="{53CC9E91-A7D4-4199-98EF-8E8DFB988279}"/>
                </a:ext>
              </a:extLst>
            </p:cNvPr>
            <p:cNvSpPr>
              <a:spLocks/>
            </p:cNvSpPr>
            <p:nvPr userDrawn="1"/>
          </p:nvSpPr>
          <p:spPr bwMode="auto">
            <a:xfrm>
              <a:off x="1714500" y="2557463"/>
              <a:ext cx="269875" cy="246063"/>
            </a:xfrm>
            <a:custGeom>
              <a:avLst/>
              <a:gdLst>
                <a:gd name="T0" fmla="*/ 64 w 263"/>
                <a:gd name="T1" fmla="*/ 0 h 237"/>
                <a:gd name="T2" fmla="*/ 64 w 263"/>
                <a:gd name="T3" fmla="*/ 0 h 237"/>
                <a:gd name="T4" fmla="*/ 116 w 263"/>
                <a:gd name="T5" fmla="*/ 0 h 237"/>
                <a:gd name="T6" fmla="*/ 91 w 263"/>
                <a:gd name="T7" fmla="*/ 94 h 237"/>
                <a:gd name="T8" fmla="*/ 186 w 263"/>
                <a:gd name="T9" fmla="*/ 94 h 237"/>
                <a:gd name="T10" fmla="*/ 211 w 263"/>
                <a:gd name="T11" fmla="*/ 0 h 237"/>
                <a:gd name="T12" fmla="*/ 263 w 263"/>
                <a:gd name="T13" fmla="*/ 0 h 237"/>
                <a:gd name="T14" fmla="*/ 199 w 263"/>
                <a:gd name="T15" fmla="*/ 237 h 237"/>
                <a:gd name="T16" fmla="*/ 147 w 263"/>
                <a:gd name="T17" fmla="*/ 237 h 237"/>
                <a:gd name="T18" fmla="*/ 173 w 263"/>
                <a:gd name="T19" fmla="*/ 142 h 237"/>
                <a:gd name="T20" fmla="*/ 78 w 263"/>
                <a:gd name="T21" fmla="*/ 142 h 237"/>
                <a:gd name="T22" fmla="*/ 52 w 263"/>
                <a:gd name="T23" fmla="*/ 237 h 237"/>
                <a:gd name="T24" fmla="*/ 0 w 263"/>
                <a:gd name="T25" fmla="*/ 237 h 237"/>
                <a:gd name="T26" fmla="*/ 64 w 263"/>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237">
                  <a:moveTo>
                    <a:pt x="64" y="0"/>
                  </a:moveTo>
                  <a:lnTo>
                    <a:pt x="64" y="0"/>
                  </a:lnTo>
                  <a:lnTo>
                    <a:pt x="116" y="0"/>
                  </a:lnTo>
                  <a:lnTo>
                    <a:pt x="91" y="94"/>
                  </a:lnTo>
                  <a:lnTo>
                    <a:pt x="186" y="94"/>
                  </a:lnTo>
                  <a:lnTo>
                    <a:pt x="211" y="0"/>
                  </a:lnTo>
                  <a:lnTo>
                    <a:pt x="263" y="0"/>
                  </a:lnTo>
                  <a:lnTo>
                    <a:pt x="199" y="237"/>
                  </a:lnTo>
                  <a:lnTo>
                    <a:pt x="147" y="237"/>
                  </a:lnTo>
                  <a:lnTo>
                    <a:pt x="173" y="142"/>
                  </a:lnTo>
                  <a:lnTo>
                    <a:pt x="78" y="142"/>
                  </a:lnTo>
                  <a:lnTo>
                    <a:pt x="52" y="237"/>
                  </a:lnTo>
                  <a:lnTo>
                    <a:pt x="0" y="237"/>
                  </a:lnTo>
                  <a:lnTo>
                    <a:pt x="64"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25">
              <a:extLst>
                <a:ext uri="{FF2B5EF4-FFF2-40B4-BE49-F238E27FC236}">
                  <a16:creationId xmlns:a16="http://schemas.microsoft.com/office/drawing/2014/main" id="{705D83A6-047E-421F-A006-A4840036C57E}"/>
                </a:ext>
              </a:extLst>
            </p:cNvPr>
            <p:cNvSpPr>
              <a:spLocks/>
            </p:cNvSpPr>
            <p:nvPr userDrawn="1"/>
          </p:nvSpPr>
          <p:spPr bwMode="auto">
            <a:xfrm>
              <a:off x="1968500" y="2552701"/>
              <a:ext cx="244475" cy="255588"/>
            </a:xfrm>
            <a:custGeom>
              <a:avLst/>
              <a:gdLst>
                <a:gd name="T0" fmla="*/ 0 w 239"/>
                <a:gd name="T1" fmla="*/ 142 h 245"/>
                <a:gd name="T2" fmla="*/ 0 w 239"/>
                <a:gd name="T3" fmla="*/ 142 h 245"/>
                <a:gd name="T4" fmla="*/ 144 w 239"/>
                <a:gd name="T5" fmla="*/ 0 h 245"/>
                <a:gd name="T6" fmla="*/ 239 w 239"/>
                <a:gd name="T7" fmla="*/ 51 h 245"/>
                <a:gd name="T8" fmla="*/ 196 w 239"/>
                <a:gd name="T9" fmla="*/ 81 h 245"/>
                <a:gd name="T10" fmla="*/ 137 w 239"/>
                <a:gd name="T11" fmla="*/ 48 h 245"/>
                <a:gd name="T12" fmla="*/ 54 w 239"/>
                <a:gd name="T13" fmla="*/ 140 h 245"/>
                <a:gd name="T14" fmla="*/ 112 w 239"/>
                <a:gd name="T15" fmla="*/ 197 h 245"/>
                <a:gd name="T16" fmla="*/ 167 w 239"/>
                <a:gd name="T17" fmla="*/ 174 h 245"/>
                <a:gd name="T18" fmla="*/ 201 w 239"/>
                <a:gd name="T19" fmla="*/ 209 h 245"/>
                <a:gd name="T20" fmla="*/ 111 w 239"/>
                <a:gd name="T21" fmla="*/ 245 h 245"/>
                <a:gd name="T22" fmla="*/ 0 w 239"/>
                <a:gd name="T23" fmla="*/ 1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45">
                  <a:moveTo>
                    <a:pt x="0" y="142"/>
                  </a:moveTo>
                  <a:lnTo>
                    <a:pt x="0" y="142"/>
                  </a:lnTo>
                  <a:cubicBezTo>
                    <a:pt x="0" y="67"/>
                    <a:pt x="64" y="0"/>
                    <a:pt x="144" y="0"/>
                  </a:cubicBezTo>
                  <a:cubicBezTo>
                    <a:pt x="189" y="0"/>
                    <a:pt x="220" y="20"/>
                    <a:pt x="239" y="51"/>
                  </a:cubicBezTo>
                  <a:lnTo>
                    <a:pt x="196" y="81"/>
                  </a:lnTo>
                  <a:cubicBezTo>
                    <a:pt x="182" y="61"/>
                    <a:pt x="166" y="48"/>
                    <a:pt x="137" y="48"/>
                  </a:cubicBezTo>
                  <a:cubicBezTo>
                    <a:pt x="94" y="48"/>
                    <a:pt x="54" y="90"/>
                    <a:pt x="54" y="140"/>
                  </a:cubicBezTo>
                  <a:cubicBezTo>
                    <a:pt x="54" y="174"/>
                    <a:pt x="78" y="197"/>
                    <a:pt x="112" y="197"/>
                  </a:cubicBezTo>
                  <a:cubicBezTo>
                    <a:pt x="135" y="197"/>
                    <a:pt x="150" y="188"/>
                    <a:pt x="167" y="174"/>
                  </a:cubicBezTo>
                  <a:lnTo>
                    <a:pt x="201" y="209"/>
                  </a:lnTo>
                  <a:cubicBezTo>
                    <a:pt x="178" y="230"/>
                    <a:pt x="151" y="245"/>
                    <a:pt x="111" y="245"/>
                  </a:cubicBezTo>
                  <a:cubicBezTo>
                    <a:pt x="47" y="245"/>
                    <a:pt x="0" y="205"/>
                    <a:pt x="0" y="142"/>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26">
              <a:extLst>
                <a:ext uri="{FF2B5EF4-FFF2-40B4-BE49-F238E27FC236}">
                  <a16:creationId xmlns:a16="http://schemas.microsoft.com/office/drawing/2014/main" id="{809D9064-2F46-4D30-A056-166887111B38}"/>
                </a:ext>
              </a:extLst>
            </p:cNvPr>
            <p:cNvSpPr>
              <a:spLocks/>
            </p:cNvSpPr>
            <p:nvPr userDrawn="1"/>
          </p:nvSpPr>
          <p:spPr bwMode="auto">
            <a:xfrm>
              <a:off x="1584325" y="2309813"/>
              <a:ext cx="590550" cy="215900"/>
            </a:xfrm>
            <a:custGeom>
              <a:avLst/>
              <a:gdLst>
                <a:gd name="T0" fmla="*/ 544 w 576"/>
                <a:gd name="T1" fmla="*/ 133 h 208"/>
                <a:gd name="T2" fmla="*/ 544 w 576"/>
                <a:gd name="T3" fmla="*/ 133 h 208"/>
                <a:gd name="T4" fmla="*/ 390 w 576"/>
                <a:gd name="T5" fmla="*/ 25 h 208"/>
                <a:gd name="T6" fmla="*/ 152 w 576"/>
                <a:gd name="T7" fmla="*/ 41 h 208"/>
                <a:gd name="T8" fmla="*/ 152 w 576"/>
                <a:gd name="T9" fmla="*/ 41 h 208"/>
                <a:gd name="T10" fmla="*/ 135 w 576"/>
                <a:gd name="T11" fmla="*/ 49 h 208"/>
                <a:gd name="T12" fmla="*/ 25 w 576"/>
                <a:gd name="T13" fmla="*/ 148 h 208"/>
                <a:gd name="T14" fmla="*/ 0 w 576"/>
                <a:gd name="T15" fmla="*/ 189 h 208"/>
                <a:gd name="T16" fmla="*/ 47 w 576"/>
                <a:gd name="T17" fmla="*/ 189 h 208"/>
                <a:gd name="T18" fmla="*/ 67 w 576"/>
                <a:gd name="T19" fmla="*/ 160 h 208"/>
                <a:gd name="T20" fmla="*/ 155 w 576"/>
                <a:gd name="T21" fmla="*/ 86 h 208"/>
                <a:gd name="T22" fmla="*/ 170 w 576"/>
                <a:gd name="T23" fmla="*/ 78 h 208"/>
                <a:gd name="T24" fmla="*/ 506 w 576"/>
                <a:gd name="T25" fmla="*/ 152 h 208"/>
                <a:gd name="T26" fmla="*/ 475 w 576"/>
                <a:gd name="T27" fmla="*/ 167 h 208"/>
                <a:gd name="T28" fmla="*/ 560 w 576"/>
                <a:gd name="T29" fmla="*/ 208 h 208"/>
                <a:gd name="T30" fmla="*/ 576 w 576"/>
                <a:gd name="T31" fmla="*/ 118 h 208"/>
                <a:gd name="T32" fmla="*/ 544 w 576"/>
                <a:gd name="T33" fmla="*/ 13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208">
                  <a:moveTo>
                    <a:pt x="544" y="133"/>
                  </a:moveTo>
                  <a:lnTo>
                    <a:pt x="544" y="133"/>
                  </a:lnTo>
                  <a:cubicBezTo>
                    <a:pt x="505" y="83"/>
                    <a:pt x="452" y="45"/>
                    <a:pt x="390" y="25"/>
                  </a:cubicBezTo>
                  <a:cubicBezTo>
                    <a:pt x="312" y="0"/>
                    <a:pt x="227" y="6"/>
                    <a:pt x="152" y="41"/>
                  </a:cubicBezTo>
                  <a:lnTo>
                    <a:pt x="152" y="41"/>
                  </a:lnTo>
                  <a:cubicBezTo>
                    <a:pt x="147" y="44"/>
                    <a:pt x="141" y="46"/>
                    <a:pt x="135" y="49"/>
                  </a:cubicBezTo>
                  <a:cubicBezTo>
                    <a:pt x="91" y="74"/>
                    <a:pt x="54" y="107"/>
                    <a:pt x="25" y="148"/>
                  </a:cubicBezTo>
                  <a:cubicBezTo>
                    <a:pt x="15" y="161"/>
                    <a:pt x="7" y="175"/>
                    <a:pt x="0" y="189"/>
                  </a:cubicBezTo>
                  <a:lnTo>
                    <a:pt x="47" y="189"/>
                  </a:lnTo>
                  <a:cubicBezTo>
                    <a:pt x="53" y="179"/>
                    <a:pt x="60" y="169"/>
                    <a:pt x="67" y="160"/>
                  </a:cubicBezTo>
                  <a:cubicBezTo>
                    <a:pt x="91" y="130"/>
                    <a:pt x="121" y="105"/>
                    <a:pt x="155" y="86"/>
                  </a:cubicBezTo>
                  <a:cubicBezTo>
                    <a:pt x="160" y="83"/>
                    <a:pt x="166" y="81"/>
                    <a:pt x="170" y="78"/>
                  </a:cubicBezTo>
                  <a:cubicBezTo>
                    <a:pt x="288" y="24"/>
                    <a:pt x="425" y="54"/>
                    <a:pt x="506" y="152"/>
                  </a:cubicBezTo>
                  <a:lnTo>
                    <a:pt x="475" y="167"/>
                  </a:lnTo>
                  <a:lnTo>
                    <a:pt x="560" y="208"/>
                  </a:lnTo>
                  <a:lnTo>
                    <a:pt x="576" y="118"/>
                  </a:lnTo>
                  <a:lnTo>
                    <a:pt x="544" y="13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27">
              <a:extLst>
                <a:ext uri="{FF2B5EF4-FFF2-40B4-BE49-F238E27FC236}">
                  <a16:creationId xmlns:a16="http://schemas.microsoft.com/office/drawing/2014/main" id="{2938A96C-9003-45B0-9210-F0E368A5A1A5}"/>
                </a:ext>
              </a:extLst>
            </p:cNvPr>
            <p:cNvSpPr>
              <a:spLocks/>
            </p:cNvSpPr>
            <p:nvPr userDrawn="1"/>
          </p:nvSpPr>
          <p:spPr bwMode="auto">
            <a:xfrm>
              <a:off x="1584325" y="2836863"/>
              <a:ext cx="590550" cy="215900"/>
            </a:xfrm>
            <a:custGeom>
              <a:avLst/>
              <a:gdLst>
                <a:gd name="T0" fmla="*/ 32 w 576"/>
                <a:gd name="T1" fmla="*/ 74 h 207"/>
                <a:gd name="T2" fmla="*/ 32 w 576"/>
                <a:gd name="T3" fmla="*/ 74 h 207"/>
                <a:gd name="T4" fmla="*/ 186 w 576"/>
                <a:gd name="T5" fmla="*/ 182 h 207"/>
                <a:gd name="T6" fmla="*/ 423 w 576"/>
                <a:gd name="T7" fmla="*/ 167 h 207"/>
                <a:gd name="T8" fmla="*/ 423 w 576"/>
                <a:gd name="T9" fmla="*/ 167 h 207"/>
                <a:gd name="T10" fmla="*/ 440 w 576"/>
                <a:gd name="T11" fmla="*/ 158 h 207"/>
                <a:gd name="T12" fmla="*/ 551 w 576"/>
                <a:gd name="T13" fmla="*/ 60 h 207"/>
                <a:gd name="T14" fmla="*/ 576 w 576"/>
                <a:gd name="T15" fmla="*/ 19 h 207"/>
                <a:gd name="T16" fmla="*/ 529 w 576"/>
                <a:gd name="T17" fmla="*/ 19 h 207"/>
                <a:gd name="T18" fmla="*/ 509 w 576"/>
                <a:gd name="T19" fmla="*/ 47 h 207"/>
                <a:gd name="T20" fmla="*/ 420 w 576"/>
                <a:gd name="T21" fmla="*/ 122 h 207"/>
                <a:gd name="T22" fmla="*/ 405 w 576"/>
                <a:gd name="T23" fmla="*/ 129 h 207"/>
                <a:gd name="T24" fmla="*/ 70 w 576"/>
                <a:gd name="T25" fmla="*/ 55 h 207"/>
                <a:gd name="T26" fmla="*/ 100 w 576"/>
                <a:gd name="T27" fmla="*/ 40 h 207"/>
                <a:gd name="T28" fmla="*/ 15 w 576"/>
                <a:gd name="T29" fmla="*/ 0 h 207"/>
                <a:gd name="T30" fmla="*/ 0 w 576"/>
                <a:gd name="T31" fmla="*/ 90 h 207"/>
                <a:gd name="T32" fmla="*/ 32 w 576"/>
                <a:gd name="T33" fmla="*/ 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207">
                  <a:moveTo>
                    <a:pt x="32" y="74"/>
                  </a:moveTo>
                  <a:lnTo>
                    <a:pt x="32" y="74"/>
                  </a:lnTo>
                  <a:cubicBezTo>
                    <a:pt x="71" y="125"/>
                    <a:pt x="124" y="162"/>
                    <a:pt x="186" y="182"/>
                  </a:cubicBezTo>
                  <a:cubicBezTo>
                    <a:pt x="264" y="207"/>
                    <a:pt x="348" y="202"/>
                    <a:pt x="423" y="167"/>
                  </a:cubicBezTo>
                  <a:lnTo>
                    <a:pt x="423" y="167"/>
                  </a:lnTo>
                  <a:cubicBezTo>
                    <a:pt x="429" y="164"/>
                    <a:pt x="435" y="161"/>
                    <a:pt x="440" y="158"/>
                  </a:cubicBezTo>
                  <a:cubicBezTo>
                    <a:pt x="485" y="134"/>
                    <a:pt x="522" y="101"/>
                    <a:pt x="551" y="60"/>
                  </a:cubicBezTo>
                  <a:cubicBezTo>
                    <a:pt x="560" y="47"/>
                    <a:pt x="569" y="33"/>
                    <a:pt x="576" y="19"/>
                  </a:cubicBezTo>
                  <a:lnTo>
                    <a:pt x="529" y="19"/>
                  </a:lnTo>
                  <a:cubicBezTo>
                    <a:pt x="523" y="29"/>
                    <a:pt x="516" y="38"/>
                    <a:pt x="509" y="47"/>
                  </a:cubicBezTo>
                  <a:cubicBezTo>
                    <a:pt x="485" y="78"/>
                    <a:pt x="455" y="103"/>
                    <a:pt x="420" y="122"/>
                  </a:cubicBezTo>
                  <a:cubicBezTo>
                    <a:pt x="415" y="124"/>
                    <a:pt x="410" y="127"/>
                    <a:pt x="405" y="129"/>
                  </a:cubicBezTo>
                  <a:cubicBezTo>
                    <a:pt x="288" y="184"/>
                    <a:pt x="151" y="154"/>
                    <a:pt x="70" y="55"/>
                  </a:cubicBezTo>
                  <a:lnTo>
                    <a:pt x="100" y="40"/>
                  </a:lnTo>
                  <a:lnTo>
                    <a:pt x="15" y="0"/>
                  </a:lnTo>
                  <a:lnTo>
                    <a:pt x="0" y="90"/>
                  </a:lnTo>
                  <a:lnTo>
                    <a:pt x="32" y="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66" name="Group 165">
              <a:extLst>
                <a:ext uri="{FF2B5EF4-FFF2-40B4-BE49-F238E27FC236}">
                  <a16:creationId xmlns:a16="http://schemas.microsoft.com/office/drawing/2014/main" id="{85E09067-0DFF-43A6-972B-5290C34798F0}"/>
                </a:ext>
              </a:extLst>
            </p:cNvPr>
            <p:cNvGrpSpPr/>
            <p:nvPr userDrawn="1"/>
          </p:nvGrpSpPr>
          <p:grpSpPr>
            <a:xfrm>
              <a:off x="2486025" y="2811463"/>
              <a:ext cx="2905125" cy="304800"/>
              <a:chOff x="2486025" y="2811463"/>
              <a:chExt cx="2905125" cy="304800"/>
            </a:xfrm>
          </p:grpSpPr>
          <p:sp>
            <p:nvSpPr>
              <p:cNvPr id="167" name="Freeform 28">
                <a:extLst>
                  <a:ext uri="{FF2B5EF4-FFF2-40B4-BE49-F238E27FC236}">
                    <a16:creationId xmlns:a16="http://schemas.microsoft.com/office/drawing/2014/main" id="{A437F000-11AA-4492-A119-6C74C39C217D}"/>
                  </a:ext>
                </a:extLst>
              </p:cNvPr>
              <p:cNvSpPr>
                <a:spLocks noEditPoints="1"/>
              </p:cNvSpPr>
              <p:nvPr userDrawn="1"/>
            </p:nvSpPr>
            <p:spPr bwMode="auto">
              <a:xfrm>
                <a:off x="2486025" y="2816226"/>
                <a:ext cx="155575" cy="242888"/>
              </a:xfrm>
              <a:custGeom>
                <a:avLst/>
                <a:gdLst>
                  <a:gd name="T0" fmla="*/ 129 w 152"/>
                  <a:gd name="T1" fmla="*/ 121 h 233"/>
                  <a:gd name="T2" fmla="*/ 129 w 152"/>
                  <a:gd name="T3" fmla="*/ 121 h 233"/>
                  <a:gd name="T4" fmla="*/ 119 w 152"/>
                  <a:gd name="T5" fmla="*/ 98 h 233"/>
                  <a:gd name="T6" fmla="*/ 102 w 152"/>
                  <a:gd name="T7" fmla="*/ 82 h 233"/>
                  <a:gd name="T8" fmla="*/ 78 w 152"/>
                  <a:gd name="T9" fmla="*/ 76 h 233"/>
                  <a:gd name="T10" fmla="*/ 51 w 152"/>
                  <a:gd name="T11" fmla="*/ 82 h 233"/>
                  <a:gd name="T12" fmla="*/ 33 w 152"/>
                  <a:gd name="T13" fmla="*/ 98 h 233"/>
                  <a:gd name="T14" fmla="*/ 23 w 152"/>
                  <a:gd name="T15" fmla="*/ 121 h 233"/>
                  <a:gd name="T16" fmla="*/ 20 w 152"/>
                  <a:gd name="T17" fmla="*/ 146 h 233"/>
                  <a:gd name="T18" fmla="*/ 23 w 152"/>
                  <a:gd name="T19" fmla="*/ 171 h 233"/>
                  <a:gd name="T20" fmla="*/ 33 w 152"/>
                  <a:gd name="T21" fmla="*/ 194 h 233"/>
                  <a:gd name="T22" fmla="*/ 51 w 152"/>
                  <a:gd name="T23" fmla="*/ 210 h 233"/>
                  <a:gd name="T24" fmla="*/ 78 w 152"/>
                  <a:gd name="T25" fmla="*/ 216 h 233"/>
                  <a:gd name="T26" fmla="*/ 102 w 152"/>
                  <a:gd name="T27" fmla="*/ 210 h 233"/>
                  <a:gd name="T28" fmla="*/ 119 w 152"/>
                  <a:gd name="T29" fmla="*/ 194 h 233"/>
                  <a:gd name="T30" fmla="*/ 129 w 152"/>
                  <a:gd name="T31" fmla="*/ 171 h 233"/>
                  <a:gd name="T32" fmla="*/ 132 w 152"/>
                  <a:gd name="T33" fmla="*/ 146 h 233"/>
                  <a:gd name="T34" fmla="*/ 129 w 152"/>
                  <a:gd name="T35" fmla="*/ 121 h 233"/>
                  <a:gd name="T36" fmla="*/ 20 w 152"/>
                  <a:gd name="T37" fmla="*/ 0 h 233"/>
                  <a:gd name="T38" fmla="*/ 20 w 152"/>
                  <a:gd name="T39" fmla="*/ 0 h 233"/>
                  <a:gd name="T40" fmla="*/ 20 w 152"/>
                  <a:gd name="T41" fmla="*/ 95 h 233"/>
                  <a:gd name="T42" fmla="*/ 20 w 152"/>
                  <a:gd name="T43" fmla="*/ 95 h 233"/>
                  <a:gd name="T44" fmla="*/ 30 w 152"/>
                  <a:gd name="T45" fmla="*/ 79 h 233"/>
                  <a:gd name="T46" fmla="*/ 43 w 152"/>
                  <a:gd name="T47" fmla="*/ 68 h 233"/>
                  <a:gd name="T48" fmla="*/ 60 w 152"/>
                  <a:gd name="T49" fmla="*/ 61 h 233"/>
                  <a:gd name="T50" fmla="*/ 78 w 152"/>
                  <a:gd name="T51" fmla="*/ 59 h 233"/>
                  <a:gd name="T52" fmla="*/ 111 w 152"/>
                  <a:gd name="T53" fmla="*/ 66 h 233"/>
                  <a:gd name="T54" fmla="*/ 134 w 152"/>
                  <a:gd name="T55" fmla="*/ 85 h 233"/>
                  <a:gd name="T56" fmla="*/ 147 w 152"/>
                  <a:gd name="T57" fmla="*/ 113 h 233"/>
                  <a:gd name="T58" fmla="*/ 152 w 152"/>
                  <a:gd name="T59" fmla="*/ 146 h 233"/>
                  <a:gd name="T60" fmla="*/ 147 w 152"/>
                  <a:gd name="T61" fmla="*/ 179 h 233"/>
                  <a:gd name="T62" fmla="*/ 134 w 152"/>
                  <a:gd name="T63" fmla="*/ 207 h 233"/>
                  <a:gd name="T64" fmla="*/ 111 w 152"/>
                  <a:gd name="T65" fmla="*/ 226 h 233"/>
                  <a:gd name="T66" fmla="*/ 78 w 152"/>
                  <a:gd name="T67" fmla="*/ 233 h 233"/>
                  <a:gd name="T68" fmla="*/ 42 w 152"/>
                  <a:gd name="T69" fmla="*/ 224 h 233"/>
                  <a:gd name="T70" fmla="*/ 19 w 152"/>
                  <a:gd name="T71" fmla="*/ 197 h 233"/>
                  <a:gd name="T72" fmla="*/ 18 w 152"/>
                  <a:gd name="T73" fmla="*/ 197 h 233"/>
                  <a:gd name="T74" fmla="*/ 18 w 152"/>
                  <a:gd name="T75" fmla="*/ 229 h 233"/>
                  <a:gd name="T76" fmla="*/ 0 w 152"/>
                  <a:gd name="T77" fmla="*/ 229 h 233"/>
                  <a:gd name="T78" fmla="*/ 0 w 152"/>
                  <a:gd name="T79" fmla="*/ 0 h 233"/>
                  <a:gd name="T80" fmla="*/ 20 w 152"/>
                  <a:gd name="T8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233">
                    <a:moveTo>
                      <a:pt x="129" y="121"/>
                    </a:moveTo>
                    <a:lnTo>
                      <a:pt x="129" y="121"/>
                    </a:lnTo>
                    <a:cubicBezTo>
                      <a:pt x="127" y="112"/>
                      <a:pt x="124" y="105"/>
                      <a:pt x="119" y="98"/>
                    </a:cubicBezTo>
                    <a:cubicBezTo>
                      <a:pt x="115" y="91"/>
                      <a:pt x="109" y="86"/>
                      <a:pt x="102" y="82"/>
                    </a:cubicBezTo>
                    <a:cubicBezTo>
                      <a:pt x="96" y="78"/>
                      <a:pt x="87" y="76"/>
                      <a:pt x="78" y="76"/>
                    </a:cubicBezTo>
                    <a:cubicBezTo>
                      <a:pt x="67" y="76"/>
                      <a:pt x="58" y="78"/>
                      <a:pt x="51" y="82"/>
                    </a:cubicBezTo>
                    <a:cubicBezTo>
                      <a:pt x="43" y="86"/>
                      <a:pt x="37" y="91"/>
                      <a:pt x="33" y="98"/>
                    </a:cubicBezTo>
                    <a:cubicBezTo>
                      <a:pt x="28" y="105"/>
                      <a:pt x="25" y="112"/>
                      <a:pt x="23" y="121"/>
                    </a:cubicBezTo>
                    <a:cubicBezTo>
                      <a:pt x="21" y="129"/>
                      <a:pt x="20" y="137"/>
                      <a:pt x="20" y="146"/>
                    </a:cubicBezTo>
                    <a:cubicBezTo>
                      <a:pt x="20" y="154"/>
                      <a:pt x="21" y="163"/>
                      <a:pt x="23" y="171"/>
                    </a:cubicBezTo>
                    <a:cubicBezTo>
                      <a:pt x="25" y="180"/>
                      <a:pt x="28" y="187"/>
                      <a:pt x="33" y="194"/>
                    </a:cubicBezTo>
                    <a:cubicBezTo>
                      <a:pt x="37" y="201"/>
                      <a:pt x="43" y="206"/>
                      <a:pt x="51" y="210"/>
                    </a:cubicBezTo>
                    <a:cubicBezTo>
                      <a:pt x="58" y="214"/>
                      <a:pt x="67" y="216"/>
                      <a:pt x="78" y="216"/>
                    </a:cubicBezTo>
                    <a:cubicBezTo>
                      <a:pt x="87" y="216"/>
                      <a:pt x="96" y="214"/>
                      <a:pt x="102" y="210"/>
                    </a:cubicBezTo>
                    <a:cubicBezTo>
                      <a:pt x="109" y="206"/>
                      <a:pt x="115" y="201"/>
                      <a:pt x="119" y="194"/>
                    </a:cubicBezTo>
                    <a:cubicBezTo>
                      <a:pt x="124" y="187"/>
                      <a:pt x="127" y="180"/>
                      <a:pt x="129" y="171"/>
                    </a:cubicBezTo>
                    <a:cubicBezTo>
                      <a:pt x="131" y="163"/>
                      <a:pt x="132" y="154"/>
                      <a:pt x="132" y="146"/>
                    </a:cubicBezTo>
                    <a:cubicBezTo>
                      <a:pt x="132" y="137"/>
                      <a:pt x="131" y="129"/>
                      <a:pt x="129" y="121"/>
                    </a:cubicBezTo>
                    <a:close/>
                    <a:moveTo>
                      <a:pt x="20" y="0"/>
                    </a:moveTo>
                    <a:lnTo>
                      <a:pt x="20" y="0"/>
                    </a:lnTo>
                    <a:lnTo>
                      <a:pt x="20" y="95"/>
                    </a:lnTo>
                    <a:lnTo>
                      <a:pt x="20" y="95"/>
                    </a:lnTo>
                    <a:cubicBezTo>
                      <a:pt x="23" y="89"/>
                      <a:pt x="26" y="84"/>
                      <a:pt x="30" y="79"/>
                    </a:cubicBezTo>
                    <a:cubicBezTo>
                      <a:pt x="33" y="75"/>
                      <a:pt x="38" y="71"/>
                      <a:pt x="43" y="68"/>
                    </a:cubicBezTo>
                    <a:cubicBezTo>
                      <a:pt x="48" y="65"/>
                      <a:pt x="54" y="62"/>
                      <a:pt x="60" y="61"/>
                    </a:cubicBezTo>
                    <a:cubicBezTo>
                      <a:pt x="66" y="59"/>
                      <a:pt x="72" y="59"/>
                      <a:pt x="78" y="59"/>
                    </a:cubicBezTo>
                    <a:cubicBezTo>
                      <a:pt x="90" y="59"/>
                      <a:pt x="101" y="61"/>
                      <a:pt x="111" y="66"/>
                    </a:cubicBezTo>
                    <a:cubicBezTo>
                      <a:pt x="120" y="70"/>
                      <a:pt x="128" y="77"/>
                      <a:pt x="134" y="85"/>
                    </a:cubicBezTo>
                    <a:cubicBezTo>
                      <a:pt x="140" y="93"/>
                      <a:pt x="144" y="102"/>
                      <a:pt x="147" y="113"/>
                    </a:cubicBezTo>
                    <a:cubicBezTo>
                      <a:pt x="150" y="123"/>
                      <a:pt x="152" y="134"/>
                      <a:pt x="152" y="146"/>
                    </a:cubicBezTo>
                    <a:cubicBezTo>
                      <a:pt x="152" y="158"/>
                      <a:pt x="150" y="169"/>
                      <a:pt x="147" y="179"/>
                    </a:cubicBezTo>
                    <a:cubicBezTo>
                      <a:pt x="144" y="190"/>
                      <a:pt x="140" y="199"/>
                      <a:pt x="134" y="207"/>
                    </a:cubicBezTo>
                    <a:cubicBezTo>
                      <a:pt x="128" y="215"/>
                      <a:pt x="120" y="222"/>
                      <a:pt x="111" y="226"/>
                    </a:cubicBezTo>
                    <a:cubicBezTo>
                      <a:pt x="101" y="231"/>
                      <a:pt x="90" y="233"/>
                      <a:pt x="78" y="233"/>
                    </a:cubicBezTo>
                    <a:cubicBezTo>
                      <a:pt x="64" y="233"/>
                      <a:pt x="52" y="230"/>
                      <a:pt x="42" y="224"/>
                    </a:cubicBezTo>
                    <a:cubicBezTo>
                      <a:pt x="31" y="218"/>
                      <a:pt x="24" y="209"/>
                      <a:pt x="19" y="197"/>
                    </a:cubicBezTo>
                    <a:lnTo>
                      <a:pt x="18" y="197"/>
                    </a:lnTo>
                    <a:lnTo>
                      <a:pt x="18" y="229"/>
                    </a:lnTo>
                    <a:lnTo>
                      <a:pt x="0" y="229"/>
                    </a:lnTo>
                    <a:lnTo>
                      <a:pt x="0" y="0"/>
                    </a:lnTo>
                    <a:lnTo>
                      <a:pt x="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29">
                <a:extLst>
                  <a:ext uri="{FF2B5EF4-FFF2-40B4-BE49-F238E27FC236}">
                    <a16:creationId xmlns:a16="http://schemas.microsoft.com/office/drawing/2014/main" id="{3C1CFA97-5947-4B36-8259-66B0A1CD126C}"/>
                  </a:ext>
                </a:extLst>
              </p:cNvPr>
              <p:cNvSpPr>
                <a:spLocks/>
              </p:cNvSpPr>
              <p:nvPr userDrawn="1"/>
            </p:nvSpPr>
            <p:spPr bwMode="auto">
              <a:xfrm>
                <a:off x="2646363" y="2881313"/>
                <a:ext cx="150813" cy="234950"/>
              </a:xfrm>
              <a:custGeom>
                <a:avLst/>
                <a:gdLst>
                  <a:gd name="T0" fmla="*/ 21 w 147"/>
                  <a:gd name="T1" fmla="*/ 0 h 226"/>
                  <a:gd name="T2" fmla="*/ 21 w 147"/>
                  <a:gd name="T3" fmla="*/ 0 h 226"/>
                  <a:gd name="T4" fmla="*/ 76 w 147"/>
                  <a:gd name="T5" fmla="*/ 141 h 226"/>
                  <a:gd name="T6" fmla="*/ 127 w 147"/>
                  <a:gd name="T7" fmla="*/ 0 h 226"/>
                  <a:gd name="T8" fmla="*/ 147 w 147"/>
                  <a:gd name="T9" fmla="*/ 0 h 226"/>
                  <a:gd name="T10" fmla="*/ 75 w 147"/>
                  <a:gd name="T11" fmla="*/ 190 h 226"/>
                  <a:gd name="T12" fmla="*/ 67 w 147"/>
                  <a:gd name="T13" fmla="*/ 208 h 226"/>
                  <a:gd name="T14" fmla="*/ 58 w 147"/>
                  <a:gd name="T15" fmla="*/ 219 h 226"/>
                  <a:gd name="T16" fmla="*/ 47 w 147"/>
                  <a:gd name="T17" fmla="*/ 225 h 226"/>
                  <a:gd name="T18" fmla="*/ 31 w 147"/>
                  <a:gd name="T19" fmla="*/ 226 h 226"/>
                  <a:gd name="T20" fmla="*/ 22 w 147"/>
                  <a:gd name="T21" fmla="*/ 226 h 226"/>
                  <a:gd name="T22" fmla="*/ 16 w 147"/>
                  <a:gd name="T23" fmla="*/ 225 h 226"/>
                  <a:gd name="T24" fmla="*/ 16 w 147"/>
                  <a:gd name="T25" fmla="*/ 208 h 226"/>
                  <a:gd name="T26" fmla="*/ 23 w 147"/>
                  <a:gd name="T27" fmla="*/ 209 h 226"/>
                  <a:gd name="T28" fmla="*/ 30 w 147"/>
                  <a:gd name="T29" fmla="*/ 209 h 226"/>
                  <a:gd name="T30" fmla="*/ 41 w 147"/>
                  <a:gd name="T31" fmla="*/ 207 h 226"/>
                  <a:gd name="T32" fmla="*/ 48 w 147"/>
                  <a:gd name="T33" fmla="*/ 202 h 226"/>
                  <a:gd name="T34" fmla="*/ 54 w 147"/>
                  <a:gd name="T35" fmla="*/ 194 h 226"/>
                  <a:gd name="T36" fmla="*/ 59 w 147"/>
                  <a:gd name="T37" fmla="*/ 183 h 226"/>
                  <a:gd name="T38" fmla="*/ 66 w 147"/>
                  <a:gd name="T39" fmla="*/ 165 h 226"/>
                  <a:gd name="T40" fmla="*/ 0 w 147"/>
                  <a:gd name="T41" fmla="*/ 0 h 226"/>
                  <a:gd name="T42" fmla="*/ 21 w 147"/>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226">
                    <a:moveTo>
                      <a:pt x="21" y="0"/>
                    </a:moveTo>
                    <a:lnTo>
                      <a:pt x="21" y="0"/>
                    </a:lnTo>
                    <a:lnTo>
                      <a:pt x="76" y="141"/>
                    </a:lnTo>
                    <a:lnTo>
                      <a:pt x="127" y="0"/>
                    </a:lnTo>
                    <a:lnTo>
                      <a:pt x="147" y="0"/>
                    </a:lnTo>
                    <a:lnTo>
                      <a:pt x="75" y="190"/>
                    </a:lnTo>
                    <a:cubicBezTo>
                      <a:pt x="72" y="198"/>
                      <a:pt x="69" y="203"/>
                      <a:pt x="67" y="208"/>
                    </a:cubicBezTo>
                    <a:cubicBezTo>
                      <a:pt x="64" y="213"/>
                      <a:pt x="61" y="216"/>
                      <a:pt x="58" y="219"/>
                    </a:cubicBezTo>
                    <a:cubicBezTo>
                      <a:pt x="55" y="221"/>
                      <a:pt x="51" y="223"/>
                      <a:pt x="47" y="225"/>
                    </a:cubicBezTo>
                    <a:cubicBezTo>
                      <a:pt x="43" y="226"/>
                      <a:pt x="38" y="226"/>
                      <a:pt x="31" y="226"/>
                    </a:cubicBezTo>
                    <a:cubicBezTo>
                      <a:pt x="27" y="226"/>
                      <a:pt x="24" y="226"/>
                      <a:pt x="22" y="226"/>
                    </a:cubicBezTo>
                    <a:cubicBezTo>
                      <a:pt x="20" y="226"/>
                      <a:pt x="18" y="225"/>
                      <a:pt x="16" y="225"/>
                    </a:cubicBezTo>
                    <a:lnTo>
                      <a:pt x="16" y="208"/>
                    </a:lnTo>
                    <a:cubicBezTo>
                      <a:pt x="18" y="208"/>
                      <a:pt x="21" y="209"/>
                      <a:pt x="23" y="209"/>
                    </a:cubicBezTo>
                    <a:cubicBezTo>
                      <a:pt x="25" y="209"/>
                      <a:pt x="27" y="209"/>
                      <a:pt x="30" y="209"/>
                    </a:cubicBezTo>
                    <a:cubicBezTo>
                      <a:pt x="34" y="209"/>
                      <a:pt x="38" y="209"/>
                      <a:pt x="41" y="207"/>
                    </a:cubicBezTo>
                    <a:cubicBezTo>
                      <a:pt x="44" y="206"/>
                      <a:pt x="46" y="204"/>
                      <a:pt x="48" y="202"/>
                    </a:cubicBezTo>
                    <a:cubicBezTo>
                      <a:pt x="51" y="200"/>
                      <a:pt x="52" y="197"/>
                      <a:pt x="54" y="194"/>
                    </a:cubicBezTo>
                    <a:cubicBezTo>
                      <a:pt x="55" y="191"/>
                      <a:pt x="57" y="187"/>
                      <a:pt x="59" y="183"/>
                    </a:cubicBezTo>
                    <a:lnTo>
                      <a:pt x="66" y="165"/>
                    </a:lnTo>
                    <a:lnTo>
                      <a:pt x="0" y="0"/>
                    </a:lnTo>
                    <a:lnTo>
                      <a:pt x="2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30">
                <a:extLst>
                  <a:ext uri="{FF2B5EF4-FFF2-40B4-BE49-F238E27FC236}">
                    <a16:creationId xmlns:a16="http://schemas.microsoft.com/office/drawing/2014/main" id="{491A5D34-2BFC-4BFE-B296-6673CA23CB82}"/>
                  </a:ext>
                </a:extLst>
              </p:cNvPr>
              <p:cNvSpPr>
                <a:spLocks/>
              </p:cNvSpPr>
              <p:nvPr userDrawn="1"/>
            </p:nvSpPr>
            <p:spPr bwMode="auto">
              <a:xfrm>
                <a:off x="2895600" y="2816226"/>
                <a:ext cx="184150" cy="238125"/>
              </a:xfrm>
              <a:custGeom>
                <a:avLst/>
                <a:gdLst>
                  <a:gd name="T0" fmla="*/ 22 w 180"/>
                  <a:gd name="T1" fmla="*/ 0 h 229"/>
                  <a:gd name="T2" fmla="*/ 22 w 180"/>
                  <a:gd name="T3" fmla="*/ 0 h 229"/>
                  <a:gd name="T4" fmla="*/ 22 w 180"/>
                  <a:gd name="T5" fmla="*/ 99 h 229"/>
                  <a:gd name="T6" fmla="*/ 158 w 180"/>
                  <a:gd name="T7" fmla="*/ 99 h 229"/>
                  <a:gd name="T8" fmla="*/ 158 w 180"/>
                  <a:gd name="T9" fmla="*/ 0 h 229"/>
                  <a:gd name="T10" fmla="*/ 180 w 180"/>
                  <a:gd name="T11" fmla="*/ 0 h 229"/>
                  <a:gd name="T12" fmla="*/ 180 w 180"/>
                  <a:gd name="T13" fmla="*/ 229 h 229"/>
                  <a:gd name="T14" fmla="*/ 158 w 180"/>
                  <a:gd name="T15" fmla="*/ 229 h 229"/>
                  <a:gd name="T16" fmla="*/ 158 w 180"/>
                  <a:gd name="T17" fmla="*/ 118 h 229"/>
                  <a:gd name="T18" fmla="*/ 22 w 180"/>
                  <a:gd name="T19" fmla="*/ 118 h 229"/>
                  <a:gd name="T20" fmla="*/ 22 w 180"/>
                  <a:gd name="T21" fmla="*/ 229 h 229"/>
                  <a:gd name="T22" fmla="*/ 0 w 180"/>
                  <a:gd name="T23" fmla="*/ 229 h 229"/>
                  <a:gd name="T24" fmla="*/ 0 w 180"/>
                  <a:gd name="T25" fmla="*/ 0 h 229"/>
                  <a:gd name="T26" fmla="*/ 22 w 180"/>
                  <a:gd name="T2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9">
                    <a:moveTo>
                      <a:pt x="22" y="0"/>
                    </a:moveTo>
                    <a:lnTo>
                      <a:pt x="22" y="0"/>
                    </a:lnTo>
                    <a:lnTo>
                      <a:pt x="22" y="99"/>
                    </a:lnTo>
                    <a:lnTo>
                      <a:pt x="158" y="99"/>
                    </a:lnTo>
                    <a:lnTo>
                      <a:pt x="158" y="0"/>
                    </a:lnTo>
                    <a:lnTo>
                      <a:pt x="180" y="0"/>
                    </a:lnTo>
                    <a:lnTo>
                      <a:pt x="180" y="229"/>
                    </a:lnTo>
                    <a:lnTo>
                      <a:pt x="158" y="229"/>
                    </a:lnTo>
                    <a:lnTo>
                      <a:pt x="158" y="118"/>
                    </a:lnTo>
                    <a:lnTo>
                      <a:pt x="22" y="118"/>
                    </a:lnTo>
                    <a:lnTo>
                      <a:pt x="22" y="229"/>
                    </a:lnTo>
                    <a:lnTo>
                      <a:pt x="0" y="229"/>
                    </a:lnTo>
                    <a:lnTo>
                      <a:pt x="0" y="0"/>
                    </a:lnTo>
                    <a:lnTo>
                      <a:pt x="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31">
                <a:extLst>
                  <a:ext uri="{FF2B5EF4-FFF2-40B4-BE49-F238E27FC236}">
                    <a16:creationId xmlns:a16="http://schemas.microsoft.com/office/drawing/2014/main" id="{5989C198-1E81-4B2C-A793-CB1D8BE90FA5}"/>
                  </a:ext>
                </a:extLst>
              </p:cNvPr>
              <p:cNvSpPr>
                <a:spLocks noEditPoints="1"/>
              </p:cNvSpPr>
              <p:nvPr userDrawn="1"/>
            </p:nvSpPr>
            <p:spPr bwMode="auto">
              <a:xfrm>
                <a:off x="3106738"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2 w 147"/>
                  <a:gd name="T27" fmla="*/ 136 h 174"/>
                  <a:gd name="T28" fmla="*/ 49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0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0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2" y="25"/>
                      <a:pt x="96" y="21"/>
                    </a:cubicBezTo>
                    <a:cubicBezTo>
                      <a:pt x="89" y="18"/>
                      <a:pt x="82" y="17"/>
                      <a:pt x="74" y="17"/>
                    </a:cubicBezTo>
                    <a:cubicBezTo>
                      <a:pt x="66" y="17"/>
                      <a:pt x="58" y="18"/>
                      <a:pt x="52" y="21"/>
                    </a:cubicBezTo>
                    <a:cubicBezTo>
                      <a:pt x="46" y="25"/>
                      <a:pt x="40" y="29"/>
                      <a:pt x="36" y="35"/>
                    </a:cubicBezTo>
                    <a:cubicBezTo>
                      <a:pt x="31" y="40"/>
                      <a:pt x="28" y="46"/>
                      <a:pt x="25" y="54"/>
                    </a:cubicBezTo>
                    <a:cubicBezTo>
                      <a:pt x="22" y="61"/>
                      <a:pt x="21" y="68"/>
                      <a:pt x="20" y="75"/>
                    </a:cubicBezTo>
                    <a:lnTo>
                      <a:pt x="127" y="75"/>
                    </a:lnTo>
                    <a:cubicBezTo>
                      <a:pt x="126" y="68"/>
                      <a:pt x="125" y="60"/>
                      <a:pt x="123" y="53"/>
                    </a:cubicBezTo>
                    <a:close/>
                    <a:moveTo>
                      <a:pt x="23" y="115"/>
                    </a:moveTo>
                    <a:lnTo>
                      <a:pt x="23" y="115"/>
                    </a:lnTo>
                    <a:cubicBezTo>
                      <a:pt x="25" y="123"/>
                      <a:pt x="28" y="130"/>
                      <a:pt x="32" y="136"/>
                    </a:cubicBezTo>
                    <a:cubicBezTo>
                      <a:pt x="37" y="142"/>
                      <a:pt x="43" y="147"/>
                      <a:pt x="49" y="151"/>
                    </a:cubicBezTo>
                    <a:cubicBezTo>
                      <a:pt x="56" y="155"/>
                      <a:pt x="64" y="157"/>
                      <a:pt x="74" y="157"/>
                    </a:cubicBezTo>
                    <a:cubicBezTo>
                      <a:pt x="89" y="157"/>
                      <a:pt x="100"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0"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0" y="7"/>
                    </a:cubicBezTo>
                    <a:cubicBezTo>
                      <a:pt x="50" y="2"/>
                      <a:pt x="61" y="0"/>
                      <a:pt x="74" y="0"/>
                    </a:cubicBezTo>
                    <a:cubicBezTo>
                      <a:pt x="87" y="0"/>
                      <a:pt x="99" y="2"/>
                      <a:pt x="108" y="8"/>
                    </a:cubicBezTo>
                    <a:cubicBezTo>
                      <a:pt x="117"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32">
                <a:extLst>
                  <a:ext uri="{FF2B5EF4-FFF2-40B4-BE49-F238E27FC236}">
                    <a16:creationId xmlns:a16="http://schemas.microsoft.com/office/drawing/2014/main" id="{2FB3061F-0762-4801-B6C7-7C40AB106868}"/>
                  </a:ext>
                </a:extLst>
              </p:cNvPr>
              <p:cNvSpPr>
                <a:spLocks noEditPoints="1"/>
              </p:cNvSpPr>
              <p:nvPr userDrawn="1"/>
            </p:nvSpPr>
            <p:spPr bwMode="auto">
              <a:xfrm>
                <a:off x="3267075" y="2878138"/>
                <a:ext cx="157163" cy="180975"/>
              </a:xfrm>
              <a:custGeom>
                <a:avLst/>
                <a:gdLst>
                  <a:gd name="T0" fmla="*/ 114 w 153"/>
                  <a:gd name="T1" fmla="*/ 79 h 174"/>
                  <a:gd name="T2" fmla="*/ 114 w 153"/>
                  <a:gd name="T3" fmla="*/ 79 h 174"/>
                  <a:gd name="T4" fmla="*/ 107 w 153"/>
                  <a:gd name="T5" fmla="*/ 84 h 174"/>
                  <a:gd name="T6" fmla="*/ 97 w 153"/>
                  <a:gd name="T7" fmla="*/ 87 h 174"/>
                  <a:gd name="T8" fmla="*/ 71 w 153"/>
                  <a:gd name="T9" fmla="*/ 91 h 174"/>
                  <a:gd name="T10" fmla="*/ 46 w 153"/>
                  <a:gd name="T11" fmla="*/ 96 h 174"/>
                  <a:gd name="T12" fmla="*/ 27 w 153"/>
                  <a:gd name="T13" fmla="*/ 106 h 174"/>
                  <a:gd name="T14" fmla="*/ 20 w 153"/>
                  <a:gd name="T15" fmla="*/ 125 h 174"/>
                  <a:gd name="T16" fmla="*/ 23 w 153"/>
                  <a:gd name="T17" fmla="*/ 138 h 174"/>
                  <a:gd name="T18" fmla="*/ 31 w 153"/>
                  <a:gd name="T19" fmla="*/ 149 h 174"/>
                  <a:gd name="T20" fmla="*/ 43 w 153"/>
                  <a:gd name="T21" fmla="*/ 155 h 174"/>
                  <a:gd name="T22" fmla="*/ 57 w 153"/>
                  <a:gd name="T23" fmla="*/ 157 h 174"/>
                  <a:gd name="T24" fmla="*/ 79 w 153"/>
                  <a:gd name="T25" fmla="*/ 154 h 174"/>
                  <a:gd name="T26" fmla="*/ 97 w 153"/>
                  <a:gd name="T27" fmla="*/ 144 h 174"/>
                  <a:gd name="T28" fmla="*/ 110 w 153"/>
                  <a:gd name="T29" fmla="*/ 127 h 174"/>
                  <a:gd name="T30" fmla="*/ 115 w 153"/>
                  <a:gd name="T31" fmla="*/ 106 h 174"/>
                  <a:gd name="T32" fmla="*/ 115 w 153"/>
                  <a:gd name="T33" fmla="*/ 79 h 174"/>
                  <a:gd name="T34" fmla="*/ 114 w 153"/>
                  <a:gd name="T35" fmla="*/ 79 h 174"/>
                  <a:gd name="T36" fmla="*/ 13 w 153"/>
                  <a:gd name="T37" fmla="*/ 30 h 174"/>
                  <a:gd name="T38" fmla="*/ 13 w 153"/>
                  <a:gd name="T39" fmla="*/ 30 h 174"/>
                  <a:gd name="T40" fmla="*/ 27 w 153"/>
                  <a:gd name="T41" fmla="*/ 13 h 174"/>
                  <a:gd name="T42" fmla="*/ 48 w 153"/>
                  <a:gd name="T43" fmla="*/ 3 h 174"/>
                  <a:gd name="T44" fmla="*/ 74 w 153"/>
                  <a:gd name="T45" fmla="*/ 0 h 174"/>
                  <a:gd name="T46" fmla="*/ 96 w 153"/>
                  <a:gd name="T47" fmla="*/ 2 h 174"/>
                  <a:gd name="T48" fmla="*/ 115 w 153"/>
                  <a:gd name="T49" fmla="*/ 9 h 174"/>
                  <a:gd name="T50" fmla="*/ 129 w 153"/>
                  <a:gd name="T51" fmla="*/ 26 h 174"/>
                  <a:gd name="T52" fmla="*/ 135 w 153"/>
                  <a:gd name="T53" fmla="*/ 53 h 174"/>
                  <a:gd name="T54" fmla="*/ 135 w 153"/>
                  <a:gd name="T55" fmla="*/ 140 h 174"/>
                  <a:gd name="T56" fmla="*/ 147 w 153"/>
                  <a:gd name="T57" fmla="*/ 153 h 174"/>
                  <a:gd name="T58" fmla="*/ 153 w 153"/>
                  <a:gd name="T59" fmla="*/ 151 h 174"/>
                  <a:gd name="T60" fmla="*/ 153 w 153"/>
                  <a:gd name="T61" fmla="*/ 168 h 174"/>
                  <a:gd name="T62" fmla="*/ 147 w 153"/>
                  <a:gd name="T63" fmla="*/ 169 h 174"/>
                  <a:gd name="T64" fmla="*/ 140 w 153"/>
                  <a:gd name="T65" fmla="*/ 170 h 174"/>
                  <a:gd name="T66" fmla="*/ 128 w 153"/>
                  <a:gd name="T67" fmla="*/ 167 h 174"/>
                  <a:gd name="T68" fmla="*/ 120 w 153"/>
                  <a:gd name="T69" fmla="*/ 162 h 174"/>
                  <a:gd name="T70" fmla="*/ 117 w 153"/>
                  <a:gd name="T71" fmla="*/ 152 h 174"/>
                  <a:gd name="T72" fmla="*/ 116 w 153"/>
                  <a:gd name="T73" fmla="*/ 141 h 174"/>
                  <a:gd name="T74" fmla="*/ 116 w 153"/>
                  <a:gd name="T75" fmla="*/ 141 h 174"/>
                  <a:gd name="T76" fmla="*/ 104 w 153"/>
                  <a:gd name="T77" fmla="*/ 155 h 174"/>
                  <a:gd name="T78" fmla="*/ 92 w 153"/>
                  <a:gd name="T79" fmla="*/ 165 h 174"/>
                  <a:gd name="T80" fmla="*/ 76 w 153"/>
                  <a:gd name="T81" fmla="*/ 172 h 174"/>
                  <a:gd name="T82" fmla="*/ 55 w 153"/>
                  <a:gd name="T83" fmla="*/ 174 h 174"/>
                  <a:gd name="T84" fmla="*/ 34 w 153"/>
                  <a:gd name="T85" fmla="*/ 171 h 174"/>
                  <a:gd name="T86" fmla="*/ 16 w 153"/>
                  <a:gd name="T87" fmla="*/ 163 h 174"/>
                  <a:gd name="T88" fmla="*/ 4 w 153"/>
                  <a:gd name="T89" fmla="*/ 148 h 174"/>
                  <a:gd name="T90" fmla="*/ 0 w 153"/>
                  <a:gd name="T91" fmla="*/ 126 h 174"/>
                  <a:gd name="T92" fmla="*/ 8 w 153"/>
                  <a:gd name="T93" fmla="*/ 99 h 174"/>
                  <a:gd name="T94" fmla="*/ 28 w 153"/>
                  <a:gd name="T95" fmla="*/ 84 h 174"/>
                  <a:gd name="T96" fmla="*/ 56 w 153"/>
                  <a:gd name="T97" fmla="*/ 77 h 174"/>
                  <a:gd name="T98" fmla="*/ 89 w 153"/>
                  <a:gd name="T99" fmla="*/ 73 h 174"/>
                  <a:gd name="T100" fmla="*/ 100 w 153"/>
                  <a:gd name="T101" fmla="*/ 71 h 174"/>
                  <a:gd name="T102" fmla="*/ 108 w 153"/>
                  <a:gd name="T103" fmla="*/ 68 h 174"/>
                  <a:gd name="T104" fmla="*/ 113 w 153"/>
                  <a:gd name="T105" fmla="*/ 61 h 174"/>
                  <a:gd name="T106" fmla="*/ 115 w 153"/>
                  <a:gd name="T107" fmla="*/ 50 h 174"/>
                  <a:gd name="T108" fmla="*/ 111 w 153"/>
                  <a:gd name="T109" fmla="*/ 34 h 174"/>
                  <a:gd name="T110" fmla="*/ 102 w 153"/>
                  <a:gd name="T111" fmla="*/ 23 h 174"/>
                  <a:gd name="T112" fmla="*/ 88 w 153"/>
                  <a:gd name="T113" fmla="*/ 18 h 174"/>
                  <a:gd name="T114" fmla="*/ 71 w 153"/>
                  <a:gd name="T115" fmla="*/ 17 h 174"/>
                  <a:gd name="T116" fmla="*/ 40 w 153"/>
                  <a:gd name="T117" fmla="*/ 26 h 174"/>
                  <a:gd name="T118" fmla="*/ 27 w 153"/>
                  <a:gd name="T119" fmla="*/ 55 h 174"/>
                  <a:gd name="T120" fmla="*/ 7 w 153"/>
                  <a:gd name="T121" fmla="*/ 55 h 174"/>
                  <a:gd name="T122" fmla="*/ 13 w 153"/>
                  <a:gd name="T123"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74">
                    <a:moveTo>
                      <a:pt x="114" y="79"/>
                    </a:moveTo>
                    <a:lnTo>
                      <a:pt x="114" y="79"/>
                    </a:lnTo>
                    <a:cubicBezTo>
                      <a:pt x="113" y="82"/>
                      <a:pt x="110" y="83"/>
                      <a:pt x="107" y="84"/>
                    </a:cubicBezTo>
                    <a:cubicBezTo>
                      <a:pt x="103" y="85"/>
                      <a:pt x="100" y="86"/>
                      <a:pt x="97" y="87"/>
                    </a:cubicBezTo>
                    <a:cubicBezTo>
                      <a:pt x="88" y="88"/>
                      <a:pt x="80" y="89"/>
                      <a:pt x="71" y="91"/>
                    </a:cubicBezTo>
                    <a:cubicBezTo>
                      <a:pt x="61" y="92"/>
                      <a:pt x="53" y="94"/>
                      <a:pt x="46" y="96"/>
                    </a:cubicBezTo>
                    <a:cubicBezTo>
                      <a:pt x="38" y="98"/>
                      <a:pt x="32" y="102"/>
                      <a:pt x="27" y="106"/>
                    </a:cubicBezTo>
                    <a:cubicBezTo>
                      <a:pt x="23" y="110"/>
                      <a:pt x="20" y="117"/>
                      <a:pt x="20" y="125"/>
                    </a:cubicBezTo>
                    <a:cubicBezTo>
                      <a:pt x="20" y="130"/>
                      <a:pt x="21" y="134"/>
                      <a:pt x="23" y="138"/>
                    </a:cubicBezTo>
                    <a:cubicBezTo>
                      <a:pt x="25" y="142"/>
                      <a:pt x="28" y="146"/>
                      <a:pt x="31" y="149"/>
                    </a:cubicBezTo>
                    <a:cubicBezTo>
                      <a:pt x="35" y="151"/>
                      <a:pt x="39" y="154"/>
                      <a:pt x="43" y="155"/>
                    </a:cubicBezTo>
                    <a:cubicBezTo>
                      <a:pt x="48" y="157"/>
                      <a:pt x="52" y="157"/>
                      <a:pt x="57" y="157"/>
                    </a:cubicBezTo>
                    <a:cubicBezTo>
                      <a:pt x="65" y="157"/>
                      <a:pt x="72" y="156"/>
                      <a:pt x="79" y="154"/>
                    </a:cubicBezTo>
                    <a:cubicBezTo>
                      <a:pt x="86" y="151"/>
                      <a:pt x="92" y="148"/>
                      <a:pt x="97" y="144"/>
                    </a:cubicBezTo>
                    <a:cubicBezTo>
                      <a:pt x="103" y="139"/>
                      <a:pt x="107" y="134"/>
                      <a:pt x="110" y="127"/>
                    </a:cubicBezTo>
                    <a:cubicBezTo>
                      <a:pt x="113" y="121"/>
                      <a:pt x="115" y="114"/>
                      <a:pt x="115" y="106"/>
                    </a:cubicBezTo>
                    <a:lnTo>
                      <a:pt x="115" y="79"/>
                    </a:lnTo>
                    <a:lnTo>
                      <a:pt x="114" y="79"/>
                    </a:lnTo>
                    <a:close/>
                    <a:moveTo>
                      <a:pt x="13" y="30"/>
                    </a:moveTo>
                    <a:lnTo>
                      <a:pt x="13" y="30"/>
                    </a:lnTo>
                    <a:cubicBezTo>
                      <a:pt x="16" y="23"/>
                      <a:pt x="21" y="17"/>
                      <a:pt x="27" y="13"/>
                    </a:cubicBezTo>
                    <a:cubicBezTo>
                      <a:pt x="33" y="8"/>
                      <a:pt x="40" y="5"/>
                      <a:pt x="48" y="3"/>
                    </a:cubicBezTo>
                    <a:cubicBezTo>
                      <a:pt x="56" y="1"/>
                      <a:pt x="64" y="0"/>
                      <a:pt x="74" y="0"/>
                    </a:cubicBezTo>
                    <a:cubicBezTo>
                      <a:pt x="81" y="0"/>
                      <a:pt x="88" y="0"/>
                      <a:pt x="96" y="2"/>
                    </a:cubicBezTo>
                    <a:cubicBezTo>
                      <a:pt x="103" y="3"/>
                      <a:pt x="109" y="6"/>
                      <a:pt x="115" y="9"/>
                    </a:cubicBezTo>
                    <a:cubicBezTo>
                      <a:pt x="121" y="13"/>
                      <a:pt x="126" y="19"/>
                      <a:pt x="129" y="26"/>
                    </a:cubicBezTo>
                    <a:cubicBezTo>
                      <a:pt x="133" y="33"/>
                      <a:pt x="135" y="42"/>
                      <a:pt x="135" y="53"/>
                    </a:cubicBezTo>
                    <a:lnTo>
                      <a:pt x="135" y="140"/>
                    </a:lnTo>
                    <a:cubicBezTo>
                      <a:pt x="135" y="149"/>
                      <a:pt x="139" y="153"/>
                      <a:pt x="147" y="153"/>
                    </a:cubicBezTo>
                    <a:cubicBezTo>
                      <a:pt x="149" y="153"/>
                      <a:pt x="151" y="152"/>
                      <a:pt x="153" y="151"/>
                    </a:cubicBezTo>
                    <a:lnTo>
                      <a:pt x="153" y="168"/>
                    </a:lnTo>
                    <a:cubicBezTo>
                      <a:pt x="151" y="169"/>
                      <a:pt x="149" y="169"/>
                      <a:pt x="147" y="169"/>
                    </a:cubicBezTo>
                    <a:cubicBezTo>
                      <a:pt x="145" y="169"/>
                      <a:pt x="143" y="170"/>
                      <a:pt x="140" y="170"/>
                    </a:cubicBezTo>
                    <a:cubicBezTo>
                      <a:pt x="135" y="170"/>
                      <a:pt x="131" y="169"/>
                      <a:pt x="128" y="167"/>
                    </a:cubicBezTo>
                    <a:cubicBezTo>
                      <a:pt x="124" y="166"/>
                      <a:pt x="122" y="164"/>
                      <a:pt x="120" y="162"/>
                    </a:cubicBezTo>
                    <a:cubicBezTo>
                      <a:pt x="119" y="159"/>
                      <a:pt x="117" y="156"/>
                      <a:pt x="117" y="152"/>
                    </a:cubicBezTo>
                    <a:cubicBezTo>
                      <a:pt x="116" y="149"/>
                      <a:pt x="116" y="145"/>
                      <a:pt x="116" y="141"/>
                    </a:cubicBezTo>
                    <a:lnTo>
                      <a:pt x="116" y="141"/>
                    </a:lnTo>
                    <a:cubicBezTo>
                      <a:pt x="112" y="146"/>
                      <a:pt x="108" y="151"/>
                      <a:pt x="104" y="155"/>
                    </a:cubicBezTo>
                    <a:cubicBezTo>
                      <a:pt x="101" y="159"/>
                      <a:pt x="97" y="163"/>
                      <a:pt x="92" y="165"/>
                    </a:cubicBezTo>
                    <a:cubicBezTo>
                      <a:pt x="87" y="168"/>
                      <a:pt x="82" y="170"/>
                      <a:pt x="76" y="172"/>
                    </a:cubicBezTo>
                    <a:cubicBezTo>
                      <a:pt x="70" y="173"/>
                      <a:pt x="63" y="174"/>
                      <a:pt x="55" y="174"/>
                    </a:cubicBezTo>
                    <a:cubicBezTo>
                      <a:pt x="48" y="174"/>
                      <a:pt x="40" y="173"/>
                      <a:pt x="34" y="171"/>
                    </a:cubicBezTo>
                    <a:cubicBezTo>
                      <a:pt x="27" y="169"/>
                      <a:pt x="21" y="167"/>
                      <a:pt x="16" y="163"/>
                    </a:cubicBezTo>
                    <a:cubicBezTo>
                      <a:pt x="11" y="159"/>
                      <a:pt x="7" y="154"/>
                      <a:pt x="4" y="148"/>
                    </a:cubicBezTo>
                    <a:cubicBezTo>
                      <a:pt x="1" y="142"/>
                      <a:pt x="0" y="134"/>
                      <a:pt x="0" y="126"/>
                    </a:cubicBezTo>
                    <a:cubicBezTo>
                      <a:pt x="0" y="114"/>
                      <a:pt x="3" y="105"/>
                      <a:pt x="8" y="99"/>
                    </a:cubicBezTo>
                    <a:cubicBezTo>
                      <a:pt x="13" y="92"/>
                      <a:pt x="20" y="87"/>
                      <a:pt x="28" y="84"/>
                    </a:cubicBezTo>
                    <a:cubicBezTo>
                      <a:pt x="36" y="81"/>
                      <a:pt x="46" y="78"/>
                      <a:pt x="56" y="77"/>
                    </a:cubicBezTo>
                    <a:cubicBezTo>
                      <a:pt x="67" y="75"/>
                      <a:pt x="78" y="74"/>
                      <a:pt x="89" y="73"/>
                    </a:cubicBezTo>
                    <a:cubicBezTo>
                      <a:pt x="93" y="72"/>
                      <a:pt x="97" y="72"/>
                      <a:pt x="100" y="71"/>
                    </a:cubicBezTo>
                    <a:cubicBezTo>
                      <a:pt x="103" y="71"/>
                      <a:pt x="106" y="70"/>
                      <a:pt x="108" y="68"/>
                    </a:cubicBezTo>
                    <a:cubicBezTo>
                      <a:pt x="110" y="66"/>
                      <a:pt x="112" y="64"/>
                      <a:pt x="113" y="61"/>
                    </a:cubicBezTo>
                    <a:cubicBezTo>
                      <a:pt x="114" y="59"/>
                      <a:pt x="115" y="55"/>
                      <a:pt x="115" y="50"/>
                    </a:cubicBezTo>
                    <a:cubicBezTo>
                      <a:pt x="115" y="44"/>
                      <a:pt x="113" y="38"/>
                      <a:pt x="111" y="34"/>
                    </a:cubicBezTo>
                    <a:cubicBezTo>
                      <a:pt x="109" y="29"/>
                      <a:pt x="106" y="26"/>
                      <a:pt x="102" y="23"/>
                    </a:cubicBezTo>
                    <a:cubicBezTo>
                      <a:pt x="98" y="21"/>
                      <a:pt x="93" y="19"/>
                      <a:pt x="88" y="18"/>
                    </a:cubicBezTo>
                    <a:cubicBezTo>
                      <a:pt x="83" y="17"/>
                      <a:pt x="77" y="17"/>
                      <a:pt x="71" y="17"/>
                    </a:cubicBezTo>
                    <a:cubicBezTo>
                      <a:pt x="59" y="17"/>
                      <a:pt x="48" y="20"/>
                      <a:pt x="40" y="26"/>
                    </a:cubicBezTo>
                    <a:cubicBezTo>
                      <a:pt x="32" y="32"/>
                      <a:pt x="28" y="41"/>
                      <a:pt x="27" y="55"/>
                    </a:cubicBezTo>
                    <a:lnTo>
                      <a:pt x="7" y="55"/>
                    </a:lnTo>
                    <a:cubicBezTo>
                      <a:pt x="8" y="45"/>
                      <a:pt x="10" y="37"/>
                      <a:pt x="13" y="3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33">
                <a:extLst>
                  <a:ext uri="{FF2B5EF4-FFF2-40B4-BE49-F238E27FC236}">
                    <a16:creationId xmlns:a16="http://schemas.microsoft.com/office/drawing/2014/main" id="{32E09469-961A-4196-81DE-9B68F4F12BDA}"/>
                  </a:ext>
                </a:extLst>
              </p:cNvPr>
              <p:cNvSpPr>
                <a:spLocks/>
              </p:cNvSpPr>
              <p:nvPr userDrawn="1"/>
            </p:nvSpPr>
            <p:spPr bwMode="auto">
              <a:xfrm>
                <a:off x="3438525" y="2816226"/>
                <a:ext cx="22225" cy="238125"/>
              </a:xfrm>
              <a:custGeom>
                <a:avLst/>
                <a:gdLst>
                  <a:gd name="T0" fmla="*/ 21 w 21"/>
                  <a:gd name="T1" fmla="*/ 229 h 229"/>
                  <a:gd name="T2" fmla="*/ 21 w 21"/>
                  <a:gd name="T3" fmla="*/ 229 h 229"/>
                  <a:gd name="T4" fmla="*/ 0 w 21"/>
                  <a:gd name="T5" fmla="*/ 229 h 229"/>
                  <a:gd name="T6" fmla="*/ 0 w 21"/>
                  <a:gd name="T7" fmla="*/ 0 h 229"/>
                  <a:gd name="T8" fmla="*/ 21 w 21"/>
                  <a:gd name="T9" fmla="*/ 0 h 229"/>
                  <a:gd name="T10" fmla="*/ 21 w 21"/>
                  <a:gd name="T11" fmla="*/ 229 h 229"/>
                </a:gdLst>
                <a:ahLst/>
                <a:cxnLst>
                  <a:cxn ang="0">
                    <a:pos x="T0" y="T1"/>
                  </a:cxn>
                  <a:cxn ang="0">
                    <a:pos x="T2" y="T3"/>
                  </a:cxn>
                  <a:cxn ang="0">
                    <a:pos x="T4" y="T5"/>
                  </a:cxn>
                  <a:cxn ang="0">
                    <a:pos x="T6" y="T7"/>
                  </a:cxn>
                  <a:cxn ang="0">
                    <a:pos x="T8" y="T9"/>
                  </a:cxn>
                  <a:cxn ang="0">
                    <a:pos x="T10" y="T11"/>
                  </a:cxn>
                </a:cxnLst>
                <a:rect l="0" t="0" r="r" b="b"/>
                <a:pathLst>
                  <a:path w="21" h="229">
                    <a:moveTo>
                      <a:pt x="21" y="229"/>
                    </a:moveTo>
                    <a:lnTo>
                      <a:pt x="21" y="229"/>
                    </a:lnTo>
                    <a:lnTo>
                      <a:pt x="0" y="229"/>
                    </a:lnTo>
                    <a:lnTo>
                      <a:pt x="0" y="0"/>
                    </a:lnTo>
                    <a:lnTo>
                      <a:pt x="21" y="0"/>
                    </a:lnTo>
                    <a:lnTo>
                      <a:pt x="21" y="22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34">
                <a:extLst>
                  <a:ext uri="{FF2B5EF4-FFF2-40B4-BE49-F238E27FC236}">
                    <a16:creationId xmlns:a16="http://schemas.microsoft.com/office/drawing/2014/main" id="{E1212ADD-F0E7-4F30-8285-8BB1C9F2A330}"/>
                  </a:ext>
                </a:extLst>
              </p:cNvPr>
              <p:cNvSpPr>
                <a:spLocks/>
              </p:cNvSpPr>
              <p:nvPr userDrawn="1"/>
            </p:nvSpPr>
            <p:spPr bwMode="auto">
              <a:xfrm>
                <a:off x="3473450" y="2830513"/>
                <a:ext cx="85725" cy="225425"/>
              </a:xfrm>
              <a:custGeom>
                <a:avLst/>
                <a:gdLst>
                  <a:gd name="T0" fmla="*/ 83 w 83"/>
                  <a:gd name="T1" fmla="*/ 49 h 216"/>
                  <a:gd name="T2" fmla="*/ 83 w 83"/>
                  <a:gd name="T3" fmla="*/ 49 h 216"/>
                  <a:gd name="T4" fmla="*/ 83 w 83"/>
                  <a:gd name="T5" fmla="*/ 66 h 216"/>
                  <a:gd name="T6" fmla="*/ 49 w 83"/>
                  <a:gd name="T7" fmla="*/ 66 h 216"/>
                  <a:gd name="T8" fmla="*/ 49 w 83"/>
                  <a:gd name="T9" fmla="*/ 178 h 216"/>
                  <a:gd name="T10" fmla="*/ 52 w 83"/>
                  <a:gd name="T11" fmla="*/ 193 h 216"/>
                  <a:gd name="T12" fmla="*/ 66 w 83"/>
                  <a:gd name="T13" fmla="*/ 199 h 216"/>
                  <a:gd name="T14" fmla="*/ 83 w 83"/>
                  <a:gd name="T15" fmla="*/ 199 h 216"/>
                  <a:gd name="T16" fmla="*/ 83 w 83"/>
                  <a:gd name="T17" fmla="*/ 215 h 216"/>
                  <a:gd name="T18" fmla="*/ 74 w 83"/>
                  <a:gd name="T19" fmla="*/ 216 h 216"/>
                  <a:gd name="T20" fmla="*/ 65 w 83"/>
                  <a:gd name="T21" fmla="*/ 216 h 216"/>
                  <a:gd name="T22" fmla="*/ 37 w 83"/>
                  <a:gd name="T23" fmla="*/ 208 h 216"/>
                  <a:gd name="T24" fmla="*/ 29 w 83"/>
                  <a:gd name="T25" fmla="*/ 179 h 216"/>
                  <a:gd name="T26" fmla="*/ 29 w 83"/>
                  <a:gd name="T27" fmla="*/ 66 h 216"/>
                  <a:gd name="T28" fmla="*/ 0 w 83"/>
                  <a:gd name="T29" fmla="*/ 66 h 216"/>
                  <a:gd name="T30" fmla="*/ 0 w 83"/>
                  <a:gd name="T31" fmla="*/ 49 h 216"/>
                  <a:gd name="T32" fmla="*/ 29 w 83"/>
                  <a:gd name="T33" fmla="*/ 49 h 216"/>
                  <a:gd name="T34" fmla="*/ 29 w 83"/>
                  <a:gd name="T35" fmla="*/ 0 h 216"/>
                  <a:gd name="T36" fmla="*/ 49 w 83"/>
                  <a:gd name="T37" fmla="*/ 0 h 216"/>
                  <a:gd name="T38" fmla="*/ 49 w 83"/>
                  <a:gd name="T39" fmla="*/ 49 h 216"/>
                  <a:gd name="T40" fmla="*/ 83 w 83"/>
                  <a:gd name="T41" fmla="*/ 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216">
                    <a:moveTo>
                      <a:pt x="83" y="49"/>
                    </a:moveTo>
                    <a:lnTo>
                      <a:pt x="83" y="49"/>
                    </a:lnTo>
                    <a:lnTo>
                      <a:pt x="83" y="66"/>
                    </a:lnTo>
                    <a:lnTo>
                      <a:pt x="49" y="66"/>
                    </a:lnTo>
                    <a:lnTo>
                      <a:pt x="49" y="178"/>
                    </a:lnTo>
                    <a:cubicBezTo>
                      <a:pt x="49" y="184"/>
                      <a:pt x="50" y="190"/>
                      <a:pt x="52" y="193"/>
                    </a:cubicBezTo>
                    <a:cubicBezTo>
                      <a:pt x="54" y="197"/>
                      <a:pt x="58" y="199"/>
                      <a:pt x="66" y="199"/>
                    </a:cubicBezTo>
                    <a:cubicBezTo>
                      <a:pt x="71" y="199"/>
                      <a:pt x="77" y="199"/>
                      <a:pt x="83" y="199"/>
                    </a:cubicBezTo>
                    <a:lnTo>
                      <a:pt x="83" y="215"/>
                    </a:lnTo>
                    <a:cubicBezTo>
                      <a:pt x="80" y="215"/>
                      <a:pt x="77" y="216"/>
                      <a:pt x="74" y="216"/>
                    </a:cubicBezTo>
                    <a:cubicBezTo>
                      <a:pt x="71" y="216"/>
                      <a:pt x="68" y="216"/>
                      <a:pt x="65" y="216"/>
                    </a:cubicBezTo>
                    <a:cubicBezTo>
                      <a:pt x="51" y="216"/>
                      <a:pt x="42" y="214"/>
                      <a:pt x="37" y="208"/>
                    </a:cubicBezTo>
                    <a:cubicBezTo>
                      <a:pt x="31" y="203"/>
                      <a:pt x="29" y="193"/>
                      <a:pt x="29" y="179"/>
                    </a:cubicBezTo>
                    <a:lnTo>
                      <a:pt x="29" y="66"/>
                    </a:lnTo>
                    <a:lnTo>
                      <a:pt x="0" y="66"/>
                    </a:lnTo>
                    <a:lnTo>
                      <a:pt x="0" y="49"/>
                    </a:lnTo>
                    <a:lnTo>
                      <a:pt x="29" y="49"/>
                    </a:lnTo>
                    <a:lnTo>
                      <a:pt x="29" y="0"/>
                    </a:lnTo>
                    <a:lnTo>
                      <a:pt x="49" y="0"/>
                    </a:lnTo>
                    <a:lnTo>
                      <a:pt x="49" y="49"/>
                    </a:lnTo>
                    <a:lnTo>
                      <a:pt x="83" y="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35">
                <a:extLst>
                  <a:ext uri="{FF2B5EF4-FFF2-40B4-BE49-F238E27FC236}">
                    <a16:creationId xmlns:a16="http://schemas.microsoft.com/office/drawing/2014/main" id="{7AAD36AE-CBF2-4D50-890D-08E01B641E5B}"/>
                  </a:ext>
                </a:extLst>
              </p:cNvPr>
              <p:cNvSpPr>
                <a:spLocks/>
              </p:cNvSpPr>
              <p:nvPr userDrawn="1"/>
            </p:nvSpPr>
            <p:spPr bwMode="auto">
              <a:xfrm>
                <a:off x="3579813" y="2816226"/>
                <a:ext cx="136525" cy="238125"/>
              </a:xfrm>
              <a:custGeom>
                <a:avLst/>
                <a:gdLst>
                  <a:gd name="T0" fmla="*/ 20 w 134"/>
                  <a:gd name="T1" fmla="*/ 0 h 229"/>
                  <a:gd name="T2" fmla="*/ 20 w 134"/>
                  <a:gd name="T3" fmla="*/ 0 h 229"/>
                  <a:gd name="T4" fmla="*/ 20 w 134"/>
                  <a:gd name="T5" fmla="*/ 92 h 229"/>
                  <a:gd name="T6" fmla="*/ 20 w 134"/>
                  <a:gd name="T7" fmla="*/ 92 h 229"/>
                  <a:gd name="T8" fmla="*/ 41 w 134"/>
                  <a:gd name="T9" fmla="*/ 68 h 229"/>
                  <a:gd name="T10" fmla="*/ 73 w 134"/>
                  <a:gd name="T11" fmla="*/ 59 h 229"/>
                  <a:gd name="T12" fmla="*/ 102 w 134"/>
                  <a:gd name="T13" fmla="*/ 63 h 229"/>
                  <a:gd name="T14" fmla="*/ 121 w 134"/>
                  <a:gd name="T15" fmla="*/ 76 h 229"/>
                  <a:gd name="T16" fmla="*/ 131 w 134"/>
                  <a:gd name="T17" fmla="*/ 96 h 229"/>
                  <a:gd name="T18" fmla="*/ 134 w 134"/>
                  <a:gd name="T19" fmla="*/ 122 h 229"/>
                  <a:gd name="T20" fmla="*/ 134 w 134"/>
                  <a:gd name="T21" fmla="*/ 229 h 229"/>
                  <a:gd name="T22" fmla="*/ 114 w 134"/>
                  <a:gd name="T23" fmla="*/ 229 h 229"/>
                  <a:gd name="T24" fmla="*/ 114 w 134"/>
                  <a:gd name="T25" fmla="*/ 125 h 229"/>
                  <a:gd name="T26" fmla="*/ 112 w 134"/>
                  <a:gd name="T27" fmla="*/ 106 h 229"/>
                  <a:gd name="T28" fmla="*/ 105 w 134"/>
                  <a:gd name="T29" fmla="*/ 90 h 229"/>
                  <a:gd name="T30" fmla="*/ 92 w 134"/>
                  <a:gd name="T31" fmla="*/ 79 h 229"/>
                  <a:gd name="T32" fmla="*/ 72 w 134"/>
                  <a:gd name="T33" fmla="*/ 76 h 229"/>
                  <a:gd name="T34" fmla="*/ 50 w 134"/>
                  <a:gd name="T35" fmla="*/ 80 h 229"/>
                  <a:gd name="T36" fmla="*/ 34 w 134"/>
                  <a:gd name="T37" fmla="*/ 92 h 229"/>
                  <a:gd name="T38" fmla="*/ 24 w 134"/>
                  <a:gd name="T39" fmla="*/ 110 h 229"/>
                  <a:gd name="T40" fmla="*/ 20 w 134"/>
                  <a:gd name="T41" fmla="*/ 132 h 229"/>
                  <a:gd name="T42" fmla="*/ 20 w 134"/>
                  <a:gd name="T43" fmla="*/ 229 h 229"/>
                  <a:gd name="T44" fmla="*/ 0 w 134"/>
                  <a:gd name="T45" fmla="*/ 229 h 229"/>
                  <a:gd name="T46" fmla="*/ 0 w 134"/>
                  <a:gd name="T47" fmla="*/ 0 h 229"/>
                  <a:gd name="T48" fmla="*/ 20 w 134"/>
                  <a:gd name="T4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29">
                    <a:moveTo>
                      <a:pt x="20" y="0"/>
                    </a:moveTo>
                    <a:lnTo>
                      <a:pt x="20" y="0"/>
                    </a:lnTo>
                    <a:lnTo>
                      <a:pt x="20" y="92"/>
                    </a:lnTo>
                    <a:lnTo>
                      <a:pt x="20" y="92"/>
                    </a:lnTo>
                    <a:cubicBezTo>
                      <a:pt x="24" y="82"/>
                      <a:pt x="31" y="74"/>
                      <a:pt x="41" y="68"/>
                    </a:cubicBezTo>
                    <a:cubicBezTo>
                      <a:pt x="51" y="62"/>
                      <a:pt x="62" y="59"/>
                      <a:pt x="73" y="59"/>
                    </a:cubicBezTo>
                    <a:cubicBezTo>
                      <a:pt x="85" y="59"/>
                      <a:pt x="94" y="60"/>
                      <a:pt x="102" y="63"/>
                    </a:cubicBezTo>
                    <a:cubicBezTo>
                      <a:pt x="110" y="66"/>
                      <a:pt x="116" y="70"/>
                      <a:pt x="121" y="76"/>
                    </a:cubicBezTo>
                    <a:cubicBezTo>
                      <a:pt x="126" y="81"/>
                      <a:pt x="129" y="88"/>
                      <a:pt x="131" y="96"/>
                    </a:cubicBezTo>
                    <a:cubicBezTo>
                      <a:pt x="133" y="104"/>
                      <a:pt x="134" y="112"/>
                      <a:pt x="134" y="122"/>
                    </a:cubicBezTo>
                    <a:lnTo>
                      <a:pt x="134" y="229"/>
                    </a:lnTo>
                    <a:lnTo>
                      <a:pt x="114" y="229"/>
                    </a:lnTo>
                    <a:lnTo>
                      <a:pt x="114" y="125"/>
                    </a:lnTo>
                    <a:cubicBezTo>
                      <a:pt x="114" y="118"/>
                      <a:pt x="113" y="112"/>
                      <a:pt x="112" y="106"/>
                    </a:cubicBezTo>
                    <a:cubicBezTo>
                      <a:pt x="110" y="100"/>
                      <a:pt x="108" y="94"/>
                      <a:pt x="105" y="90"/>
                    </a:cubicBezTo>
                    <a:cubicBezTo>
                      <a:pt x="102" y="85"/>
                      <a:pt x="97" y="82"/>
                      <a:pt x="92" y="79"/>
                    </a:cubicBezTo>
                    <a:cubicBezTo>
                      <a:pt x="87" y="77"/>
                      <a:pt x="80" y="76"/>
                      <a:pt x="72" y="76"/>
                    </a:cubicBezTo>
                    <a:cubicBezTo>
                      <a:pt x="64" y="76"/>
                      <a:pt x="56" y="77"/>
                      <a:pt x="50" y="80"/>
                    </a:cubicBezTo>
                    <a:cubicBezTo>
                      <a:pt x="44" y="83"/>
                      <a:pt x="38" y="87"/>
                      <a:pt x="34" y="92"/>
                    </a:cubicBezTo>
                    <a:cubicBezTo>
                      <a:pt x="30" y="97"/>
                      <a:pt x="26" y="103"/>
                      <a:pt x="24" y="110"/>
                    </a:cubicBezTo>
                    <a:cubicBezTo>
                      <a:pt x="21" y="117"/>
                      <a:pt x="20" y="124"/>
                      <a:pt x="20" y="132"/>
                    </a:cubicBezTo>
                    <a:lnTo>
                      <a:pt x="20" y="229"/>
                    </a:lnTo>
                    <a:lnTo>
                      <a:pt x="0" y="229"/>
                    </a:lnTo>
                    <a:lnTo>
                      <a:pt x="0" y="0"/>
                    </a:lnTo>
                    <a:lnTo>
                      <a:pt x="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36">
                <a:extLst>
                  <a:ext uri="{FF2B5EF4-FFF2-40B4-BE49-F238E27FC236}">
                    <a16:creationId xmlns:a16="http://schemas.microsoft.com/office/drawing/2014/main" id="{5923DC04-9CB6-4C93-A015-BBE48DB4A376}"/>
                  </a:ext>
                </a:extLst>
              </p:cNvPr>
              <p:cNvSpPr>
                <a:spLocks/>
              </p:cNvSpPr>
              <p:nvPr userDrawn="1"/>
            </p:nvSpPr>
            <p:spPr bwMode="auto">
              <a:xfrm>
                <a:off x="3740150" y="2878138"/>
                <a:ext cx="149225" cy="180975"/>
              </a:xfrm>
              <a:custGeom>
                <a:avLst/>
                <a:gdLst>
                  <a:gd name="T0" fmla="*/ 109 w 146"/>
                  <a:gd name="T1" fmla="*/ 27 h 174"/>
                  <a:gd name="T2" fmla="*/ 109 w 146"/>
                  <a:gd name="T3" fmla="*/ 27 h 174"/>
                  <a:gd name="T4" fmla="*/ 78 w 146"/>
                  <a:gd name="T5" fmla="*/ 17 h 174"/>
                  <a:gd name="T6" fmla="*/ 52 w 146"/>
                  <a:gd name="T7" fmla="*/ 23 h 174"/>
                  <a:gd name="T8" fmla="*/ 34 w 146"/>
                  <a:gd name="T9" fmla="*/ 39 h 174"/>
                  <a:gd name="T10" fmla="*/ 23 w 146"/>
                  <a:gd name="T11" fmla="*/ 61 h 174"/>
                  <a:gd name="T12" fmla="*/ 20 w 146"/>
                  <a:gd name="T13" fmla="*/ 87 h 174"/>
                  <a:gd name="T14" fmla="*/ 23 w 146"/>
                  <a:gd name="T15" fmla="*/ 113 h 174"/>
                  <a:gd name="T16" fmla="*/ 34 w 146"/>
                  <a:gd name="T17" fmla="*/ 135 h 174"/>
                  <a:gd name="T18" fmla="*/ 52 w 146"/>
                  <a:gd name="T19" fmla="*/ 151 h 174"/>
                  <a:gd name="T20" fmla="*/ 78 w 146"/>
                  <a:gd name="T21" fmla="*/ 157 h 174"/>
                  <a:gd name="T22" fmla="*/ 95 w 146"/>
                  <a:gd name="T23" fmla="*/ 154 h 174"/>
                  <a:gd name="T24" fmla="*/ 110 w 146"/>
                  <a:gd name="T25" fmla="*/ 144 h 174"/>
                  <a:gd name="T26" fmla="*/ 121 w 146"/>
                  <a:gd name="T27" fmla="*/ 129 h 174"/>
                  <a:gd name="T28" fmla="*/ 126 w 146"/>
                  <a:gd name="T29" fmla="*/ 110 h 174"/>
                  <a:gd name="T30" fmla="*/ 146 w 146"/>
                  <a:gd name="T31" fmla="*/ 110 h 174"/>
                  <a:gd name="T32" fmla="*/ 124 w 146"/>
                  <a:gd name="T33" fmla="*/ 157 h 174"/>
                  <a:gd name="T34" fmla="*/ 78 w 146"/>
                  <a:gd name="T35" fmla="*/ 174 h 174"/>
                  <a:gd name="T36" fmla="*/ 44 w 146"/>
                  <a:gd name="T37" fmla="*/ 167 h 174"/>
                  <a:gd name="T38" fmla="*/ 20 w 146"/>
                  <a:gd name="T39" fmla="*/ 148 h 174"/>
                  <a:gd name="T40" fmla="*/ 5 w 146"/>
                  <a:gd name="T41" fmla="*/ 121 h 174"/>
                  <a:gd name="T42" fmla="*/ 0 w 146"/>
                  <a:gd name="T43" fmla="*/ 87 h 174"/>
                  <a:gd name="T44" fmla="*/ 5 w 146"/>
                  <a:gd name="T45" fmla="*/ 53 h 174"/>
                  <a:gd name="T46" fmla="*/ 20 w 146"/>
                  <a:gd name="T47" fmla="*/ 26 h 174"/>
                  <a:gd name="T48" fmla="*/ 44 w 146"/>
                  <a:gd name="T49" fmla="*/ 7 h 174"/>
                  <a:gd name="T50" fmla="*/ 78 w 146"/>
                  <a:gd name="T51" fmla="*/ 0 h 174"/>
                  <a:gd name="T52" fmla="*/ 123 w 146"/>
                  <a:gd name="T53" fmla="*/ 14 h 174"/>
                  <a:gd name="T54" fmla="*/ 145 w 146"/>
                  <a:gd name="T55" fmla="*/ 56 h 174"/>
                  <a:gd name="T56" fmla="*/ 124 w 146"/>
                  <a:gd name="T57" fmla="*/ 56 h 174"/>
                  <a:gd name="T58" fmla="*/ 109 w 146"/>
                  <a:gd name="T59"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74">
                    <a:moveTo>
                      <a:pt x="109" y="27"/>
                    </a:moveTo>
                    <a:lnTo>
                      <a:pt x="109" y="27"/>
                    </a:lnTo>
                    <a:cubicBezTo>
                      <a:pt x="102" y="20"/>
                      <a:pt x="91" y="17"/>
                      <a:pt x="78" y="17"/>
                    </a:cubicBezTo>
                    <a:cubicBezTo>
                      <a:pt x="68" y="17"/>
                      <a:pt x="60" y="19"/>
                      <a:pt x="52" y="23"/>
                    </a:cubicBezTo>
                    <a:cubicBezTo>
                      <a:pt x="45" y="27"/>
                      <a:pt x="39" y="32"/>
                      <a:pt x="34" y="39"/>
                    </a:cubicBezTo>
                    <a:cubicBezTo>
                      <a:pt x="29" y="45"/>
                      <a:pt x="26" y="53"/>
                      <a:pt x="23" y="61"/>
                    </a:cubicBezTo>
                    <a:cubicBezTo>
                      <a:pt x="21" y="70"/>
                      <a:pt x="20" y="78"/>
                      <a:pt x="20" y="87"/>
                    </a:cubicBezTo>
                    <a:cubicBezTo>
                      <a:pt x="20" y="96"/>
                      <a:pt x="21" y="104"/>
                      <a:pt x="23" y="113"/>
                    </a:cubicBezTo>
                    <a:cubicBezTo>
                      <a:pt x="26" y="121"/>
                      <a:pt x="29" y="129"/>
                      <a:pt x="34" y="135"/>
                    </a:cubicBezTo>
                    <a:cubicBezTo>
                      <a:pt x="39" y="142"/>
                      <a:pt x="45" y="147"/>
                      <a:pt x="52" y="151"/>
                    </a:cubicBezTo>
                    <a:cubicBezTo>
                      <a:pt x="60" y="155"/>
                      <a:pt x="68" y="157"/>
                      <a:pt x="78" y="157"/>
                    </a:cubicBezTo>
                    <a:cubicBezTo>
                      <a:pt x="84" y="157"/>
                      <a:pt x="90" y="156"/>
                      <a:pt x="95" y="154"/>
                    </a:cubicBezTo>
                    <a:cubicBezTo>
                      <a:pt x="101" y="152"/>
                      <a:pt x="106" y="148"/>
                      <a:pt x="110" y="144"/>
                    </a:cubicBezTo>
                    <a:cubicBezTo>
                      <a:pt x="114" y="140"/>
                      <a:pt x="118" y="135"/>
                      <a:pt x="121" y="129"/>
                    </a:cubicBezTo>
                    <a:cubicBezTo>
                      <a:pt x="123" y="123"/>
                      <a:pt x="125" y="117"/>
                      <a:pt x="126" y="110"/>
                    </a:cubicBezTo>
                    <a:lnTo>
                      <a:pt x="146" y="110"/>
                    </a:lnTo>
                    <a:cubicBezTo>
                      <a:pt x="143" y="130"/>
                      <a:pt x="136" y="146"/>
                      <a:pt x="124" y="157"/>
                    </a:cubicBezTo>
                    <a:cubicBezTo>
                      <a:pt x="112" y="168"/>
                      <a:pt x="96" y="174"/>
                      <a:pt x="78" y="174"/>
                    </a:cubicBezTo>
                    <a:cubicBezTo>
                      <a:pt x="65" y="174"/>
                      <a:pt x="54" y="172"/>
                      <a:pt x="44" y="167"/>
                    </a:cubicBezTo>
                    <a:cubicBezTo>
                      <a:pt x="34" y="163"/>
                      <a:pt x="26" y="156"/>
                      <a:pt x="20" y="148"/>
                    </a:cubicBezTo>
                    <a:cubicBezTo>
                      <a:pt x="13" y="141"/>
                      <a:pt x="8" y="131"/>
                      <a:pt x="5" y="121"/>
                    </a:cubicBezTo>
                    <a:cubicBezTo>
                      <a:pt x="1" y="110"/>
                      <a:pt x="0" y="99"/>
                      <a:pt x="0" y="87"/>
                    </a:cubicBezTo>
                    <a:cubicBezTo>
                      <a:pt x="0" y="75"/>
                      <a:pt x="1" y="64"/>
                      <a:pt x="5" y="53"/>
                    </a:cubicBezTo>
                    <a:cubicBezTo>
                      <a:pt x="8" y="43"/>
                      <a:pt x="13" y="33"/>
                      <a:pt x="20" y="26"/>
                    </a:cubicBezTo>
                    <a:cubicBezTo>
                      <a:pt x="26" y="18"/>
                      <a:pt x="34" y="11"/>
                      <a:pt x="44" y="7"/>
                    </a:cubicBezTo>
                    <a:cubicBezTo>
                      <a:pt x="54" y="2"/>
                      <a:pt x="65" y="0"/>
                      <a:pt x="78" y="0"/>
                    </a:cubicBezTo>
                    <a:cubicBezTo>
                      <a:pt x="95" y="0"/>
                      <a:pt x="110" y="4"/>
                      <a:pt x="123" y="14"/>
                    </a:cubicBezTo>
                    <a:cubicBezTo>
                      <a:pt x="135" y="23"/>
                      <a:pt x="142" y="37"/>
                      <a:pt x="145" y="56"/>
                    </a:cubicBezTo>
                    <a:lnTo>
                      <a:pt x="124" y="56"/>
                    </a:lnTo>
                    <a:cubicBezTo>
                      <a:pt x="122" y="44"/>
                      <a:pt x="116" y="34"/>
                      <a:pt x="109" y="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37">
                <a:extLst>
                  <a:ext uri="{FF2B5EF4-FFF2-40B4-BE49-F238E27FC236}">
                    <a16:creationId xmlns:a16="http://schemas.microsoft.com/office/drawing/2014/main" id="{D531DB79-EA93-4959-A678-6E52836D9F41}"/>
                  </a:ext>
                </a:extLst>
              </p:cNvPr>
              <p:cNvSpPr>
                <a:spLocks noEditPoints="1"/>
              </p:cNvSpPr>
              <p:nvPr userDrawn="1"/>
            </p:nvSpPr>
            <p:spPr bwMode="auto">
              <a:xfrm>
                <a:off x="3900488" y="2878138"/>
                <a:ext cx="157163" cy="180975"/>
              </a:xfrm>
              <a:custGeom>
                <a:avLst/>
                <a:gdLst>
                  <a:gd name="T0" fmla="*/ 114 w 153"/>
                  <a:gd name="T1" fmla="*/ 79 h 174"/>
                  <a:gd name="T2" fmla="*/ 114 w 153"/>
                  <a:gd name="T3" fmla="*/ 79 h 174"/>
                  <a:gd name="T4" fmla="*/ 107 w 153"/>
                  <a:gd name="T5" fmla="*/ 84 h 174"/>
                  <a:gd name="T6" fmla="*/ 97 w 153"/>
                  <a:gd name="T7" fmla="*/ 87 h 174"/>
                  <a:gd name="T8" fmla="*/ 71 w 153"/>
                  <a:gd name="T9" fmla="*/ 91 h 174"/>
                  <a:gd name="T10" fmla="*/ 46 w 153"/>
                  <a:gd name="T11" fmla="*/ 96 h 174"/>
                  <a:gd name="T12" fmla="*/ 27 w 153"/>
                  <a:gd name="T13" fmla="*/ 106 h 174"/>
                  <a:gd name="T14" fmla="*/ 20 w 153"/>
                  <a:gd name="T15" fmla="*/ 125 h 174"/>
                  <a:gd name="T16" fmla="*/ 23 w 153"/>
                  <a:gd name="T17" fmla="*/ 138 h 174"/>
                  <a:gd name="T18" fmla="*/ 31 w 153"/>
                  <a:gd name="T19" fmla="*/ 149 h 174"/>
                  <a:gd name="T20" fmla="*/ 43 w 153"/>
                  <a:gd name="T21" fmla="*/ 155 h 174"/>
                  <a:gd name="T22" fmla="*/ 57 w 153"/>
                  <a:gd name="T23" fmla="*/ 157 h 174"/>
                  <a:gd name="T24" fmla="*/ 79 w 153"/>
                  <a:gd name="T25" fmla="*/ 154 h 174"/>
                  <a:gd name="T26" fmla="*/ 97 w 153"/>
                  <a:gd name="T27" fmla="*/ 144 h 174"/>
                  <a:gd name="T28" fmla="*/ 110 w 153"/>
                  <a:gd name="T29" fmla="*/ 127 h 174"/>
                  <a:gd name="T30" fmla="*/ 115 w 153"/>
                  <a:gd name="T31" fmla="*/ 106 h 174"/>
                  <a:gd name="T32" fmla="*/ 115 w 153"/>
                  <a:gd name="T33" fmla="*/ 79 h 174"/>
                  <a:gd name="T34" fmla="*/ 114 w 153"/>
                  <a:gd name="T35" fmla="*/ 79 h 174"/>
                  <a:gd name="T36" fmla="*/ 13 w 153"/>
                  <a:gd name="T37" fmla="*/ 30 h 174"/>
                  <a:gd name="T38" fmla="*/ 13 w 153"/>
                  <a:gd name="T39" fmla="*/ 30 h 174"/>
                  <a:gd name="T40" fmla="*/ 27 w 153"/>
                  <a:gd name="T41" fmla="*/ 13 h 174"/>
                  <a:gd name="T42" fmla="*/ 48 w 153"/>
                  <a:gd name="T43" fmla="*/ 3 h 174"/>
                  <a:gd name="T44" fmla="*/ 74 w 153"/>
                  <a:gd name="T45" fmla="*/ 0 h 174"/>
                  <a:gd name="T46" fmla="*/ 96 w 153"/>
                  <a:gd name="T47" fmla="*/ 2 h 174"/>
                  <a:gd name="T48" fmla="*/ 115 w 153"/>
                  <a:gd name="T49" fmla="*/ 9 h 174"/>
                  <a:gd name="T50" fmla="*/ 129 w 153"/>
                  <a:gd name="T51" fmla="*/ 26 h 174"/>
                  <a:gd name="T52" fmla="*/ 135 w 153"/>
                  <a:gd name="T53" fmla="*/ 53 h 174"/>
                  <a:gd name="T54" fmla="*/ 135 w 153"/>
                  <a:gd name="T55" fmla="*/ 140 h 174"/>
                  <a:gd name="T56" fmla="*/ 147 w 153"/>
                  <a:gd name="T57" fmla="*/ 153 h 174"/>
                  <a:gd name="T58" fmla="*/ 153 w 153"/>
                  <a:gd name="T59" fmla="*/ 151 h 174"/>
                  <a:gd name="T60" fmla="*/ 153 w 153"/>
                  <a:gd name="T61" fmla="*/ 168 h 174"/>
                  <a:gd name="T62" fmla="*/ 147 w 153"/>
                  <a:gd name="T63" fmla="*/ 169 h 174"/>
                  <a:gd name="T64" fmla="*/ 140 w 153"/>
                  <a:gd name="T65" fmla="*/ 170 h 174"/>
                  <a:gd name="T66" fmla="*/ 128 w 153"/>
                  <a:gd name="T67" fmla="*/ 167 h 174"/>
                  <a:gd name="T68" fmla="*/ 120 w 153"/>
                  <a:gd name="T69" fmla="*/ 162 h 174"/>
                  <a:gd name="T70" fmla="*/ 117 w 153"/>
                  <a:gd name="T71" fmla="*/ 152 h 174"/>
                  <a:gd name="T72" fmla="*/ 116 w 153"/>
                  <a:gd name="T73" fmla="*/ 141 h 174"/>
                  <a:gd name="T74" fmla="*/ 116 w 153"/>
                  <a:gd name="T75" fmla="*/ 141 h 174"/>
                  <a:gd name="T76" fmla="*/ 105 w 153"/>
                  <a:gd name="T77" fmla="*/ 155 h 174"/>
                  <a:gd name="T78" fmla="*/ 92 w 153"/>
                  <a:gd name="T79" fmla="*/ 165 h 174"/>
                  <a:gd name="T80" fmla="*/ 76 w 153"/>
                  <a:gd name="T81" fmla="*/ 172 h 174"/>
                  <a:gd name="T82" fmla="*/ 55 w 153"/>
                  <a:gd name="T83" fmla="*/ 174 h 174"/>
                  <a:gd name="T84" fmla="*/ 34 w 153"/>
                  <a:gd name="T85" fmla="*/ 171 h 174"/>
                  <a:gd name="T86" fmla="*/ 16 w 153"/>
                  <a:gd name="T87" fmla="*/ 163 h 174"/>
                  <a:gd name="T88" fmla="*/ 4 w 153"/>
                  <a:gd name="T89" fmla="*/ 148 h 174"/>
                  <a:gd name="T90" fmla="*/ 0 w 153"/>
                  <a:gd name="T91" fmla="*/ 126 h 174"/>
                  <a:gd name="T92" fmla="*/ 8 w 153"/>
                  <a:gd name="T93" fmla="*/ 99 h 174"/>
                  <a:gd name="T94" fmla="*/ 28 w 153"/>
                  <a:gd name="T95" fmla="*/ 84 h 174"/>
                  <a:gd name="T96" fmla="*/ 56 w 153"/>
                  <a:gd name="T97" fmla="*/ 77 h 174"/>
                  <a:gd name="T98" fmla="*/ 89 w 153"/>
                  <a:gd name="T99" fmla="*/ 73 h 174"/>
                  <a:gd name="T100" fmla="*/ 100 w 153"/>
                  <a:gd name="T101" fmla="*/ 71 h 174"/>
                  <a:gd name="T102" fmla="*/ 108 w 153"/>
                  <a:gd name="T103" fmla="*/ 68 h 174"/>
                  <a:gd name="T104" fmla="*/ 113 w 153"/>
                  <a:gd name="T105" fmla="*/ 61 h 174"/>
                  <a:gd name="T106" fmla="*/ 115 w 153"/>
                  <a:gd name="T107" fmla="*/ 50 h 174"/>
                  <a:gd name="T108" fmla="*/ 111 w 153"/>
                  <a:gd name="T109" fmla="*/ 34 h 174"/>
                  <a:gd name="T110" fmla="*/ 102 w 153"/>
                  <a:gd name="T111" fmla="*/ 23 h 174"/>
                  <a:gd name="T112" fmla="*/ 88 w 153"/>
                  <a:gd name="T113" fmla="*/ 18 h 174"/>
                  <a:gd name="T114" fmla="*/ 71 w 153"/>
                  <a:gd name="T115" fmla="*/ 17 h 174"/>
                  <a:gd name="T116" fmla="*/ 40 w 153"/>
                  <a:gd name="T117" fmla="*/ 26 h 174"/>
                  <a:gd name="T118" fmla="*/ 27 w 153"/>
                  <a:gd name="T119" fmla="*/ 55 h 174"/>
                  <a:gd name="T120" fmla="*/ 7 w 153"/>
                  <a:gd name="T121" fmla="*/ 55 h 174"/>
                  <a:gd name="T122" fmla="*/ 13 w 153"/>
                  <a:gd name="T123"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74">
                    <a:moveTo>
                      <a:pt x="114" y="79"/>
                    </a:moveTo>
                    <a:lnTo>
                      <a:pt x="114" y="79"/>
                    </a:lnTo>
                    <a:cubicBezTo>
                      <a:pt x="113" y="82"/>
                      <a:pt x="110" y="83"/>
                      <a:pt x="107" y="84"/>
                    </a:cubicBezTo>
                    <a:cubicBezTo>
                      <a:pt x="103" y="85"/>
                      <a:pt x="100" y="86"/>
                      <a:pt x="97" y="87"/>
                    </a:cubicBezTo>
                    <a:cubicBezTo>
                      <a:pt x="88" y="88"/>
                      <a:pt x="80" y="89"/>
                      <a:pt x="71" y="91"/>
                    </a:cubicBezTo>
                    <a:cubicBezTo>
                      <a:pt x="62" y="92"/>
                      <a:pt x="53" y="94"/>
                      <a:pt x="46" y="96"/>
                    </a:cubicBezTo>
                    <a:cubicBezTo>
                      <a:pt x="38" y="98"/>
                      <a:pt x="32" y="102"/>
                      <a:pt x="27" y="106"/>
                    </a:cubicBezTo>
                    <a:cubicBezTo>
                      <a:pt x="23" y="110"/>
                      <a:pt x="20" y="117"/>
                      <a:pt x="20" y="125"/>
                    </a:cubicBezTo>
                    <a:cubicBezTo>
                      <a:pt x="20" y="130"/>
                      <a:pt x="21" y="134"/>
                      <a:pt x="23" y="138"/>
                    </a:cubicBezTo>
                    <a:cubicBezTo>
                      <a:pt x="25" y="142"/>
                      <a:pt x="28" y="146"/>
                      <a:pt x="31" y="149"/>
                    </a:cubicBezTo>
                    <a:cubicBezTo>
                      <a:pt x="35" y="151"/>
                      <a:pt x="39" y="154"/>
                      <a:pt x="43" y="155"/>
                    </a:cubicBezTo>
                    <a:cubicBezTo>
                      <a:pt x="48" y="157"/>
                      <a:pt x="52" y="157"/>
                      <a:pt x="57" y="157"/>
                    </a:cubicBezTo>
                    <a:cubicBezTo>
                      <a:pt x="65" y="157"/>
                      <a:pt x="72" y="156"/>
                      <a:pt x="79" y="154"/>
                    </a:cubicBezTo>
                    <a:cubicBezTo>
                      <a:pt x="86" y="151"/>
                      <a:pt x="92" y="148"/>
                      <a:pt x="97" y="144"/>
                    </a:cubicBezTo>
                    <a:cubicBezTo>
                      <a:pt x="103" y="139"/>
                      <a:pt x="107" y="134"/>
                      <a:pt x="110" y="127"/>
                    </a:cubicBezTo>
                    <a:cubicBezTo>
                      <a:pt x="113" y="121"/>
                      <a:pt x="115" y="114"/>
                      <a:pt x="115" y="106"/>
                    </a:cubicBezTo>
                    <a:lnTo>
                      <a:pt x="115" y="79"/>
                    </a:lnTo>
                    <a:lnTo>
                      <a:pt x="114" y="79"/>
                    </a:lnTo>
                    <a:close/>
                    <a:moveTo>
                      <a:pt x="13" y="30"/>
                    </a:moveTo>
                    <a:lnTo>
                      <a:pt x="13" y="30"/>
                    </a:lnTo>
                    <a:cubicBezTo>
                      <a:pt x="17" y="23"/>
                      <a:pt x="21" y="17"/>
                      <a:pt x="27" y="13"/>
                    </a:cubicBezTo>
                    <a:cubicBezTo>
                      <a:pt x="33" y="8"/>
                      <a:pt x="40" y="5"/>
                      <a:pt x="48" y="3"/>
                    </a:cubicBezTo>
                    <a:cubicBezTo>
                      <a:pt x="56" y="1"/>
                      <a:pt x="64" y="0"/>
                      <a:pt x="74" y="0"/>
                    </a:cubicBezTo>
                    <a:cubicBezTo>
                      <a:pt x="81" y="0"/>
                      <a:pt x="88" y="0"/>
                      <a:pt x="96" y="2"/>
                    </a:cubicBezTo>
                    <a:cubicBezTo>
                      <a:pt x="103" y="3"/>
                      <a:pt x="109" y="6"/>
                      <a:pt x="115" y="9"/>
                    </a:cubicBezTo>
                    <a:cubicBezTo>
                      <a:pt x="121" y="13"/>
                      <a:pt x="126" y="19"/>
                      <a:pt x="129" y="26"/>
                    </a:cubicBezTo>
                    <a:cubicBezTo>
                      <a:pt x="133" y="33"/>
                      <a:pt x="135" y="42"/>
                      <a:pt x="135" y="53"/>
                    </a:cubicBezTo>
                    <a:lnTo>
                      <a:pt x="135" y="140"/>
                    </a:lnTo>
                    <a:cubicBezTo>
                      <a:pt x="135" y="149"/>
                      <a:pt x="139" y="153"/>
                      <a:pt x="147" y="153"/>
                    </a:cubicBezTo>
                    <a:cubicBezTo>
                      <a:pt x="149" y="153"/>
                      <a:pt x="151" y="152"/>
                      <a:pt x="153" y="151"/>
                    </a:cubicBezTo>
                    <a:lnTo>
                      <a:pt x="153" y="168"/>
                    </a:lnTo>
                    <a:cubicBezTo>
                      <a:pt x="151" y="169"/>
                      <a:pt x="149" y="169"/>
                      <a:pt x="147" y="169"/>
                    </a:cubicBezTo>
                    <a:cubicBezTo>
                      <a:pt x="145" y="169"/>
                      <a:pt x="143" y="170"/>
                      <a:pt x="140" y="170"/>
                    </a:cubicBezTo>
                    <a:cubicBezTo>
                      <a:pt x="135" y="170"/>
                      <a:pt x="131" y="169"/>
                      <a:pt x="128" y="167"/>
                    </a:cubicBezTo>
                    <a:cubicBezTo>
                      <a:pt x="124" y="166"/>
                      <a:pt x="122" y="164"/>
                      <a:pt x="120" y="162"/>
                    </a:cubicBezTo>
                    <a:cubicBezTo>
                      <a:pt x="119" y="159"/>
                      <a:pt x="118" y="156"/>
                      <a:pt x="117" y="152"/>
                    </a:cubicBezTo>
                    <a:cubicBezTo>
                      <a:pt x="116" y="149"/>
                      <a:pt x="116" y="145"/>
                      <a:pt x="116" y="141"/>
                    </a:cubicBezTo>
                    <a:lnTo>
                      <a:pt x="116" y="141"/>
                    </a:lnTo>
                    <a:cubicBezTo>
                      <a:pt x="112" y="146"/>
                      <a:pt x="108" y="151"/>
                      <a:pt x="105" y="155"/>
                    </a:cubicBezTo>
                    <a:cubicBezTo>
                      <a:pt x="101" y="159"/>
                      <a:pt x="97" y="163"/>
                      <a:pt x="92" y="165"/>
                    </a:cubicBezTo>
                    <a:cubicBezTo>
                      <a:pt x="87" y="168"/>
                      <a:pt x="82" y="170"/>
                      <a:pt x="76" y="172"/>
                    </a:cubicBezTo>
                    <a:cubicBezTo>
                      <a:pt x="70" y="173"/>
                      <a:pt x="63" y="174"/>
                      <a:pt x="55" y="174"/>
                    </a:cubicBezTo>
                    <a:cubicBezTo>
                      <a:pt x="48" y="174"/>
                      <a:pt x="40" y="173"/>
                      <a:pt x="34" y="171"/>
                    </a:cubicBezTo>
                    <a:cubicBezTo>
                      <a:pt x="27" y="169"/>
                      <a:pt x="21" y="167"/>
                      <a:pt x="16" y="163"/>
                    </a:cubicBezTo>
                    <a:cubicBezTo>
                      <a:pt x="11" y="159"/>
                      <a:pt x="7" y="154"/>
                      <a:pt x="4" y="148"/>
                    </a:cubicBezTo>
                    <a:cubicBezTo>
                      <a:pt x="1" y="142"/>
                      <a:pt x="0" y="134"/>
                      <a:pt x="0" y="126"/>
                    </a:cubicBezTo>
                    <a:cubicBezTo>
                      <a:pt x="0" y="114"/>
                      <a:pt x="3" y="105"/>
                      <a:pt x="8" y="99"/>
                    </a:cubicBezTo>
                    <a:cubicBezTo>
                      <a:pt x="13" y="92"/>
                      <a:pt x="20" y="87"/>
                      <a:pt x="28" y="84"/>
                    </a:cubicBezTo>
                    <a:cubicBezTo>
                      <a:pt x="36" y="81"/>
                      <a:pt x="46" y="78"/>
                      <a:pt x="56" y="77"/>
                    </a:cubicBezTo>
                    <a:cubicBezTo>
                      <a:pt x="67" y="75"/>
                      <a:pt x="78" y="74"/>
                      <a:pt x="89" y="73"/>
                    </a:cubicBezTo>
                    <a:cubicBezTo>
                      <a:pt x="93" y="72"/>
                      <a:pt x="97" y="72"/>
                      <a:pt x="100" y="71"/>
                    </a:cubicBezTo>
                    <a:cubicBezTo>
                      <a:pt x="103" y="71"/>
                      <a:pt x="106" y="70"/>
                      <a:pt x="108" y="68"/>
                    </a:cubicBezTo>
                    <a:cubicBezTo>
                      <a:pt x="110" y="66"/>
                      <a:pt x="112" y="64"/>
                      <a:pt x="113" y="61"/>
                    </a:cubicBezTo>
                    <a:cubicBezTo>
                      <a:pt x="114" y="59"/>
                      <a:pt x="115" y="55"/>
                      <a:pt x="115" y="50"/>
                    </a:cubicBezTo>
                    <a:cubicBezTo>
                      <a:pt x="115" y="44"/>
                      <a:pt x="113" y="38"/>
                      <a:pt x="111" y="34"/>
                    </a:cubicBezTo>
                    <a:cubicBezTo>
                      <a:pt x="109" y="29"/>
                      <a:pt x="106" y="26"/>
                      <a:pt x="102" y="23"/>
                    </a:cubicBezTo>
                    <a:cubicBezTo>
                      <a:pt x="98" y="21"/>
                      <a:pt x="93" y="19"/>
                      <a:pt x="88" y="18"/>
                    </a:cubicBezTo>
                    <a:cubicBezTo>
                      <a:pt x="83" y="17"/>
                      <a:pt x="77" y="17"/>
                      <a:pt x="71" y="17"/>
                    </a:cubicBezTo>
                    <a:cubicBezTo>
                      <a:pt x="59" y="17"/>
                      <a:pt x="48" y="20"/>
                      <a:pt x="40" y="26"/>
                    </a:cubicBezTo>
                    <a:cubicBezTo>
                      <a:pt x="32" y="32"/>
                      <a:pt x="28" y="41"/>
                      <a:pt x="27" y="55"/>
                    </a:cubicBezTo>
                    <a:lnTo>
                      <a:pt x="7" y="55"/>
                    </a:lnTo>
                    <a:cubicBezTo>
                      <a:pt x="8" y="45"/>
                      <a:pt x="10" y="37"/>
                      <a:pt x="13" y="3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38">
                <a:extLst>
                  <a:ext uri="{FF2B5EF4-FFF2-40B4-BE49-F238E27FC236}">
                    <a16:creationId xmlns:a16="http://schemas.microsoft.com/office/drawing/2014/main" id="{CC13F961-2D0B-45AF-81D7-9441B1E12698}"/>
                  </a:ext>
                </a:extLst>
              </p:cNvPr>
              <p:cNvSpPr>
                <a:spLocks/>
              </p:cNvSpPr>
              <p:nvPr userDrawn="1"/>
            </p:nvSpPr>
            <p:spPr bwMode="auto">
              <a:xfrm>
                <a:off x="4071938" y="2878138"/>
                <a:ext cx="84138" cy="176213"/>
              </a:xfrm>
              <a:custGeom>
                <a:avLst/>
                <a:gdLst>
                  <a:gd name="T0" fmla="*/ 19 w 82"/>
                  <a:gd name="T1" fmla="*/ 3 h 169"/>
                  <a:gd name="T2" fmla="*/ 19 w 82"/>
                  <a:gd name="T3" fmla="*/ 3 h 169"/>
                  <a:gd name="T4" fmla="*/ 19 w 82"/>
                  <a:gd name="T5" fmla="*/ 42 h 169"/>
                  <a:gd name="T6" fmla="*/ 19 w 82"/>
                  <a:gd name="T7" fmla="*/ 42 h 169"/>
                  <a:gd name="T8" fmla="*/ 43 w 82"/>
                  <a:gd name="T9" fmla="*/ 11 h 169"/>
                  <a:gd name="T10" fmla="*/ 82 w 82"/>
                  <a:gd name="T11" fmla="*/ 1 h 169"/>
                  <a:gd name="T12" fmla="*/ 82 w 82"/>
                  <a:gd name="T13" fmla="*/ 21 h 169"/>
                  <a:gd name="T14" fmla="*/ 57 w 82"/>
                  <a:gd name="T15" fmla="*/ 25 h 169"/>
                  <a:gd name="T16" fmla="*/ 37 w 82"/>
                  <a:gd name="T17" fmla="*/ 37 h 169"/>
                  <a:gd name="T18" fmla="*/ 25 w 82"/>
                  <a:gd name="T19" fmla="*/ 56 h 169"/>
                  <a:gd name="T20" fmla="*/ 20 w 82"/>
                  <a:gd name="T21" fmla="*/ 81 h 169"/>
                  <a:gd name="T22" fmla="*/ 20 w 82"/>
                  <a:gd name="T23" fmla="*/ 169 h 169"/>
                  <a:gd name="T24" fmla="*/ 0 w 82"/>
                  <a:gd name="T25" fmla="*/ 169 h 169"/>
                  <a:gd name="T26" fmla="*/ 0 w 82"/>
                  <a:gd name="T27" fmla="*/ 3 h 169"/>
                  <a:gd name="T28" fmla="*/ 19 w 82"/>
                  <a:gd name="T29"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69">
                    <a:moveTo>
                      <a:pt x="19" y="3"/>
                    </a:moveTo>
                    <a:lnTo>
                      <a:pt x="19" y="3"/>
                    </a:lnTo>
                    <a:lnTo>
                      <a:pt x="19" y="42"/>
                    </a:lnTo>
                    <a:lnTo>
                      <a:pt x="19" y="42"/>
                    </a:lnTo>
                    <a:cubicBezTo>
                      <a:pt x="24" y="29"/>
                      <a:pt x="32" y="18"/>
                      <a:pt x="43" y="11"/>
                    </a:cubicBezTo>
                    <a:cubicBezTo>
                      <a:pt x="54" y="4"/>
                      <a:pt x="67" y="0"/>
                      <a:pt x="82" y="1"/>
                    </a:cubicBezTo>
                    <a:lnTo>
                      <a:pt x="82" y="21"/>
                    </a:lnTo>
                    <a:cubicBezTo>
                      <a:pt x="73" y="21"/>
                      <a:pt x="64" y="22"/>
                      <a:pt x="57" y="25"/>
                    </a:cubicBezTo>
                    <a:cubicBezTo>
                      <a:pt x="49" y="28"/>
                      <a:pt x="43" y="32"/>
                      <a:pt x="37" y="37"/>
                    </a:cubicBezTo>
                    <a:cubicBezTo>
                      <a:pt x="32" y="43"/>
                      <a:pt x="28" y="49"/>
                      <a:pt x="25" y="56"/>
                    </a:cubicBezTo>
                    <a:cubicBezTo>
                      <a:pt x="22" y="64"/>
                      <a:pt x="20" y="72"/>
                      <a:pt x="20" y="81"/>
                    </a:cubicBezTo>
                    <a:lnTo>
                      <a:pt x="20" y="169"/>
                    </a:lnTo>
                    <a:lnTo>
                      <a:pt x="0" y="169"/>
                    </a:lnTo>
                    <a:lnTo>
                      <a:pt x="0" y="3"/>
                    </a:lnTo>
                    <a:lnTo>
                      <a:pt x="19" y="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39">
                <a:extLst>
                  <a:ext uri="{FF2B5EF4-FFF2-40B4-BE49-F238E27FC236}">
                    <a16:creationId xmlns:a16="http://schemas.microsoft.com/office/drawing/2014/main" id="{39301BF9-D8F1-4D67-9036-011C8C46495C}"/>
                  </a:ext>
                </a:extLst>
              </p:cNvPr>
              <p:cNvSpPr>
                <a:spLocks noEditPoints="1"/>
              </p:cNvSpPr>
              <p:nvPr userDrawn="1"/>
            </p:nvSpPr>
            <p:spPr bwMode="auto">
              <a:xfrm>
                <a:off x="4152900"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3 w 147"/>
                  <a:gd name="T27" fmla="*/ 136 h 174"/>
                  <a:gd name="T28" fmla="*/ 50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1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1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3" y="25"/>
                      <a:pt x="96" y="21"/>
                    </a:cubicBezTo>
                    <a:cubicBezTo>
                      <a:pt x="90" y="18"/>
                      <a:pt x="83" y="17"/>
                      <a:pt x="74" y="17"/>
                    </a:cubicBezTo>
                    <a:cubicBezTo>
                      <a:pt x="66" y="17"/>
                      <a:pt x="59" y="18"/>
                      <a:pt x="52" y="21"/>
                    </a:cubicBezTo>
                    <a:cubicBezTo>
                      <a:pt x="46" y="25"/>
                      <a:pt x="40" y="29"/>
                      <a:pt x="36" y="35"/>
                    </a:cubicBezTo>
                    <a:cubicBezTo>
                      <a:pt x="32" y="40"/>
                      <a:pt x="28" y="46"/>
                      <a:pt x="25" y="54"/>
                    </a:cubicBezTo>
                    <a:cubicBezTo>
                      <a:pt x="23" y="61"/>
                      <a:pt x="21" y="68"/>
                      <a:pt x="20" y="75"/>
                    </a:cubicBezTo>
                    <a:lnTo>
                      <a:pt x="127" y="75"/>
                    </a:lnTo>
                    <a:cubicBezTo>
                      <a:pt x="127" y="68"/>
                      <a:pt x="125" y="60"/>
                      <a:pt x="123" y="53"/>
                    </a:cubicBezTo>
                    <a:close/>
                    <a:moveTo>
                      <a:pt x="23" y="115"/>
                    </a:moveTo>
                    <a:lnTo>
                      <a:pt x="23" y="115"/>
                    </a:lnTo>
                    <a:cubicBezTo>
                      <a:pt x="25" y="123"/>
                      <a:pt x="28" y="130"/>
                      <a:pt x="33" y="136"/>
                    </a:cubicBezTo>
                    <a:cubicBezTo>
                      <a:pt x="37" y="142"/>
                      <a:pt x="43" y="147"/>
                      <a:pt x="50" y="151"/>
                    </a:cubicBezTo>
                    <a:cubicBezTo>
                      <a:pt x="57" y="155"/>
                      <a:pt x="65" y="157"/>
                      <a:pt x="74" y="157"/>
                    </a:cubicBezTo>
                    <a:cubicBezTo>
                      <a:pt x="89" y="157"/>
                      <a:pt x="101"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1"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1" y="7"/>
                    </a:cubicBezTo>
                    <a:cubicBezTo>
                      <a:pt x="50" y="2"/>
                      <a:pt x="61" y="0"/>
                      <a:pt x="74" y="0"/>
                    </a:cubicBezTo>
                    <a:cubicBezTo>
                      <a:pt x="88" y="0"/>
                      <a:pt x="99" y="2"/>
                      <a:pt x="108" y="8"/>
                    </a:cubicBezTo>
                    <a:cubicBezTo>
                      <a:pt x="118"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40">
                <a:extLst>
                  <a:ext uri="{FF2B5EF4-FFF2-40B4-BE49-F238E27FC236}">
                    <a16:creationId xmlns:a16="http://schemas.microsoft.com/office/drawing/2014/main" id="{0A5548B7-CC07-442D-8250-517843EEA21A}"/>
                  </a:ext>
                </a:extLst>
              </p:cNvPr>
              <p:cNvSpPr>
                <a:spLocks/>
              </p:cNvSpPr>
              <p:nvPr userDrawn="1"/>
            </p:nvSpPr>
            <p:spPr bwMode="auto">
              <a:xfrm>
                <a:off x="4314825" y="2811463"/>
                <a:ext cx="182563" cy="247650"/>
              </a:xfrm>
              <a:custGeom>
                <a:avLst/>
                <a:gdLst>
                  <a:gd name="T0" fmla="*/ 28 w 179"/>
                  <a:gd name="T1" fmla="*/ 188 h 238"/>
                  <a:gd name="T2" fmla="*/ 28 w 179"/>
                  <a:gd name="T3" fmla="*/ 188 h 238"/>
                  <a:gd name="T4" fmla="*/ 44 w 179"/>
                  <a:gd name="T5" fmla="*/ 207 h 238"/>
                  <a:gd name="T6" fmla="*/ 67 w 179"/>
                  <a:gd name="T7" fmla="*/ 217 h 238"/>
                  <a:gd name="T8" fmla="*/ 97 w 179"/>
                  <a:gd name="T9" fmla="*/ 220 h 238"/>
                  <a:gd name="T10" fmla="*/ 116 w 179"/>
                  <a:gd name="T11" fmla="*/ 217 h 238"/>
                  <a:gd name="T12" fmla="*/ 136 w 179"/>
                  <a:gd name="T13" fmla="*/ 209 h 238"/>
                  <a:gd name="T14" fmla="*/ 151 w 179"/>
                  <a:gd name="T15" fmla="*/ 195 h 238"/>
                  <a:gd name="T16" fmla="*/ 157 w 179"/>
                  <a:gd name="T17" fmla="*/ 173 h 238"/>
                  <a:gd name="T18" fmla="*/ 153 w 179"/>
                  <a:gd name="T19" fmla="*/ 157 h 238"/>
                  <a:gd name="T20" fmla="*/ 142 w 179"/>
                  <a:gd name="T21" fmla="*/ 145 h 238"/>
                  <a:gd name="T22" fmla="*/ 127 w 179"/>
                  <a:gd name="T23" fmla="*/ 137 h 238"/>
                  <a:gd name="T24" fmla="*/ 110 w 179"/>
                  <a:gd name="T25" fmla="*/ 132 h 238"/>
                  <a:gd name="T26" fmla="*/ 59 w 179"/>
                  <a:gd name="T27" fmla="*/ 120 h 238"/>
                  <a:gd name="T28" fmla="*/ 40 w 179"/>
                  <a:gd name="T29" fmla="*/ 113 h 238"/>
                  <a:gd name="T30" fmla="*/ 24 w 179"/>
                  <a:gd name="T31" fmla="*/ 103 h 238"/>
                  <a:gd name="T32" fmla="*/ 12 w 179"/>
                  <a:gd name="T33" fmla="*/ 87 h 238"/>
                  <a:gd name="T34" fmla="*/ 8 w 179"/>
                  <a:gd name="T35" fmla="*/ 65 h 238"/>
                  <a:gd name="T36" fmla="*/ 11 w 179"/>
                  <a:gd name="T37" fmla="*/ 45 h 238"/>
                  <a:gd name="T38" fmla="*/ 23 w 179"/>
                  <a:gd name="T39" fmla="*/ 24 h 238"/>
                  <a:gd name="T40" fmla="*/ 47 w 179"/>
                  <a:gd name="T41" fmla="*/ 7 h 238"/>
                  <a:gd name="T42" fmla="*/ 87 w 179"/>
                  <a:gd name="T43" fmla="*/ 0 h 238"/>
                  <a:gd name="T44" fmla="*/ 119 w 179"/>
                  <a:gd name="T45" fmla="*/ 5 h 238"/>
                  <a:gd name="T46" fmla="*/ 146 w 179"/>
                  <a:gd name="T47" fmla="*/ 18 h 238"/>
                  <a:gd name="T48" fmla="*/ 164 w 179"/>
                  <a:gd name="T49" fmla="*/ 40 h 238"/>
                  <a:gd name="T50" fmla="*/ 171 w 179"/>
                  <a:gd name="T51" fmla="*/ 71 h 238"/>
                  <a:gd name="T52" fmla="*/ 149 w 179"/>
                  <a:gd name="T53" fmla="*/ 71 h 238"/>
                  <a:gd name="T54" fmla="*/ 143 w 179"/>
                  <a:gd name="T55" fmla="*/ 48 h 238"/>
                  <a:gd name="T56" fmla="*/ 130 w 179"/>
                  <a:gd name="T57" fmla="*/ 32 h 238"/>
                  <a:gd name="T58" fmla="*/ 110 w 179"/>
                  <a:gd name="T59" fmla="*/ 22 h 238"/>
                  <a:gd name="T60" fmla="*/ 87 w 179"/>
                  <a:gd name="T61" fmla="*/ 19 h 238"/>
                  <a:gd name="T62" fmla="*/ 65 w 179"/>
                  <a:gd name="T63" fmla="*/ 21 h 238"/>
                  <a:gd name="T64" fmla="*/ 47 w 179"/>
                  <a:gd name="T65" fmla="*/ 29 h 238"/>
                  <a:gd name="T66" fmla="*/ 34 w 179"/>
                  <a:gd name="T67" fmla="*/ 43 h 238"/>
                  <a:gd name="T68" fmla="*/ 30 w 179"/>
                  <a:gd name="T69" fmla="*/ 64 h 238"/>
                  <a:gd name="T70" fmla="*/ 32 w 179"/>
                  <a:gd name="T71" fmla="*/ 78 h 238"/>
                  <a:gd name="T72" fmla="*/ 40 w 179"/>
                  <a:gd name="T73" fmla="*/ 88 h 238"/>
                  <a:gd name="T74" fmla="*/ 51 w 179"/>
                  <a:gd name="T75" fmla="*/ 95 h 238"/>
                  <a:gd name="T76" fmla="*/ 64 w 179"/>
                  <a:gd name="T77" fmla="*/ 99 h 238"/>
                  <a:gd name="T78" fmla="*/ 120 w 179"/>
                  <a:gd name="T79" fmla="*/ 113 h 238"/>
                  <a:gd name="T80" fmla="*/ 143 w 179"/>
                  <a:gd name="T81" fmla="*/ 121 h 238"/>
                  <a:gd name="T82" fmla="*/ 162 w 179"/>
                  <a:gd name="T83" fmla="*/ 132 h 238"/>
                  <a:gd name="T84" fmla="*/ 175 w 179"/>
                  <a:gd name="T85" fmla="*/ 149 h 238"/>
                  <a:gd name="T86" fmla="*/ 179 w 179"/>
                  <a:gd name="T87" fmla="*/ 173 h 238"/>
                  <a:gd name="T88" fmla="*/ 178 w 179"/>
                  <a:gd name="T89" fmla="*/ 183 h 238"/>
                  <a:gd name="T90" fmla="*/ 175 w 179"/>
                  <a:gd name="T91" fmla="*/ 197 h 238"/>
                  <a:gd name="T92" fmla="*/ 166 w 179"/>
                  <a:gd name="T93" fmla="*/ 211 h 238"/>
                  <a:gd name="T94" fmla="*/ 151 w 179"/>
                  <a:gd name="T95" fmla="*/ 225 h 238"/>
                  <a:gd name="T96" fmla="*/ 126 w 179"/>
                  <a:gd name="T97" fmla="*/ 234 h 238"/>
                  <a:gd name="T98" fmla="*/ 92 w 179"/>
                  <a:gd name="T99" fmla="*/ 238 h 238"/>
                  <a:gd name="T100" fmla="*/ 54 w 179"/>
                  <a:gd name="T101" fmla="*/ 233 h 238"/>
                  <a:gd name="T102" fmla="*/ 25 w 179"/>
                  <a:gd name="T103" fmla="*/ 219 h 238"/>
                  <a:gd name="T104" fmla="*/ 6 w 179"/>
                  <a:gd name="T105" fmla="*/ 194 h 238"/>
                  <a:gd name="T106" fmla="*/ 1 w 179"/>
                  <a:gd name="T107" fmla="*/ 158 h 238"/>
                  <a:gd name="T108" fmla="*/ 22 w 179"/>
                  <a:gd name="T109" fmla="*/ 158 h 238"/>
                  <a:gd name="T110" fmla="*/ 28 w 179"/>
                  <a:gd name="T111" fmla="*/ 1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238">
                    <a:moveTo>
                      <a:pt x="28" y="188"/>
                    </a:moveTo>
                    <a:lnTo>
                      <a:pt x="28" y="188"/>
                    </a:lnTo>
                    <a:cubicBezTo>
                      <a:pt x="32" y="196"/>
                      <a:pt x="37" y="202"/>
                      <a:pt x="44" y="207"/>
                    </a:cubicBezTo>
                    <a:cubicBezTo>
                      <a:pt x="50" y="211"/>
                      <a:pt x="58" y="215"/>
                      <a:pt x="67" y="217"/>
                    </a:cubicBezTo>
                    <a:cubicBezTo>
                      <a:pt x="77" y="219"/>
                      <a:pt x="86" y="220"/>
                      <a:pt x="97" y="220"/>
                    </a:cubicBezTo>
                    <a:cubicBezTo>
                      <a:pt x="103" y="220"/>
                      <a:pt x="109" y="219"/>
                      <a:pt x="116" y="217"/>
                    </a:cubicBezTo>
                    <a:cubicBezTo>
                      <a:pt x="123" y="216"/>
                      <a:pt x="130" y="213"/>
                      <a:pt x="136" y="209"/>
                    </a:cubicBezTo>
                    <a:cubicBezTo>
                      <a:pt x="142" y="205"/>
                      <a:pt x="147" y="201"/>
                      <a:pt x="151" y="195"/>
                    </a:cubicBezTo>
                    <a:cubicBezTo>
                      <a:pt x="155" y="189"/>
                      <a:pt x="157" y="182"/>
                      <a:pt x="157" y="173"/>
                    </a:cubicBezTo>
                    <a:cubicBezTo>
                      <a:pt x="157" y="167"/>
                      <a:pt x="156" y="161"/>
                      <a:pt x="153" y="157"/>
                    </a:cubicBezTo>
                    <a:cubicBezTo>
                      <a:pt x="150" y="152"/>
                      <a:pt x="146" y="148"/>
                      <a:pt x="142" y="145"/>
                    </a:cubicBezTo>
                    <a:cubicBezTo>
                      <a:pt x="137" y="142"/>
                      <a:pt x="132" y="139"/>
                      <a:pt x="127" y="137"/>
                    </a:cubicBezTo>
                    <a:cubicBezTo>
                      <a:pt x="121" y="135"/>
                      <a:pt x="116" y="133"/>
                      <a:pt x="110" y="132"/>
                    </a:cubicBezTo>
                    <a:lnTo>
                      <a:pt x="59" y="120"/>
                    </a:lnTo>
                    <a:cubicBezTo>
                      <a:pt x="53" y="118"/>
                      <a:pt x="46" y="116"/>
                      <a:pt x="40" y="113"/>
                    </a:cubicBezTo>
                    <a:cubicBezTo>
                      <a:pt x="34" y="111"/>
                      <a:pt x="28" y="107"/>
                      <a:pt x="24" y="103"/>
                    </a:cubicBezTo>
                    <a:cubicBezTo>
                      <a:pt x="19" y="99"/>
                      <a:pt x="15" y="93"/>
                      <a:pt x="12" y="87"/>
                    </a:cubicBezTo>
                    <a:cubicBezTo>
                      <a:pt x="9" y="81"/>
                      <a:pt x="8" y="73"/>
                      <a:pt x="8" y="65"/>
                    </a:cubicBezTo>
                    <a:cubicBezTo>
                      <a:pt x="8" y="59"/>
                      <a:pt x="9" y="52"/>
                      <a:pt x="11" y="45"/>
                    </a:cubicBezTo>
                    <a:cubicBezTo>
                      <a:pt x="13" y="38"/>
                      <a:pt x="17" y="31"/>
                      <a:pt x="23" y="24"/>
                    </a:cubicBezTo>
                    <a:cubicBezTo>
                      <a:pt x="29" y="17"/>
                      <a:pt x="37" y="12"/>
                      <a:pt x="47" y="7"/>
                    </a:cubicBezTo>
                    <a:cubicBezTo>
                      <a:pt x="58" y="2"/>
                      <a:pt x="71" y="0"/>
                      <a:pt x="87" y="0"/>
                    </a:cubicBezTo>
                    <a:cubicBezTo>
                      <a:pt x="98" y="0"/>
                      <a:pt x="109" y="2"/>
                      <a:pt x="119" y="5"/>
                    </a:cubicBezTo>
                    <a:cubicBezTo>
                      <a:pt x="129" y="8"/>
                      <a:pt x="138" y="12"/>
                      <a:pt x="146" y="18"/>
                    </a:cubicBezTo>
                    <a:cubicBezTo>
                      <a:pt x="154" y="24"/>
                      <a:pt x="160" y="32"/>
                      <a:pt x="164" y="40"/>
                    </a:cubicBezTo>
                    <a:cubicBezTo>
                      <a:pt x="169" y="49"/>
                      <a:pt x="171" y="60"/>
                      <a:pt x="171" y="71"/>
                    </a:cubicBezTo>
                    <a:lnTo>
                      <a:pt x="149" y="71"/>
                    </a:lnTo>
                    <a:cubicBezTo>
                      <a:pt x="149" y="63"/>
                      <a:pt x="147" y="55"/>
                      <a:pt x="143" y="48"/>
                    </a:cubicBezTo>
                    <a:cubicBezTo>
                      <a:pt x="140" y="42"/>
                      <a:pt x="135" y="36"/>
                      <a:pt x="130" y="32"/>
                    </a:cubicBezTo>
                    <a:cubicBezTo>
                      <a:pt x="124" y="28"/>
                      <a:pt x="118" y="24"/>
                      <a:pt x="110" y="22"/>
                    </a:cubicBezTo>
                    <a:cubicBezTo>
                      <a:pt x="103" y="20"/>
                      <a:pt x="95" y="19"/>
                      <a:pt x="87" y="19"/>
                    </a:cubicBezTo>
                    <a:cubicBezTo>
                      <a:pt x="80" y="19"/>
                      <a:pt x="72" y="20"/>
                      <a:pt x="65" y="21"/>
                    </a:cubicBezTo>
                    <a:cubicBezTo>
                      <a:pt x="58" y="23"/>
                      <a:pt x="52" y="25"/>
                      <a:pt x="47" y="29"/>
                    </a:cubicBezTo>
                    <a:cubicBezTo>
                      <a:pt x="42" y="32"/>
                      <a:pt x="38" y="37"/>
                      <a:pt x="34" y="43"/>
                    </a:cubicBezTo>
                    <a:cubicBezTo>
                      <a:pt x="31" y="49"/>
                      <a:pt x="30" y="56"/>
                      <a:pt x="30" y="64"/>
                    </a:cubicBezTo>
                    <a:cubicBezTo>
                      <a:pt x="30" y="70"/>
                      <a:pt x="31" y="74"/>
                      <a:pt x="32" y="78"/>
                    </a:cubicBezTo>
                    <a:cubicBezTo>
                      <a:pt x="34" y="82"/>
                      <a:pt x="37" y="85"/>
                      <a:pt x="40" y="88"/>
                    </a:cubicBezTo>
                    <a:cubicBezTo>
                      <a:pt x="43" y="91"/>
                      <a:pt x="47" y="93"/>
                      <a:pt x="51" y="95"/>
                    </a:cubicBezTo>
                    <a:cubicBezTo>
                      <a:pt x="55" y="97"/>
                      <a:pt x="60" y="98"/>
                      <a:pt x="64" y="99"/>
                    </a:cubicBezTo>
                    <a:lnTo>
                      <a:pt x="120" y="113"/>
                    </a:lnTo>
                    <a:cubicBezTo>
                      <a:pt x="128" y="115"/>
                      <a:pt x="136" y="118"/>
                      <a:pt x="143" y="121"/>
                    </a:cubicBezTo>
                    <a:cubicBezTo>
                      <a:pt x="150" y="124"/>
                      <a:pt x="156" y="128"/>
                      <a:pt x="162" y="132"/>
                    </a:cubicBezTo>
                    <a:cubicBezTo>
                      <a:pt x="167" y="137"/>
                      <a:pt x="171" y="142"/>
                      <a:pt x="175" y="149"/>
                    </a:cubicBezTo>
                    <a:cubicBezTo>
                      <a:pt x="178" y="156"/>
                      <a:pt x="179" y="164"/>
                      <a:pt x="179" y="173"/>
                    </a:cubicBezTo>
                    <a:cubicBezTo>
                      <a:pt x="179" y="176"/>
                      <a:pt x="179" y="179"/>
                      <a:pt x="178" y="183"/>
                    </a:cubicBezTo>
                    <a:cubicBezTo>
                      <a:pt x="178" y="188"/>
                      <a:pt x="177" y="192"/>
                      <a:pt x="175" y="197"/>
                    </a:cubicBezTo>
                    <a:cubicBezTo>
                      <a:pt x="172" y="202"/>
                      <a:pt x="170" y="207"/>
                      <a:pt x="166" y="211"/>
                    </a:cubicBezTo>
                    <a:cubicBezTo>
                      <a:pt x="162" y="216"/>
                      <a:pt x="157" y="221"/>
                      <a:pt x="151" y="225"/>
                    </a:cubicBezTo>
                    <a:cubicBezTo>
                      <a:pt x="144" y="229"/>
                      <a:pt x="136" y="232"/>
                      <a:pt x="126" y="234"/>
                    </a:cubicBezTo>
                    <a:cubicBezTo>
                      <a:pt x="117" y="237"/>
                      <a:pt x="105" y="238"/>
                      <a:pt x="92" y="238"/>
                    </a:cubicBezTo>
                    <a:cubicBezTo>
                      <a:pt x="78" y="238"/>
                      <a:pt x="66" y="236"/>
                      <a:pt x="54" y="233"/>
                    </a:cubicBezTo>
                    <a:cubicBezTo>
                      <a:pt x="43" y="230"/>
                      <a:pt x="33" y="226"/>
                      <a:pt x="25" y="219"/>
                    </a:cubicBezTo>
                    <a:cubicBezTo>
                      <a:pt x="17" y="213"/>
                      <a:pt x="11" y="205"/>
                      <a:pt x="6" y="194"/>
                    </a:cubicBezTo>
                    <a:cubicBezTo>
                      <a:pt x="2" y="184"/>
                      <a:pt x="0" y="172"/>
                      <a:pt x="1" y="158"/>
                    </a:cubicBezTo>
                    <a:lnTo>
                      <a:pt x="22" y="158"/>
                    </a:lnTo>
                    <a:cubicBezTo>
                      <a:pt x="22" y="170"/>
                      <a:pt x="24" y="180"/>
                      <a:pt x="28" y="18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41">
                <a:extLst>
                  <a:ext uri="{FF2B5EF4-FFF2-40B4-BE49-F238E27FC236}">
                    <a16:creationId xmlns:a16="http://schemas.microsoft.com/office/drawing/2014/main" id="{0BFB27C3-8D62-4B9A-AA6D-AAEEDF6EB0B9}"/>
                  </a:ext>
                </a:extLst>
              </p:cNvPr>
              <p:cNvSpPr>
                <a:spLocks noEditPoints="1"/>
              </p:cNvSpPr>
              <p:nvPr userDrawn="1"/>
            </p:nvSpPr>
            <p:spPr bwMode="auto">
              <a:xfrm>
                <a:off x="4513263" y="2878138"/>
                <a:ext cx="158750" cy="180975"/>
              </a:xfrm>
              <a:custGeom>
                <a:avLst/>
                <a:gdLst>
                  <a:gd name="T0" fmla="*/ 52 w 156"/>
                  <a:gd name="T1" fmla="*/ 23 h 174"/>
                  <a:gd name="T2" fmla="*/ 52 w 156"/>
                  <a:gd name="T3" fmla="*/ 23 h 174"/>
                  <a:gd name="T4" fmla="*/ 34 w 156"/>
                  <a:gd name="T5" fmla="*/ 39 h 174"/>
                  <a:gd name="T6" fmla="*/ 23 w 156"/>
                  <a:gd name="T7" fmla="*/ 61 h 174"/>
                  <a:gd name="T8" fmla="*/ 20 w 156"/>
                  <a:gd name="T9" fmla="*/ 87 h 174"/>
                  <a:gd name="T10" fmla="*/ 23 w 156"/>
                  <a:gd name="T11" fmla="*/ 113 h 174"/>
                  <a:gd name="T12" fmla="*/ 34 w 156"/>
                  <a:gd name="T13" fmla="*/ 135 h 174"/>
                  <a:gd name="T14" fmla="*/ 52 w 156"/>
                  <a:gd name="T15" fmla="*/ 151 h 174"/>
                  <a:gd name="T16" fmla="*/ 78 w 156"/>
                  <a:gd name="T17" fmla="*/ 157 h 174"/>
                  <a:gd name="T18" fmla="*/ 103 w 156"/>
                  <a:gd name="T19" fmla="*/ 151 h 174"/>
                  <a:gd name="T20" fmla="*/ 121 w 156"/>
                  <a:gd name="T21" fmla="*/ 135 h 174"/>
                  <a:gd name="T22" fmla="*/ 132 w 156"/>
                  <a:gd name="T23" fmla="*/ 113 h 174"/>
                  <a:gd name="T24" fmla="*/ 136 w 156"/>
                  <a:gd name="T25" fmla="*/ 87 h 174"/>
                  <a:gd name="T26" fmla="*/ 132 w 156"/>
                  <a:gd name="T27" fmla="*/ 61 h 174"/>
                  <a:gd name="T28" fmla="*/ 121 w 156"/>
                  <a:gd name="T29" fmla="*/ 39 h 174"/>
                  <a:gd name="T30" fmla="*/ 103 w 156"/>
                  <a:gd name="T31" fmla="*/ 23 h 174"/>
                  <a:gd name="T32" fmla="*/ 78 w 156"/>
                  <a:gd name="T33" fmla="*/ 17 h 174"/>
                  <a:gd name="T34" fmla="*/ 52 w 156"/>
                  <a:gd name="T35" fmla="*/ 23 h 174"/>
                  <a:gd name="T36" fmla="*/ 111 w 156"/>
                  <a:gd name="T37" fmla="*/ 7 h 174"/>
                  <a:gd name="T38" fmla="*/ 111 w 156"/>
                  <a:gd name="T39" fmla="*/ 7 h 174"/>
                  <a:gd name="T40" fmla="*/ 136 w 156"/>
                  <a:gd name="T41" fmla="*/ 25 h 174"/>
                  <a:gd name="T42" fmla="*/ 151 w 156"/>
                  <a:gd name="T43" fmla="*/ 53 h 174"/>
                  <a:gd name="T44" fmla="*/ 156 w 156"/>
                  <a:gd name="T45" fmla="*/ 87 h 174"/>
                  <a:gd name="T46" fmla="*/ 151 w 156"/>
                  <a:gd name="T47" fmla="*/ 121 h 174"/>
                  <a:gd name="T48" fmla="*/ 136 w 156"/>
                  <a:gd name="T49" fmla="*/ 148 h 174"/>
                  <a:gd name="T50" fmla="*/ 111 w 156"/>
                  <a:gd name="T51" fmla="*/ 167 h 174"/>
                  <a:gd name="T52" fmla="*/ 78 w 156"/>
                  <a:gd name="T53" fmla="*/ 174 h 174"/>
                  <a:gd name="T54" fmla="*/ 44 w 156"/>
                  <a:gd name="T55" fmla="*/ 167 h 174"/>
                  <a:gd name="T56" fmla="*/ 20 w 156"/>
                  <a:gd name="T57" fmla="*/ 148 h 174"/>
                  <a:gd name="T58" fmla="*/ 5 w 156"/>
                  <a:gd name="T59" fmla="*/ 121 h 174"/>
                  <a:gd name="T60" fmla="*/ 0 w 156"/>
                  <a:gd name="T61" fmla="*/ 87 h 174"/>
                  <a:gd name="T62" fmla="*/ 5 w 156"/>
                  <a:gd name="T63" fmla="*/ 53 h 174"/>
                  <a:gd name="T64" fmla="*/ 20 w 156"/>
                  <a:gd name="T65" fmla="*/ 25 h 174"/>
                  <a:gd name="T66" fmla="*/ 44 w 156"/>
                  <a:gd name="T67" fmla="*/ 7 h 174"/>
                  <a:gd name="T68" fmla="*/ 78 w 156"/>
                  <a:gd name="T69" fmla="*/ 0 h 174"/>
                  <a:gd name="T70" fmla="*/ 111 w 156"/>
                  <a:gd name="T71" fmla="*/ 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74">
                    <a:moveTo>
                      <a:pt x="52" y="23"/>
                    </a:moveTo>
                    <a:lnTo>
                      <a:pt x="52" y="23"/>
                    </a:lnTo>
                    <a:cubicBezTo>
                      <a:pt x="45" y="27"/>
                      <a:pt x="39" y="32"/>
                      <a:pt x="34" y="39"/>
                    </a:cubicBezTo>
                    <a:cubicBezTo>
                      <a:pt x="29" y="45"/>
                      <a:pt x="26" y="53"/>
                      <a:pt x="23" y="61"/>
                    </a:cubicBezTo>
                    <a:cubicBezTo>
                      <a:pt x="21" y="70"/>
                      <a:pt x="20" y="78"/>
                      <a:pt x="20" y="87"/>
                    </a:cubicBezTo>
                    <a:cubicBezTo>
                      <a:pt x="20" y="96"/>
                      <a:pt x="21" y="104"/>
                      <a:pt x="23" y="113"/>
                    </a:cubicBezTo>
                    <a:cubicBezTo>
                      <a:pt x="26" y="121"/>
                      <a:pt x="29" y="129"/>
                      <a:pt x="34" y="135"/>
                    </a:cubicBezTo>
                    <a:cubicBezTo>
                      <a:pt x="39" y="142"/>
                      <a:pt x="45" y="147"/>
                      <a:pt x="52" y="151"/>
                    </a:cubicBezTo>
                    <a:cubicBezTo>
                      <a:pt x="60" y="155"/>
                      <a:pt x="68" y="157"/>
                      <a:pt x="78" y="157"/>
                    </a:cubicBezTo>
                    <a:cubicBezTo>
                      <a:pt x="87" y="157"/>
                      <a:pt x="96" y="155"/>
                      <a:pt x="103" y="151"/>
                    </a:cubicBezTo>
                    <a:cubicBezTo>
                      <a:pt x="110" y="147"/>
                      <a:pt x="116" y="142"/>
                      <a:pt x="121" y="135"/>
                    </a:cubicBezTo>
                    <a:cubicBezTo>
                      <a:pt x="126" y="129"/>
                      <a:pt x="129" y="121"/>
                      <a:pt x="132" y="113"/>
                    </a:cubicBezTo>
                    <a:cubicBezTo>
                      <a:pt x="134" y="104"/>
                      <a:pt x="136" y="96"/>
                      <a:pt x="136" y="87"/>
                    </a:cubicBezTo>
                    <a:cubicBezTo>
                      <a:pt x="136" y="78"/>
                      <a:pt x="134" y="70"/>
                      <a:pt x="132" y="61"/>
                    </a:cubicBezTo>
                    <a:cubicBezTo>
                      <a:pt x="129" y="53"/>
                      <a:pt x="126" y="45"/>
                      <a:pt x="121" y="39"/>
                    </a:cubicBezTo>
                    <a:cubicBezTo>
                      <a:pt x="116" y="32"/>
                      <a:pt x="110" y="27"/>
                      <a:pt x="103" y="23"/>
                    </a:cubicBezTo>
                    <a:cubicBezTo>
                      <a:pt x="96" y="19"/>
                      <a:pt x="87" y="17"/>
                      <a:pt x="78" y="17"/>
                    </a:cubicBezTo>
                    <a:cubicBezTo>
                      <a:pt x="68" y="17"/>
                      <a:pt x="60" y="19"/>
                      <a:pt x="52" y="23"/>
                    </a:cubicBezTo>
                    <a:close/>
                    <a:moveTo>
                      <a:pt x="111" y="7"/>
                    </a:moveTo>
                    <a:lnTo>
                      <a:pt x="111" y="7"/>
                    </a:lnTo>
                    <a:cubicBezTo>
                      <a:pt x="121" y="11"/>
                      <a:pt x="129" y="18"/>
                      <a:pt x="136" y="25"/>
                    </a:cubicBezTo>
                    <a:cubicBezTo>
                      <a:pt x="142" y="33"/>
                      <a:pt x="147" y="43"/>
                      <a:pt x="151" y="53"/>
                    </a:cubicBezTo>
                    <a:cubicBezTo>
                      <a:pt x="154" y="64"/>
                      <a:pt x="156" y="75"/>
                      <a:pt x="156" y="87"/>
                    </a:cubicBezTo>
                    <a:cubicBezTo>
                      <a:pt x="156" y="99"/>
                      <a:pt x="154" y="110"/>
                      <a:pt x="151" y="121"/>
                    </a:cubicBezTo>
                    <a:cubicBezTo>
                      <a:pt x="147" y="131"/>
                      <a:pt x="142" y="141"/>
                      <a:pt x="136" y="148"/>
                    </a:cubicBezTo>
                    <a:cubicBezTo>
                      <a:pt x="129" y="156"/>
                      <a:pt x="121" y="163"/>
                      <a:pt x="111" y="167"/>
                    </a:cubicBezTo>
                    <a:cubicBezTo>
                      <a:pt x="101" y="172"/>
                      <a:pt x="90" y="174"/>
                      <a:pt x="78" y="174"/>
                    </a:cubicBezTo>
                    <a:cubicBezTo>
                      <a:pt x="65" y="174"/>
                      <a:pt x="54" y="172"/>
                      <a:pt x="44" y="167"/>
                    </a:cubicBezTo>
                    <a:cubicBezTo>
                      <a:pt x="35" y="163"/>
                      <a:pt x="26" y="156"/>
                      <a:pt x="20" y="148"/>
                    </a:cubicBezTo>
                    <a:cubicBezTo>
                      <a:pt x="13" y="141"/>
                      <a:pt x="8" y="131"/>
                      <a:pt x="5" y="121"/>
                    </a:cubicBezTo>
                    <a:cubicBezTo>
                      <a:pt x="1" y="110"/>
                      <a:pt x="0" y="99"/>
                      <a:pt x="0" y="87"/>
                    </a:cubicBezTo>
                    <a:cubicBezTo>
                      <a:pt x="0" y="75"/>
                      <a:pt x="1" y="64"/>
                      <a:pt x="5" y="53"/>
                    </a:cubicBezTo>
                    <a:cubicBezTo>
                      <a:pt x="8" y="43"/>
                      <a:pt x="13" y="33"/>
                      <a:pt x="20" y="25"/>
                    </a:cubicBezTo>
                    <a:cubicBezTo>
                      <a:pt x="26" y="18"/>
                      <a:pt x="35" y="11"/>
                      <a:pt x="44" y="7"/>
                    </a:cubicBezTo>
                    <a:cubicBezTo>
                      <a:pt x="54" y="2"/>
                      <a:pt x="65" y="0"/>
                      <a:pt x="78" y="0"/>
                    </a:cubicBezTo>
                    <a:cubicBezTo>
                      <a:pt x="90" y="0"/>
                      <a:pt x="101" y="2"/>
                      <a:pt x="111" y="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42">
                <a:extLst>
                  <a:ext uri="{FF2B5EF4-FFF2-40B4-BE49-F238E27FC236}">
                    <a16:creationId xmlns:a16="http://schemas.microsoft.com/office/drawing/2014/main" id="{75C7DBD9-C6E6-408F-B564-A8C085B18198}"/>
                  </a:ext>
                </a:extLst>
              </p:cNvPr>
              <p:cNvSpPr>
                <a:spLocks/>
              </p:cNvSpPr>
              <p:nvPr userDrawn="1"/>
            </p:nvSpPr>
            <p:spPr bwMode="auto">
              <a:xfrm>
                <a:off x="4695825" y="2881313"/>
                <a:ext cx="136525" cy="177800"/>
              </a:xfrm>
              <a:custGeom>
                <a:avLst/>
                <a:gdLst>
                  <a:gd name="T0" fmla="*/ 115 w 134"/>
                  <a:gd name="T1" fmla="*/ 166 h 170"/>
                  <a:gd name="T2" fmla="*/ 115 w 134"/>
                  <a:gd name="T3" fmla="*/ 166 h 170"/>
                  <a:gd name="T4" fmla="*/ 115 w 134"/>
                  <a:gd name="T5" fmla="*/ 136 h 170"/>
                  <a:gd name="T6" fmla="*/ 114 w 134"/>
                  <a:gd name="T7" fmla="*/ 136 h 170"/>
                  <a:gd name="T8" fmla="*/ 91 w 134"/>
                  <a:gd name="T9" fmla="*/ 161 h 170"/>
                  <a:gd name="T10" fmla="*/ 57 w 134"/>
                  <a:gd name="T11" fmla="*/ 170 h 170"/>
                  <a:gd name="T12" fmla="*/ 31 w 134"/>
                  <a:gd name="T13" fmla="*/ 166 h 170"/>
                  <a:gd name="T14" fmla="*/ 13 w 134"/>
                  <a:gd name="T15" fmla="*/ 153 h 170"/>
                  <a:gd name="T16" fmla="*/ 3 w 134"/>
                  <a:gd name="T17" fmla="*/ 134 h 170"/>
                  <a:gd name="T18" fmla="*/ 0 w 134"/>
                  <a:gd name="T19" fmla="*/ 108 h 170"/>
                  <a:gd name="T20" fmla="*/ 0 w 134"/>
                  <a:gd name="T21" fmla="*/ 0 h 170"/>
                  <a:gd name="T22" fmla="*/ 20 w 134"/>
                  <a:gd name="T23" fmla="*/ 0 h 170"/>
                  <a:gd name="T24" fmla="*/ 20 w 134"/>
                  <a:gd name="T25" fmla="*/ 108 h 170"/>
                  <a:gd name="T26" fmla="*/ 30 w 134"/>
                  <a:gd name="T27" fmla="*/ 142 h 170"/>
                  <a:gd name="T28" fmla="*/ 64 w 134"/>
                  <a:gd name="T29" fmla="*/ 153 h 170"/>
                  <a:gd name="T30" fmla="*/ 86 w 134"/>
                  <a:gd name="T31" fmla="*/ 148 h 170"/>
                  <a:gd name="T32" fmla="*/ 102 w 134"/>
                  <a:gd name="T33" fmla="*/ 133 h 170"/>
                  <a:gd name="T34" fmla="*/ 111 w 134"/>
                  <a:gd name="T35" fmla="*/ 112 h 170"/>
                  <a:gd name="T36" fmla="*/ 113 w 134"/>
                  <a:gd name="T37" fmla="*/ 87 h 170"/>
                  <a:gd name="T38" fmla="*/ 113 w 134"/>
                  <a:gd name="T39" fmla="*/ 0 h 170"/>
                  <a:gd name="T40" fmla="*/ 134 w 134"/>
                  <a:gd name="T41" fmla="*/ 0 h 170"/>
                  <a:gd name="T42" fmla="*/ 134 w 134"/>
                  <a:gd name="T43" fmla="*/ 166 h 170"/>
                  <a:gd name="T44" fmla="*/ 115 w 134"/>
                  <a:gd name="T45" fmla="*/ 1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170">
                    <a:moveTo>
                      <a:pt x="115" y="166"/>
                    </a:moveTo>
                    <a:lnTo>
                      <a:pt x="115" y="166"/>
                    </a:lnTo>
                    <a:lnTo>
                      <a:pt x="115" y="136"/>
                    </a:lnTo>
                    <a:lnTo>
                      <a:pt x="114" y="136"/>
                    </a:lnTo>
                    <a:cubicBezTo>
                      <a:pt x="109" y="147"/>
                      <a:pt x="101" y="155"/>
                      <a:pt x="91" y="161"/>
                    </a:cubicBezTo>
                    <a:cubicBezTo>
                      <a:pt x="81" y="167"/>
                      <a:pt x="70" y="170"/>
                      <a:pt x="57" y="170"/>
                    </a:cubicBezTo>
                    <a:cubicBezTo>
                      <a:pt x="47" y="170"/>
                      <a:pt x="38" y="169"/>
                      <a:pt x="31" y="166"/>
                    </a:cubicBezTo>
                    <a:cubicBezTo>
                      <a:pt x="23" y="163"/>
                      <a:pt x="17" y="159"/>
                      <a:pt x="13" y="153"/>
                    </a:cubicBezTo>
                    <a:cubicBezTo>
                      <a:pt x="8" y="148"/>
                      <a:pt x="5" y="142"/>
                      <a:pt x="3" y="134"/>
                    </a:cubicBezTo>
                    <a:cubicBezTo>
                      <a:pt x="1" y="126"/>
                      <a:pt x="0" y="117"/>
                      <a:pt x="0" y="108"/>
                    </a:cubicBezTo>
                    <a:lnTo>
                      <a:pt x="0" y="0"/>
                    </a:lnTo>
                    <a:lnTo>
                      <a:pt x="20" y="0"/>
                    </a:lnTo>
                    <a:lnTo>
                      <a:pt x="20" y="108"/>
                    </a:lnTo>
                    <a:cubicBezTo>
                      <a:pt x="20" y="123"/>
                      <a:pt x="24" y="134"/>
                      <a:pt x="30" y="142"/>
                    </a:cubicBezTo>
                    <a:cubicBezTo>
                      <a:pt x="37" y="150"/>
                      <a:pt x="48" y="153"/>
                      <a:pt x="64" y="153"/>
                    </a:cubicBezTo>
                    <a:cubicBezTo>
                      <a:pt x="73" y="153"/>
                      <a:pt x="80" y="152"/>
                      <a:pt x="86" y="148"/>
                    </a:cubicBezTo>
                    <a:cubicBezTo>
                      <a:pt x="92" y="144"/>
                      <a:pt x="98" y="139"/>
                      <a:pt x="102" y="133"/>
                    </a:cubicBezTo>
                    <a:cubicBezTo>
                      <a:pt x="106" y="127"/>
                      <a:pt x="109" y="120"/>
                      <a:pt x="111" y="112"/>
                    </a:cubicBezTo>
                    <a:cubicBezTo>
                      <a:pt x="113" y="104"/>
                      <a:pt x="113" y="95"/>
                      <a:pt x="113" y="87"/>
                    </a:cubicBezTo>
                    <a:lnTo>
                      <a:pt x="113" y="0"/>
                    </a:lnTo>
                    <a:lnTo>
                      <a:pt x="134" y="0"/>
                    </a:lnTo>
                    <a:lnTo>
                      <a:pt x="134" y="166"/>
                    </a:lnTo>
                    <a:lnTo>
                      <a:pt x="115" y="16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43">
                <a:extLst>
                  <a:ext uri="{FF2B5EF4-FFF2-40B4-BE49-F238E27FC236}">
                    <a16:creationId xmlns:a16="http://schemas.microsoft.com/office/drawing/2014/main" id="{8703FF24-3A39-4286-8C7E-0DAF5572E551}"/>
                  </a:ext>
                </a:extLst>
              </p:cNvPr>
              <p:cNvSpPr>
                <a:spLocks/>
              </p:cNvSpPr>
              <p:nvPr userDrawn="1"/>
            </p:nvSpPr>
            <p:spPr bwMode="auto">
              <a:xfrm>
                <a:off x="4862513" y="2878138"/>
                <a:ext cx="84138" cy="176213"/>
              </a:xfrm>
              <a:custGeom>
                <a:avLst/>
                <a:gdLst>
                  <a:gd name="T0" fmla="*/ 18 w 81"/>
                  <a:gd name="T1" fmla="*/ 3 h 169"/>
                  <a:gd name="T2" fmla="*/ 18 w 81"/>
                  <a:gd name="T3" fmla="*/ 3 h 169"/>
                  <a:gd name="T4" fmla="*/ 18 w 81"/>
                  <a:gd name="T5" fmla="*/ 42 h 169"/>
                  <a:gd name="T6" fmla="*/ 19 w 81"/>
                  <a:gd name="T7" fmla="*/ 42 h 169"/>
                  <a:gd name="T8" fmla="*/ 43 w 81"/>
                  <a:gd name="T9" fmla="*/ 11 h 169"/>
                  <a:gd name="T10" fmla="*/ 81 w 81"/>
                  <a:gd name="T11" fmla="*/ 1 h 169"/>
                  <a:gd name="T12" fmla="*/ 81 w 81"/>
                  <a:gd name="T13" fmla="*/ 21 h 169"/>
                  <a:gd name="T14" fmla="*/ 56 w 81"/>
                  <a:gd name="T15" fmla="*/ 25 h 169"/>
                  <a:gd name="T16" fmla="*/ 37 w 81"/>
                  <a:gd name="T17" fmla="*/ 37 h 169"/>
                  <a:gd name="T18" fmla="*/ 24 w 81"/>
                  <a:gd name="T19" fmla="*/ 56 h 169"/>
                  <a:gd name="T20" fmla="*/ 20 w 81"/>
                  <a:gd name="T21" fmla="*/ 81 h 169"/>
                  <a:gd name="T22" fmla="*/ 20 w 81"/>
                  <a:gd name="T23" fmla="*/ 169 h 169"/>
                  <a:gd name="T24" fmla="*/ 0 w 81"/>
                  <a:gd name="T25" fmla="*/ 169 h 169"/>
                  <a:gd name="T26" fmla="*/ 0 w 81"/>
                  <a:gd name="T27" fmla="*/ 3 h 169"/>
                  <a:gd name="T28" fmla="*/ 18 w 81"/>
                  <a:gd name="T29"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69">
                    <a:moveTo>
                      <a:pt x="18" y="3"/>
                    </a:moveTo>
                    <a:lnTo>
                      <a:pt x="18" y="3"/>
                    </a:lnTo>
                    <a:lnTo>
                      <a:pt x="18" y="42"/>
                    </a:lnTo>
                    <a:lnTo>
                      <a:pt x="19" y="42"/>
                    </a:lnTo>
                    <a:cubicBezTo>
                      <a:pt x="24" y="29"/>
                      <a:pt x="32" y="18"/>
                      <a:pt x="43" y="11"/>
                    </a:cubicBezTo>
                    <a:cubicBezTo>
                      <a:pt x="54" y="4"/>
                      <a:pt x="66" y="0"/>
                      <a:pt x="81" y="1"/>
                    </a:cubicBezTo>
                    <a:lnTo>
                      <a:pt x="81" y="21"/>
                    </a:lnTo>
                    <a:cubicBezTo>
                      <a:pt x="72" y="21"/>
                      <a:pt x="64" y="22"/>
                      <a:pt x="56" y="25"/>
                    </a:cubicBezTo>
                    <a:cubicBezTo>
                      <a:pt x="49" y="28"/>
                      <a:pt x="42" y="32"/>
                      <a:pt x="37" y="37"/>
                    </a:cubicBezTo>
                    <a:cubicBezTo>
                      <a:pt x="32" y="43"/>
                      <a:pt x="27" y="49"/>
                      <a:pt x="24" y="56"/>
                    </a:cubicBezTo>
                    <a:cubicBezTo>
                      <a:pt x="21" y="64"/>
                      <a:pt x="20" y="72"/>
                      <a:pt x="20" y="81"/>
                    </a:cubicBezTo>
                    <a:lnTo>
                      <a:pt x="20" y="169"/>
                    </a:lnTo>
                    <a:lnTo>
                      <a:pt x="0" y="169"/>
                    </a:lnTo>
                    <a:lnTo>
                      <a:pt x="0" y="3"/>
                    </a:lnTo>
                    <a:lnTo>
                      <a:pt x="18" y="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44">
                <a:extLst>
                  <a:ext uri="{FF2B5EF4-FFF2-40B4-BE49-F238E27FC236}">
                    <a16:creationId xmlns:a16="http://schemas.microsoft.com/office/drawing/2014/main" id="{4B8530BB-D634-4F91-A274-1E604C3E617D}"/>
                  </a:ext>
                </a:extLst>
              </p:cNvPr>
              <p:cNvSpPr>
                <a:spLocks/>
              </p:cNvSpPr>
              <p:nvPr userDrawn="1"/>
            </p:nvSpPr>
            <p:spPr bwMode="auto">
              <a:xfrm>
                <a:off x="4943475" y="2878138"/>
                <a:ext cx="150813" cy="180975"/>
              </a:xfrm>
              <a:custGeom>
                <a:avLst/>
                <a:gdLst>
                  <a:gd name="T0" fmla="*/ 110 w 147"/>
                  <a:gd name="T1" fmla="*/ 27 h 174"/>
                  <a:gd name="T2" fmla="*/ 110 w 147"/>
                  <a:gd name="T3" fmla="*/ 27 h 174"/>
                  <a:gd name="T4" fmla="*/ 79 w 147"/>
                  <a:gd name="T5" fmla="*/ 17 h 174"/>
                  <a:gd name="T6" fmla="*/ 53 w 147"/>
                  <a:gd name="T7" fmla="*/ 23 h 174"/>
                  <a:gd name="T8" fmla="*/ 35 w 147"/>
                  <a:gd name="T9" fmla="*/ 39 h 174"/>
                  <a:gd name="T10" fmla="*/ 24 w 147"/>
                  <a:gd name="T11" fmla="*/ 61 h 174"/>
                  <a:gd name="T12" fmla="*/ 21 w 147"/>
                  <a:gd name="T13" fmla="*/ 87 h 174"/>
                  <a:gd name="T14" fmla="*/ 24 w 147"/>
                  <a:gd name="T15" fmla="*/ 113 h 174"/>
                  <a:gd name="T16" fmla="*/ 35 w 147"/>
                  <a:gd name="T17" fmla="*/ 135 h 174"/>
                  <a:gd name="T18" fmla="*/ 53 w 147"/>
                  <a:gd name="T19" fmla="*/ 151 h 174"/>
                  <a:gd name="T20" fmla="*/ 79 w 147"/>
                  <a:gd name="T21" fmla="*/ 157 h 174"/>
                  <a:gd name="T22" fmla="*/ 96 w 147"/>
                  <a:gd name="T23" fmla="*/ 154 h 174"/>
                  <a:gd name="T24" fmla="*/ 111 w 147"/>
                  <a:gd name="T25" fmla="*/ 144 h 174"/>
                  <a:gd name="T26" fmla="*/ 121 w 147"/>
                  <a:gd name="T27" fmla="*/ 129 h 174"/>
                  <a:gd name="T28" fmla="*/ 127 w 147"/>
                  <a:gd name="T29" fmla="*/ 110 h 174"/>
                  <a:gd name="T30" fmla="*/ 147 w 147"/>
                  <a:gd name="T31" fmla="*/ 110 h 174"/>
                  <a:gd name="T32" fmla="*/ 125 w 147"/>
                  <a:gd name="T33" fmla="*/ 157 h 174"/>
                  <a:gd name="T34" fmla="*/ 79 w 147"/>
                  <a:gd name="T35" fmla="*/ 174 h 174"/>
                  <a:gd name="T36" fmla="*/ 45 w 147"/>
                  <a:gd name="T37" fmla="*/ 167 h 174"/>
                  <a:gd name="T38" fmla="*/ 21 w 147"/>
                  <a:gd name="T39" fmla="*/ 148 h 174"/>
                  <a:gd name="T40" fmla="*/ 6 w 147"/>
                  <a:gd name="T41" fmla="*/ 121 h 174"/>
                  <a:gd name="T42" fmla="*/ 0 w 147"/>
                  <a:gd name="T43" fmla="*/ 87 h 174"/>
                  <a:gd name="T44" fmla="*/ 6 w 147"/>
                  <a:gd name="T45" fmla="*/ 53 h 174"/>
                  <a:gd name="T46" fmla="*/ 21 w 147"/>
                  <a:gd name="T47" fmla="*/ 26 h 174"/>
                  <a:gd name="T48" fmla="*/ 45 w 147"/>
                  <a:gd name="T49" fmla="*/ 7 h 174"/>
                  <a:gd name="T50" fmla="*/ 79 w 147"/>
                  <a:gd name="T51" fmla="*/ 0 h 174"/>
                  <a:gd name="T52" fmla="*/ 124 w 147"/>
                  <a:gd name="T53" fmla="*/ 14 h 174"/>
                  <a:gd name="T54" fmla="*/ 145 w 147"/>
                  <a:gd name="T55" fmla="*/ 56 h 174"/>
                  <a:gd name="T56" fmla="*/ 125 w 147"/>
                  <a:gd name="T57" fmla="*/ 56 h 174"/>
                  <a:gd name="T58" fmla="*/ 110 w 147"/>
                  <a:gd name="T59"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74">
                    <a:moveTo>
                      <a:pt x="110" y="27"/>
                    </a:moveTo>
                    <a:lnTo>
                      <a:pt x="110" y="27"/>
                    </a:lnTo>
                    <a:cubicBezTo>
                      <a:pt x="102" y="20"/>
                      <a:pt x="92" y="17"/>
                      <a:pt x="79" y="17"/>
                    </a:cubicBezTo>
                    <a:cubicBezTo>
                      <a:pt x="69" y="17"/>
                      <a:pt x="61" y="19"/>
                      <a:pt x="53" y="23"/>
                    </a:cubicBezTo>
                    <a:cubicBezTo>
                      <a:pt x="46" y="27"/>
                      <a:pt x="40" y="32"/>
                      <a:pt x="35" y="39"/>
                    </a:cubicBezTo>
                    <a:cubicBezTo>
                      <a:pt x="30" y="45"/>
                      <a:pt x="27" y="53"/>
                      <a:pt x="24" y="61"/>
                    </a:cubicBezTo>
                    <a:cubicBezTo>
                      <a:pt x="22" y="70"/>
                      <a:pt x="21" y="78"/>
                      <a:pt x="21" y="87"/>
                    </a:cubicBezTo>
                    <a:cubicBezTo>
                      <a:pt x="21" y="96"/>
                      <a:pt x="22" y="104"/>
                      <a:pt x="24" y="113"/>
                    </a:cubicBezTo>
                    <a:cubicBezTo>
                      <a:pt x="27" y="121"/>
                      <a:pt x="30" y="129"/>
                      <a:pt x="35" y="135"/>
                    </a:cubicBezTo>
                    <a:cubicBezTo>
                      <a:pt x="40" y="142"/>
                      <a:pt x="46" y="147"/>
                      <a:pt x="53" y="151"/>
                    </a:cubicBezTo>
                    <a:cubicBezTo>
                      <a:pt x="61" y="155"/>
                      <a:pt x="69" y="157"/>
                      <a:pt x="79" y="157"/>
                    </a:cubicBezTo>
                    <a:cubicBezTo>
                      <a:pt x="85" y="157"/>
                      <a:pt x="91" y="156"/>
                      <a:pt x="96" y="154"/>
                    </a:cubicBezTo>
                    <a:cubicBezTo>
                      <a:pt x="102" y="152"/>
                      <a:pt x="107" y="148"/>
                      <a:pt x="111" y="144"/>
                    </a:cubicBezTo>
                    <a:cubicBezTo>
                      <a:pt x="115" y="140"/>
                      <a:pt x="119" y="135"/>
                      <a:pt x="121" y="129"/>
                    </a:cubicBezTo>
                    <a:cubicBezTo>
                      <a:pt x="124" y="123"/>
                      <a:pt x="126" y="117"/>
                      <a:pt x="127" y="110"/>
                    </a:cubicBezTo>
                    <a:lnTo>
                      <a:pt x="147" y="110"/>
                    </a:lnTo>
                    <a:cubicBezTo>
                      <a:pt x="144" y="130"/>
                      <a:pt x="137" y="146"/>
                      <a:pt x="125" y="157"/>
                    </a:cubicBezTo>
                    <a:cubicBezTo>
                      <a:pt x="113" y="168"/>
                      <a:pt x="97" y="174"/>
                      <a:pt x="79" y="174"/>
                    </a:cubicBezTo>
                    <a:cubicBezTo>
                      <a:pt x="66" y="174"/>
                      <a:pt x="55" y="172"/>
                      <a:pt x="45" y="167"/>
                    </a:cubicBezTo>
                    <a:cubicBezTo>
                      <a:pt x="35" y="163"/>
                      <a:pt x="27" y="156"/>
                      <a:pt x="21" y="148"/>
                    </a:cubicBezTo>
                    <a:cubicBezTo>
                      <a:pt x="14" y="141"/>
                      <a:pt x="9" y="131"/>
                      <a:pt x="6" y="121"/>
                    </a:cubicBezTo>
                    <a:cubicBezTo>
                      <a:pt x="2" y="110"/>
                      <a:pt x="0" y="99"/>
                      <a:pt x="0" y="87"/>
                    </a:cubicBezTo>
                    <a:cubicBezTo>
                      <a:pt x="0" y="75"/>
                      <a:pt x="2" y="64"/>
                      <a:pt x="6" y="53"/>
                    </a:cubicBezTo>
                    <a:cubicBezTo>
                      <a:pt x="9" y="43"/>
                      <a:pt x="14" y="33"/>
                      <a:pt x="21" y="26"/>
                    </a:cubicBezTo>
                    <a:cubicBezTo>
                      <a:pt x="27" y="18"/>
                      <a:pt x="35" y="11"/>
                      <a:pt x="45" y="7"/>
                    </a:cubicBezTo>
                    <a:cubicBezTo>
                      <a:pt x="55" y="2"/>
                      <a:pt x="66" y="0"/>
                      <a:pt x="79" y="0"/>
                    </a:cubicBezTo>
                    <a:cubicBezTo>
                      <a:pt x="96" y="0"/>
                      <a:pt x="111" y="4"/>
                      <a:pt x="124" y="14"/>
                    </a:cubicBezTo>
                    <a:cubicBezTo>
                      <a:pt x="136" y="23"/>
                      <a:pt x="143" y="37"/>
                      <a:pt x="145" y="56"/>
                    </a:cubicBezTo>
                    <a:lnTo>
                      <a:pt x="125" y="56"/>
                    </a:lnTo>
                    <a:cubicBezTo>
                      <a:pt x="122" y="44"/>
                      <a:pt x="117" y="34"/>
                      <a:pt x="110" y="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45">
                <a:extLst>
                  <a:ext uri="{FF2B5EF4-FFF2-40B4-BE49-F238E27FC236}">
                    <a16:creationId xmlns:a16="http://schemas.microsoft.com/office/drawing/2014/main" id="{37ACBBCE-9476-4BB9-8D53-D264DB5AAB27}"/>
                  </a:ext>
                </a:extLst>
              </p:cNvPr>
              <p:cNvSpPr>
                <a:spLocks noEditPoints="1"/>
              </p:cNvSpPr>
              <p:nvPr userDrawn="1"/>
            </p:nvSpPr>
            <p:spPr bwMode="auto">
              <a:xfrm>
                <a:off x="5105400"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3 w 147"/>
                  <a:gd name="T27" fmla="*/ 136 h 174"/>
                  <a:gd name="T28" fmla="*/ 49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0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0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2" y="25"/>
                      <a:pt x="96" y="21"/>
                    </a:cubicBezTo>
                    <a:cubicBezTo>
                      <a:pt x="89" y="18"/>
                      <a:pt x="82" y="17"/>
                      <a:pt x="74" y="17"/>
                    </a:cubicBezTo>
                    <a:cubicBezTo>
                      <a:pt x="66" y="17"/>
                      <a:pt x="58" y="18"/>
                      <a:pt x="52" y="21"/>
                    </a:cubicBezTo>
                    <a:cubicBezTo>
                      <a:pt x="46" y="25"/>
                      <a:pt x="40" y="29"/>
                      <a:pt x="36" y="35"/>
                    </a:cubicBezTo>
                    <a:cubicBezTo>
                      <a:pt x="31" y="40"/>
                      <a:pt x="28" y="46"/>
                      <a:pt x="25" y="54"/>
                    </a:cubicBezTo>
                    <a:cubicBezTo>
                      <a:pt x="22" y="61"/>
                      <a:pt x="21" y="68"/>
                      <a:pt x="20" y="75"/>
                    </a:cubicBezTo>
                    <a:lnTo>
                      <a:pt x="127" y="75"/>
                    </a:lnTo>
                    <a:cubicBezTo>
                      <a:pt x="126" y="68"/>
                      <a:pt x="125" y="60"/>
                      <a:pt x="123" y="53"/>
                    </a:cubicBezTo>
                    <a:close/>
                    <a:moveTo>
                      <a:pt x="23" y="115"/>
                    </a:moveTo>
                    <a:lnTo>
                      <a:pt x="23" y="115"/>
                    </a:lnTo>
                    <a:cubicBezTo>
                      <a:pt x="25" y="123"/>
                      <a:pt x="28" y="130"/>
                      <a:pt x="33" y="136"/>
                    </a:cubicBezTo>
                    <a:cubicBezTo>
                      <a:pt x="37" y="142"/>
                      <a:pt x="43" y="147"/>
                      <a:pt x="49" y="151"/>
                    </a:cubicBezTo>
                    <a:cubicBezTo>
                      <a:pt x="56" y="155"/>
                      <a:pt x="65" y="157"/>
                      <a:pt x="74" y="157"/>
                    </a:cubicBezTo>
                    <a:cubicBezTo>
                      <a:pt x="89" y="157"/>
                      <a:pt x="100"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0"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0" y="7"/>
                    </a:cubicBezTo>
                    <a:cubicBezTo>
                      <a:pt x="50" y="2"/>
                      <a:pt x="61" y="0"/>
                      <a:pt x="74" y="0"/>
                    </a:cubicBezTo>
                    <a:cubicBezTo>
                      <a:pt x="87" y="0"/>
                      <a:pt x="99" y="2"/>
                      <a:pt x="108" y="8"/>
                    </a:cubicBezTo>
                    <a:cubicBezTo>
                      <a:pt x="117"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46">
                <a:extLst>
                  <a:ext uri="{FF2B5EF4-FFF2-40B4-BE49-F238E27FC236}">
                    <a16:creationId xmlns:a16="http://schemas.microsoft.com/office/drawing/2014/main" id="{8E05C84B-C97A-4F86-8EBE-A247FD891BE0}"/>
                  </a:ext>
                </a:extLst>
              </p:cNvPr>
              <p:cNvSpPr>
                <a:spLocks/>
              </p:cNvSpPr>
              <p:nvPr userDrawn="1"/>
            </p:nvSpPr>
            <p:spPr bwMode="auto">
              <a:xfrm>
                <a:off x="5272088" y="2878138"/>
                <a:ext cx="49213" cy="63500"/>
              </a:xfrm>
              <a:custGeom>
                <a:avLst/>
                <a:gdLst>
                  <a:gd name="T0" fmla="*/ 14 w 49"/>
                  <a:gd name="T1" fmla="*/ 45 h 60"/>
                  <a:gd name="T2" fmla="*/ 14 w 49"/>
                  <a:gd name="T3" fmla="*/ 45 h 60"/>
                  <a:gd name="T4" fmla="*/ 16 w 49"/>
                  <a:gd name="T5" fmla="*/ 48 h 60"/>
                  <a:gd name="T6" fmla="*/ 21 w 49"/>
                  <a:gd name="T7" fmla="*/ 50 h 60"/>
                  <a:gd name="T8" fmla="*/ 25 w 49"/>
                  <a:gd name="T9" fmla="*/ 50 h 60"/>
                  <a:gd name="T10" fmla="*/ 29 w 49"/>
                  <a:gd name="T11" fmla="*/ 50 h 60"/>
                  <a:gd name="T12" fmla="*/ 33 w 49"/>
                  <a:gd name="T13" fmla="*/ 49 h 60"/>
                  <a:gd name="T14" fmla="*/ 35 w 49"/>
                  <a:gd name="T15" fmla="*/ 47 h 60"/>
                  <a:gd name="T16" fmla="*/ 36 w 49"/>
                  <a:gd name="T17" fmla="*/ 43 h 60"/>
                  <a:gd name="T18" fmla="*/ 35 w 49"/>
                  <a:gd name="T19" fmla="*/ 40 h 60"/>
                  <a:gd name="T20" fmla="*/ 31 w 49"/>
                  <a:gd name="T21" fmla="*/ 37 h 60"/>
                  <a:gd name="T22" fmla="*/ 26 w 49"/>
                  <a:gd name="T23" fmla="*/ 35 h 60"/>
                  <a:gd name="T24" fmla="*/ 19 w 49"/>
                  <a:gd name="T25" fmla="*/ 34 h 60"/>
                  <a:gd name="T26" fmla="*/ 13 w 49"/>
                  <a:gd name="T27" fmla="*/ 32 h 60"/>
                  <a:gd name="T28" fmla="*/ 8 w 49"/>
                  <a:gd name="T29" fmla="*/ 29 h 60"/>
                  <a:gd name="T30" fmla="*/ 4 w 49"/>
                  <a:gd name="T31" fmla="*/ 24 h 60"/>
                  <a:gd name="T32" fmla="*/ 2 w 49"/>
                  <a:gd name="T33" fmla="*/ 18 h 60"/>
                  <a:gd name="T34" fmla="*/ 4 w 49"/>
                  <a:gd name="T35" fmla="*/ 10 h 60"/>
                  <a:gd name="T36" fmla="*/ 9 w 49"/>
                  <a:gd name="T37" fmla="*/ 5 h 60"/>
                  <a:gd name="T38" fmla="*/ 16 w 49"/>
                  <a:gd name="T39" fmla="*/ 1 h 60"/>
                  <a:gd name="T40" fmla="*/ 24 w 49"/>
                  <a:gd name="T41" fmla="*/ 0 h 60"/>
                  <a:gd name="T42" fmla="*/ 32 w 49"/>
                  <a:gd name="T43" fmla="*/ 1 h 60"/>
                  <a:gd name="T44" fmla="*/ 40 w 49"/>
                  <a:gd name="T45" fmla="*/ 5 h 60"/>
                  <a:gd name="T46" fmla="*/ 45 w 49"/>
                  <a:gd name="T47" fmla="*/ 10 h 60"/>
                  <a:gd name="T48" fmla="*/ 47 w 49"/>
                  <a:gd name="T49" fmla="*/ 19 h 60"/>
                  <a:gd name="T50" fmla="*/ 35 w 49"/>
                  <a:gd name="T51" fmla="*/ 19 h 60"/>
                  <a:gd name="T52" fmla="*/ 33 w 49"/>
                  <a:gd name="T53" fmla="*/ 14 h 60"/>
                  <a:gd name="T54" fmla="*/ 31 w 49"/>
                  <a:gd name="T55" fmla="*/ 12 h 60"/>
                  <a:gd name="T56" fmla="*/ 28 w 49"/>
                  <a:gd name="T57" fmla="*/ 10 h 60"/>
                  <a:gd name="T58" fmla="*/ 23 w 49"/>
                  <a:gd name="T59" fmla="*/ 10 h 60"/>
                  <a:gd name="T60" fmla="*/ 20 w 49"/>
                  <a:gd name="T61" fmla="*/ 10 h 60"/>
                  <a:gd name="T62" fmla="*/ 17 w 49"/>
                  <a:gd name="T63" fmla="*/ 12 h 60"/>
                  <a:gd name="T64" fmla="*/ 15 w 49"/>
                  <a:gd name="T65" fmla="*/ 14 h 60"/>
                  <a:gd name="T66" fmla="*/ 15 w 49"/>
                  <a:gd name="T67" fmla="*/ 17 h 60"/>
                  <a:gd name="T68" fmla="*/ 15 w 49"/>
                  <a:gd name="T69" fmla="*/ 19 h 60"/>
                  <a:gd name="T70" fmla="*/ 18 w 49"/>
                  <a:gd name="T71" fmla="*/ 21 h 60"/>
                  <a:gd name="T72" fmla="*/ 23 w 49"/>
                  <a:gd name="T73" fmla="*/ 23 h 60"/>
                  <a:gd name="T74" fmla="*/ 32 w 49"/>
                  <a:gd name="T75" fmla="*/ 25 h 60"/>
                  <a:gd name="T76" fmla="*/ 36 w 49"/>
                  <a:gd name="T77" fmla="*/ 26 h 60"/>
                  <a:gd name="T78" fmla="*/ 42 w 49"/>
                  <a:gd name="T79" fmla="*/ 29 h 60"/>
                  <a:gd name="T80" fmla="*/ 47 w 49"/>
                  <a:gd name="T81" fmla="*/ 34 h 60"/>
                  <a:gd name="T82" fmla="*/ 49 w 49"/>
                  <a:gd name="T83" fmla="*/ 42 h 60"/>
                  <a:gd name="T84" fmla="*/ 47 w 49"/>
                  <a:gd name="T85" fmla="*/ 49 h 60"/>
                  <a:gd name="T86" fmla="*/ 43 w 49"/>
                  <a:gd name="T87" fmla="*/ 55 h 60"/>
                  <a:gd name="T88" fmla="*/ 35 w 49"/>
                  <a:gd name="T89" fmla="*/ 59 h 60"/>
                  <a:gd name="T90" fmla="*/ 25 w 49"/>
                  <a:gd name="T91" fmla="*/ 60 h 60"/>
                  <a:gd name="T92" fmla="*/ 16 w 49"/>
                  <a:gd name="T93" fmla="*/ 59 h 60"/>
                  <a:gd name="T94" fmla="*/ 8 w 49"/>
                  <a:gd name="T95" fmla="*/ 55 h 60"/>
                  <a:gd name="T96" fmla="*/ 2 w 49"/>
                  <a:gd name="T97" fmla="*/ 49 h 60"/>
                  <a:gd name="T98" fmla="*/ 1 w 49"/>
                  <a:gd name="T99" fmla="*/ 40 h 60"/>
                  <a:gd name="T100" fmla="*/ 13 w 49"/>
                  <a:gd name="T101" fmla="*/ 40 h 60"/>
                  <a:gd name="T102" fmla="*/ 14 w 49"/>
                  <a:gd name="T10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60">
                    <a:moveTo>
                      <a:pt x="14" y="45"/>
                    </a:moveTo>
                    <a:lnTo>
                      <a:pt x="14" y="45"/>
                    </a:lnTo>
                    <a:cubicBezTo>
                      <a:pt x="14" y="46"/>
                      <a:pt x="15" y="47"/>
                      <a:pt x="16" y="48"/>
                    </a:cubicBezTo>
                    <a:cubicBezTo>
                      <a:pt x="18" y="49"/>
                      <a:pt x="19" y="49"/>
                      <a:pt x="21" y="50"/>
                    </a:cubicBezTo>
                    <a:cubicBezTo>
                      <a:pt x="22" y="50"/>
                      <a:pt x="24" y="50"/>
                      <a:pt x="25" y="50"/>
                    </a:cubicBezTo>
                    <a:cubicBezTo>
                      <a:pt x="26" y="50"/>
                      <a:pt x="28" y="50"/>
                      <a:pt x="29" y="50"/>
                    </a:cubicBezTo>
                    <a:cubicBezTo>
                      <a:pt x="30" y="50"/>
                      <a:pt x="31" y="50"/>
                      <a:pt x="33" y="49"/>
                    </a:cubicBezTo>
                    <a:cubicBezTo>
                      <a:pt x="34" y="48"/>
                      <a:pt x="35" y="48"/>
                      <a:pt x="35" y="47"/>
                    </a:cubicBezTo>
                    <a:cubicBezTo>
                      <a:pt x="36" y="46"/>
                      <a:pt x="36" y="45"/>
                      <a:pt x="36" y="43"/>
                    </a:cubicBezTo>
                    <a:cubicBezTo>
                      <a:pt x="36" y="42"/>
                      <a:pt x="36" y="40"/>
                      <a:pt x="35" y="40"/>
                    </a:cubicBezTo>
                    <a:cubicBezTo>
                      <a:pt x="34" y="39"/>
                      <a:pt x="33" y="38"/>
                      <a:pt x="31" y="37"/>
                    </a:cubicBezTo>
                    <a:cubicBezTo>
                      <a:pt x="29" y="36"/>
                      <a:pt x="28" y="36"/>
                      <a:pt x="26" y="35"/>
                    </a:cubicBezTo>
                    <a:cubicBezTo>
                      <a:pt x="24" y="35"/>
                      <a:pt x="22" y="34"/>
                      <a:pt x="19" y="34"/>
                    </a:cubicBezTo>
                    <a:cubicBezTo>
                      <a:pt x="17" y="33"/>
                      <a:pt x="15" y="33"/>
                      <a:pt x="13" y="32"/>
                    </a:cubicBezTo>
                    <a:cubicBezTo>
                      <a:pt x="11" y="31"/>
                      <a:pt x="9" y="30"/>
                      <a:pt x="8" y="29"/>
                    </a:cubicBezTo>
                    <a:cubicBezTo>
                      <a:pt x="6" y="28"/>
                      <a:pt x="5" y="26"/>
                      <a:pt x="4" y="24"/>
                    </a:cubicBezTo>
                    <a:cubicBezTo>
                      <a:pt x="3" y="22"/>
                      <a:pt x="2" y="20"/>
                      <a:pt x="2" y="18"/>
                    </a:cubicBezTo>
                    <a:cubicBezTo>
                      <a:pt x="2" y="15"/>
                      <a:pt x="3" y="12"/>
                      <a:pt x="4" y="10"/>
                    </a:cubicBezTo>
                    <a:cubicBezTo>
                      <a:pt x="6" y="8"/>
                      <a:pt x="7" y="6"/>
                      <a:pt x="9" y="5"/>
                    </a:cubicBezTo>
                    <a:cubicBezTo>
                      <a:pt x="11" y="3"/>
                      <a:pt x="14" y="2"/>
                      <a:pt x="16" y="1"/>
                    </a:cubicBezTo>
                    <a:cubicBezTo>
                      <a:pt x="19" y="1"/>
                      <a:pt x="21" y="0"/>
                      <a:pt x="24" y="0"/>
                    </a:cubicBezTo>
                    <a:cubicBezTo>
                      <a:pt x="27" y="0"/>
                      <a:pt x="30" y="1"/>
                      <a:pt x="32" y="1"/>
                    </a:cubicBezTo>
                    <a:cubicBezTo>
                      <a:pt x="35" y="2"/>
                      <a:pt x="38" y="3"/>
                      <a:pt x="40" y="5"/>
                    </a:cubicBezTo>
                    <a:cubicBezTo>
                      <a:pt x="42" y="6"/>
                      <a:pt x="44" y="8"/>
                      <a:pt x="45" y="10"/>
                    </a:cubicBezTo>
                    <a:cubicBezTo>
                      <a:pt x="46" y="13"/>
                      <a:pt x="47" y="15"/>
                      <a:pt x="47" y="19"/>
                    </a:cubicBezTo>
                    <a:lnTo>
                      <a:pt x="35" y="19"/>
                    </a:lnTo>
                    <a:cubicBezTo>
                      <a:pt x="34" y="17"/>
                      <a:pt x="34" y="16"/>
                      <a:pt x="33" y="14"/>
                    </a:cubicBezTo>
                    <a:cubicBezTo>
                      <a:pt x="33" y="13"/>
                      <a:pt x="32" y="12"/>
                      <a:pt x="31" y="12"/>
                    </a:cubicBezTo>
                    <a:cubicBezTo>
                      <a:pt x="30" y="11"/>
                      <a:pt x="29" y="11"/>
                      <a:pt x="28" y="10"/>
                    </a:cubicBezTo>
                    <a:cubicBezTo>
                      <a:pt x="26" y="10"/>
                      <a:pt x="25" y="10"/>
                      <a:pt x="23" y="10"/>
                    </a:cubicBezTo>
                    <a:cubicBezTo>
                      <a:pt x="22" y="10"/>
                      <a:pt x="21" y="10"/>
                      <a:pt x="20" y="10"/>
                    </a:cubicBezTo>
                    <a:cubicBezTo>
                      <a:pt x="19" y="11"/>
                      <a:pt x="18" y="11"/>
                      <a:pt x="17" y="12"/>
                    </a:cubicBezTo>
                    <a:cubicBezTo>
                      <a:pt x="17" y="12"/>
                      <a:pt x="16" y="13"/>
                      <a:pt x="15" y="14"/>
                    </a:cubicBezTo>
                    <a:cubicBezTo>
                      <a:pt x="15" y="14"/>
                      <a:pt x="15" y="15"/>
                      <a:pt x="15" y="17"/>
                    </a:cubicBezTo>
                    <a:cubicBezTo>
                      <a:pt x="15" y="18"/>
                      <a:pt x="15" y="19"/>
                      <a:pt x="15" y="19"/>
                    </a:cubicBezTo>
                    <a:cubicBezTo>
                      <a:pt x="16" y="20"/>
                      <a:pt x="16" y="21"/>
                      <a:pt x="18" y="21"/>
                    </a:cubicBezTo>
                    <a:cubicBezTo>
                      <a:pt x="19" y="22"/>
                      <a:pt x="21" y="22"/>
                      <a:pt x="23" y="23"/>
                    </a:cubicBezTo>
                    <a:cubicBezTo>
                      <a:pt x="25" y="24"/>
                      <a:pt x="28" y="24"/>
                      <a:pt x="32" y="25"/>
                    </a:cubicBezTo>
                    <a:cubicBezTo>
                      <a:pt x="33" y="25"/>
                      <a:pt x="34" y="26"/>
                      <a:pt x="36" y="26"/>
                    </a:cubicBezTo>
                    <a:cubicBezTo>
                      <a:pt x="38" y="27"/>
                      <a:pt x="40" y="28"/>
                      <a:pt x="42" y="29"/>
                    </a:cubicBezTo>
                    <a:cubicBezTo>
                      <a:pt x="44" y="30"/>
                      <a:pt x="45" y="32"/>
                      <a:pt x="47" y="34"/>
                    </a:cubicBezTo>
                    <a:cubicBezTo>
                      <a:pt x="48" y="36"/>
                      <a:pt x="49" y="39"/>
                      <a:pt x="49" y="42"/>
                    </a:cubicBezTo>
                    <a:cubicBezTo>
                      <a:pt x="49" y="44"/>
                      <a:pt x="48" y="47"/>
                      <a:pt x="47" y="49"/>
                    </a:cubicBezTo>
                    <a:cubicBezTo>
                      <a:pt x="46" y="51"/>
                      <a:pt x="45" y="53"/>
                      <a:pt x="43" y="55"/>
                    </a:cubicBezTo>
                    <a:cubicBezTo>
                      <a:pt x="41" y="57"/>
                      <a:pt x="38" y="58"/>
                      <a:pt x="35" y="59"/>
                    </a:cubicBezTo>
                    <a:cubicBezTo>
                      <a:pt x="32" y="60"/>
                      <a:pt x="29" y="60"/>
                      <a:pt x="25" y="60"/>
                    </a:cubicBezTo>
                    <a:cubicBezTo>
                      <a:pt x="22" y="60"/>
                      <a:pt x="19" y="60"/>
                      <a:pt x="16" y="59"/>
                    </a:cubicBezTo>
                    <a:cubicBezTo>
                      <a:pt x="13" y="58"/>
                      <a:pt x="10" y="57"/>
                      <a:pt x="8" y="55"/>
                    </a:cubicBezTo>
                    <a:cubicBezTo>
                      <a:pt x="6" y="54"/>
                      <a:pt x="4" y="52"/>
                      <a:pt x="2" y="49"/>
                    </a:cubicBezTo>
                    <a:cubicBezTo>
                      <a:pt x="1" y="46"/>
                      <a:pt x="0" y="43"/>
                      <a:pt x="1" y="40"/>
                    </a:cubicBezTo>
                    <a:lnTo>
                      <a:pt x="13" y="40"/>
                    </a:lnTo>
                    <a:cubicBezTo>
                      <a:pt x="13" y="42"/>
                      <a:pt x="13" y="43"/>
                      <a:pt x="14" y="4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47">
                <a:extLst>
                  <a:ext uri="{FF2B5EF4-FFF2-40B4-BE49-F238E27FC236}">
                    <a16:creationId xmlns:a16="http://schemas.microsoft.com/office/drawing/2014/main" id="{9CDDCD50-7E33-4F87-A2AF-1E6B18CF6484}"/>
                  </a:ext>
                </a:extLst>
              </p:cNvPr>
              <p:cNvSpPr>
                <a:spLocks/>
              </p:cNvSpPr>
              <p:nvPr userDrawn="1"/>
            </p:nvSpPr>
            <p:spPr bwMode="auto">
              <a:xfrm>
                <a:off x="5327650" y="2881313"/>
                <a:ext cx="63500" cy="58738"/>
              </a:xfrm>
              <a:custGeom>
                <a:avLst/>
                <a:gdLst>
                  <a:gd name="T0" fmla="*/ 18 w 62"/>
                  <a:gd name="T1" fmla="*/ 0 h 57"/>
                  <a:gd name="T2" fmla="*/ 18 w 62"/>
                  <a:gd name="T3" fmla="*/ 0 h 57"/>
                  <a:gd name="T4" fmla="*/ 31 w 62"/>
                  <a:gd name="T5" fmla="*/ 39 h 57"/>
                  <a:gd name="T6" fmla="*/ 31 w 62"/>
                  <a:gd name="T7" fmla="*/ 39 h 57"/>
                  <a:gd name="T8" fmla="*/ 44 w 62"/>
                  <a:gd name="T9" fmla="*/ 0 h 57"/>
                  <a:gd name="T10" fmla="*/ 62 w 62"/>
                  <a:gd name="T11" fmla="*/ 0 h 57"/>
                  <a:gd name="T12" fmla="*/ 62 w 62"/>
                  <a:gd name="T13" fmla="*/ 57 h 57"/>
                  <a:gd name="T14" fmla="*/ 50 w 62"/>
                  <a:gd name="T15" fmla="*/ 57 h 57"/>
                  <a:gd name="T16" fmla="*/ 50 w 62"/>
                  <a:gd name="T17" fmla="*/ 16 h 57"/>
                  <a:gd name="T18" fmla="*/ 50 w 62"/>
                  <a:gd name="T19" fmla="*/ 16 h 57"/>
                  <a:gd name="T20" fmla="*/ 36 w 62"/>
                  <a:gd name="T21" fmla="*/ 57 h 57"/>
                  <a:gd name="T22" fmla="*/ 26 w 62"/>
                  <a:gd name="T23" fmla="*/ 57 h 57"/>
                  <a:gd name="T24" fmla="*/ 12 w 62"/>
                  <a:gd name="T25" fmla="*/ 17 h 57"/>
                  <a:gd name="T26" fmla="*/ 12 w 62"/>
                  <a:gd name="T27" fmla="*/ 17 h 57"/>
                  <a:gd name="T28" fmla="*/ 12 w 62"/>
                  <a:gd name="T29" fmla="*/ 57 h 57"/>
                  <a:gd name="T30" fmla="*/ 0 w 62"/>
                  <a:gd name="T31" fmla="*/ 57 h 57"/>
                  <a:gd name="T32" fmla="*/ 0 w 62"/>
                  <a:gd name="T33" fmla="*/ 0 h 57"/>
                  <a:gd name="T34" fmla="*/ 18 w 6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57">
                    <a:moveTo>
                      <a:pt x="18" y="0"/>
                    </a:moveTo>
                    <a:lnTo>
                      <a:pt x="18" y="0"/>
                    </a:lnTo>
                    <a:lnTo>
                      <a:pt x="31" y="39"/>
                    </a:lnTo>
                    <a:lnTo>
                      <a:pt x="31" y="39"/>
                    </a:lnTo>
                    <a:lnTo>
                      <a:pt x="44" y="0"/>
                    </a:lnTo>
                    <a:lnTo>
                      <a:pt x="62" y="0"/>
                    </a:lnTo>
                    <a:lnTo>
                      <a:pt x="62" y="57"/>
                    </a:lnTo>
                    <a:lnTo>
                      <a:pt x="50" y="57"/>
                    </a:lnTo>
                    <a:lnTo>
                      <a:pt x="50" y="16"/>
                    </a:lnTo>
                    <a:lnTo>
                      <a:pt x="50" y="16"/>
                    </a:lnTo>
                    <a:lnTo>
                      <a:pt x="36" y="57"/>
                    </a:lnTo>
                    <a:lnTo>
                      <a:pt x="26" y="57"/>
                    </a:lnTo>
                    <a:lnTo>
                      <a:pt x="12" y="17"/>
                    </a:lnTo>
                    <a:lnTo>
                      <a:pt x="12" y="17"/>
                    </a:lnTo>
                    <a:lnTo>
                      <a:pt x="12" y="57"/>
                    </a:lnTo>
                    <a:lnTo>
                      <a:pt x="0" y="57"/>
                    </a:lnTo>
                    <a:lnTo>
                      <a:pt x="0" y="0"/>
                    </a:lnTo>
                    <a:lnTo>
                      <a:pt x="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2160062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itle Slide">
    <p:bg>
      <p:bgPr>
        <a:solidFill>
          <a:schemeClr val="tx2"/>
        </a:solidFill>
        <a:effectLst/>
      </p:bgPr>
    </p:bg>
    <p:spTree>
      <p:nvGrpSpPr>
        <p:cNvPr id="1" name=""/>
        <p:cNvGrpSpPr/>
        <p:nvPr/>
      </p:nvGrpSpPr>
      <p:grpSpPr>
        <a:xfrm>
          <a:off x="0" y="0"/>
          <a:ext cx="0" cy="0"/>
          <a:chOff x="0" y="0"/>
          <a:chExt cx="0" cy="0"/>
        </a:xfrm>
      </p:grpSpPr>
      <p:sp>
        <p:nvSpPr>
          <p:cNvPr id="25" name="Text Placeholder 15"/>
          <p:cNvSpPr>
            <a:spLocks noGrp="1"/>
          </p:cNvSpPr>
          <p:nvPr>
            <p:ph type="body" sz="quarter" idx="16" hasCustomPrompt="1"/>
          </p:nvPr>
        </p:nvSpPr>
        <p:spPr>
          <a:xfrm>
            <a:off x="457200" y="3333391"/>
            <a:ext cx="2743200" cy="208246"/>
          </a:xfrm>
        </p:spPr>
        <p:txBody>
          <a:bodyPr tIns="0" bIns="0" numCol="1">
            <a:noAutofit/>
          </a:bodyPr>
          <a:lstStyle>
            <a:lvl1pPr marL="0" marR="0" indent="0" algn="ctr" defTabSz="136525" rtl="0" eaLnBrk="1" fontAlgn="base" latinLnBrk="0" hangingPunct="1">
              <a:lnSpc>
                <a:spcPct val="100000"/>
              </a:lnSpc>
              <a:spcBef>
                <a:spcPct val="0"/>
              </a:spcBef>
              <a:spcAft>
                <a:spcPts val="900"/>
              </a:spcAft>
              <a:buClr>
                <a:schemeClr val="accent2"/>
              </a:buClr>
              <a:buSzTx/>
              <a:buFont typeface="Arial" charset="0"/>
              <a:buNone/>
              <a:tabLst/>
              <a:defRPr sz="1050" i="0" baseline="0">
                <a:solidFill>
                  <a:schemeClr val="accent1"/>
                </a:solidFill>
              </a:defRPr>
            </a:lvl1pPr>
            <a:lvl2pPr marL="342900" indent="0" algn="ctr">
              <a:buNone/>
              <a:defRPr sz="1050" i="1">
                <a:solidFill>
                  <a:schemeClr val="bg2"/>
                </a:solidFill>
              </a:defRPr>
            </a:lvl2pPr>
            <a:lvl3pPr marL="685800" indent="0" algn="ctr">
              <a:buNone/>
              <a:defRPr sz="1050" i="1">
                <a:solidFill>
                  <a:schemeClr val="bg2"/>
                </a:solidFill>
              </a:defRPr>
            </a:lvl3pPr>
            <a:lvl4pPr marL="1028700" indent="0" algn="ctr">
              <a:buNone/>
              <a:defRPr sz="1050" i="1">
                <a:solidFill>
                  <a:schemeClr val="bg2"/>
                </a:solidFill>
              </a:defRPr>
            </a:lvl4pPr>
            <a:lvl5pPr marL="1371600" indent="0" algn="ctr">
              <a:buNone/>
              <a:defRPr sz="1050" i="1">
                <a:solidFill>
                  <a:schemeClr val="bg2"/>
                </a:solidFill>
              </a:defRPr>
            </a:lvl5pPr>
          </a:lstStyle>
          <a:p>
            <a:pPr marL="0" marR="0" lvl="0" indent="0" algn="ctr" defTabSz="136525" rtl="0" eaLnBrk="1" fontAlgn="base" latinLnBrk="0" hangingPunct="1">
              <a:lnSpc>
                <a:spcPct val="100000"/>
              </a:lnSpc>
              <a:spcBef>
                <a:spcPct val="0"/>
              </a:spcBef>
              <a:spcAft>
                <a:spcPts val="900"/>
              </a:spcAft>
              <a:buClr>
                <a:schemeClr val="accent2"/>
              </a:buClr>
              <a:buSzTx/>
              <a:buFont typeface="Arial" charset="0"/>
              <a:buNone/>
              <a:tabLst/>
              <a:defRPr/>
            </a:pPr>
            <a:r>
              <a:rPr lang="en-US" dirty="0" err="1"/>
              <a:t>HealthcareSource</a:t>
            </a:r>
            <a:endParaRPr lang="en-US" dirty="0"/>
          </a:p>
        </p:txBody>
      </p:sp>
      <p:sp>
        <p:nvSpPr>
          <p:cNvPr id="18" name="Rectangle 17"/>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143000" y="842552"/>
            <a:ext cx="6858000" cy="1558459"/>
          </a:xfrm>
        </p:spPr>
        <p:txBody>
          <a:bodyPr anchor="b">
            <a:normAutofit/>
          </a:bodyPr>
          <a:lstStyle>
            <a:lvl1pPr algn="ctr">
              <a:defRPr sz="3300">
                <a:solidFill>
                  <a:schemeClr val="bg2"/>
                </a:solidFill>
              </a:defRPr>
            </a:lvl1pPr>
          </a:lstStyle>
          <a:p>
            <a:r>
              <a:rPr lang="en-US"/>
              <a:t>Click to edit Master title style</a:t>
            </a:r>
            <a:endParaRPr lang="en-US" dirty="0"/>
          </a:p>
        </p:txBody>
      </p:sp>
      <p:sp>
        <p:nvSpPr>
          <p:cNvPr id="5" name="Footer Placeholder 4"/>
          <p:cNvSpPr>
            <a:spLocks noGrp="1"/>
          </p:cNvSpPr>
          <p:nvPr>
            <p:ph type="ftr" sz="quarter" idx="11"/>
          </p:nvPr>
        </p:nvSpPr>
        <p:spPr/>
        <p:txBody>
          <a:bodyPr/>
          <a:lstStyle>
            <a:lvl1pPr>
              <a:defRPr>
                <a:solidFill>
                  <a:schemeClr val="bg1">
                    <a:alpha val="75000"/>
                  </a:schemeClr>
                </a:solidFill>
              </a:defRPr>
            </a:lvl1pPr>
          </a:lstStyle>
          <a:p>
            <a:r>
              <a:rPr lang="en-US" dirty="0">
                <a:solidFill>
                  <a:srgbClr val="FFFFFF">
                    <a:alpha val="75000"/>
                  </a:srgbClr>
                </a:solidFill>
              </a:rPr>
              <a:t>© 2018 LEAN HUMAN CAPITAL BY HEALTHCARESOURCE. ALL RIGHTS RESERVED</a:t>
            </a:r>
          </a:p>
        </p:txBody>
      </p:sp>
      <p:cxnSp>
        <p:nvCxnSpPr>
          <p:cNvPr id="7" name="Straight Connector 6"/>
          <p:cNvCxnSpPr/>
          <p:nvPr/>
        </p:nvCxnSpPr>
        <p:spPr>
          <a:xfrm>
            <a:off x="3805978" y="2503499"/>
            <a:ext cx="153204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0" y="0"/>
            <a:ext cx="0" cy="710798"/>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12" name="Subtitle 2"/>
          <p:cNvSpPr>
            <a:spLocks noGrp="1"/>
          </p:cNvSpPr>
          <p:nvPr>
            <p:ph type="subTitle" idx="1" hasCustomPrompt="1"/>
          </p:nvPr>
        </p:nvSpPr>
        <p:spPr>
          <a:xfrm>
            <a:off x="457200" y="2690103"/>
            <a:ext cx="2743200" cy="318804"/>
          </a:xfrm>
        </p:spPr>
        <p:txBody>
          <a:bodyPr tIns="0" bIns="0" numCol="1">
            <a:noAutofit/>
          </a:bodyPr>
          <a:lstStyle>
            <a:lvl1pPr marL="0" marR="0" indent="0" algn="ctr" defTabSz="685800" rtl="0" eaLnBrk="1" fontAlgn="auto" latinLnBrk="0" hangingPunct="1">
              <a:lnSpc>
                <a:spcPct val="100000"/>
              </a:lnSpc>
              <a:spcBef>
                <a:spcPts val="0"/>
              </a:spcBef>
              <a:spcAft>
                <a:spcPts val="0"/>
              </a:spcAft>
              <a:buClrTx/>
              <a:buSzTx/>
              <a:buFontTx/>
              <a:buNone/>
              <a:tabLst/>
              <a:defRPr sz="1800" b="1" i="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err="1"/>
              <a:t>Firstname</a:t>
            </a:r>
            <a:r>
              <a:rPr lang="en-US" dirty="0"/>
              <a:t> </a:t>
            </a:r>
            <a:r>
              <a:rPr lang="en-US" dirty="0" err="1"/>
              <a:t>Lastname</a:t>
            </a:r>
            <a:endParaRPr lang="en-US" dirty="0"/>
          </a:p>
        </p:txBody>
      </p:sp>
      <p:sp>
        <p:nvSpPr>
          <p:cNvPr id="13" name="Text Placeholder 10"/>
          <p:cNvSpPr>
            <a:spLocks noGrp="1"/>
          </p:cNvSpPr>
          <p:nvPr>
            <p:ph type="body" sz="quarter" idx="12" hasCustomPrompt="1"/>
          </p:nvPr>
        </p:nvSpPr>
        <p:spPr>
          <a:xfrm>
            <a:off x="457200" y="3531643"/>
            <a:ext cx="2743200" cy="233039"/>
          </a:xfrm>
        </p:spPr>
        <p:txBody>
          <a:bodyPr>
            <a:noAutofit/>
          </a:bodyPr>
          <a:lstStyle>
            <a:lvl1pPr marL="0" indent="0" algn="ctr">
              <a:buNone/>
              <a:defRPr sz="1050" b="1">
                <a:solidFill>
                  <a:schemeClr val="accent1"/>
                </a:solidFill>
              </a:defRPr>
            </a:lvl1pPr>
            <a:lvl2pPr marL="342900" indent="0" algn="ctr">
              <a:buNone/>
              <a:defRPr b="0">
                <a:solidFill>
                  <a:schemeClr val="accent2"/>
                </a:solidFill>
              </a:defRPr>
            </a:lvl2pPr>
            <a:lvl3pPr marL="685800" indent="0" algn="ctr">
              <a:buNone/>
              <a:defRPr b="0">
                <a:solidFill>
                  <a:schemeClr val="accent2"/>
                </a:solidFill>
              </a:defRPr>
            </a:lvl3pPr>
            <a:lvl4pPr marL="1028700" indent="0" algn="ctr">
              <a:buNone/>
              <a:defRPr b="0">
                <a:solidFill>
                  <a:schemeClr val="accent2"/>
                </a:solidFill>
              </a:defRPr>
            </a:lvl4pPr>
            <a:lvl5pPr marL="1371600" indent="0" algn="ctr">
              <a:buNone/>
              <a:defRPr b="0">
                <a:solidFill>
                  <a:schemeClr val="accent2"/>
                </a:solidFill>
              </a:defRPr>
            </a:lvl5pPr>
          </a:lstStyle>
          <a:p>
            <a:pPr lvl="0"/>
            <a:r>
              <a:rPr lang="en-US" dirty="0"/>
              <a:t>Date</a:t>
            </a:r>
          </a:p>
        </p:txBody>
      </p:sp>
      <p:sp>
        <p:nvSpPr>
          <p:cNvPr id="17" name="Text Placeholder 15"/>
          <p:cNvSpPr>
            <a:spLocks noGrp="1"/>
          </p:cNvSpPr>
          <p:nvPr>
            <p:ph type="body" sz="quarter" idx="15" hasCustomPrompt="1"/>
          </p:nvPr>
        </p:nvSpPr>
        <p:spPr>
          <a:xfrm>
            <a:off x="457200" y="3125145"/>
            <a:ext cx="2743200" cy="208246"/>
          </a:xfrm>
        </p:spPr>
        <p:txBody>
          <a:bodyPr tIns="0" bIns="0" numCol="1">
            <a:noAutofit/>
          </a:bodyPr>
          <a:lstStyle>
            <a:lvl1pPr marL="0" marR="0" indent="0" algn="ctr" defTabSz="136525" rtl="0" eaLnBrk="1" fontAlgn="base" latinLnBrk="0" hangingPunct="1">
              <a:lnSpc>
                <a:spcPct val="100000"/>
              </a:lnSpc>
              <a:spcBef>
                <a:spcPct val="0"/>
              </a:spcBef>
              <a:spcAft>
                <a:spcPts val="900"/>
              </a:spcAft>
              <a:buClr>
                <a:schemeClr val="accent2"/>
              </a:buClr>
              <a:buSzTx/>
              <a:buFont typeface="Arial" charset="0"/>
              <a:buNone/>
              <a:tabLst/>
              <a:defRPr sz="1050" i="1" baseline="0">
                <a:solidFill>
                  <a:schemeClr val="accent1"/>
                </a:solidFill>
              </a:defRPr>
            </a:lvl1pPr>
            <a:lvl2pPr marL="342900" indent="0" algn="ctr">
              <a:buNone/>
              <a:defRPr sz="1050" i="1">
                <a:solidFill>
                  <a:schemeClr val="bg2"/>
                </a:solidFill>
              </a:defRPr>
            </a:lvl2pPr>
            <a:lvl3pPr marL="685800" indent="0" algn="ctr">
              <a:buNone/>
              <a:defRPr sz="1050" i="1">
                <a:solidFill>
                  <a:schemeClr val="bg2"/>
                </a:solidFill>
              </a:defRPr>
            </a:lvl3pPr>
            <a:lvl4pPr marL="1028700" indent="0" algn="ctr">
              <a:buNone/>
              <a:defRPr sz="1050" i="1">
                <a:solidFill>
                  <a:schemeClr val="bg2"/>
                </a:solidFill>
              </a:defRPr>
            </a:lvl4pPr>
            <a:lvl5pPr marL="1371600" indent="0" algn="ctr">
              <a:buNone/>
              <a:defRPr sz="1050" i="1">
                <a:solidFill>
                  <a:schemeClr val="bg2"/>
                </a:solidFill>
              </a:defRPr>
            </a:lvl5pPr>
          </a:lstStyle>
          <a:p>
            <a:pPr marL="0" marR="0" lvl="0" indent="0" algn="ctr" defTabSz="136525" rtl="0" eaLnBrk="1" fontAlgn="base" latinLnBrk="0" hangingPunct="1">
              <a:lnSpc>
                <a:spcPct val="100000"/>
              </a:lnSpc>
              <a:spcBef>
                <a:spcPct val="0"/>
              </a:spcBef>
              <a:spcAft>
                <a:spcPts val="900"/>
              </a:spcAft>
              <a:buClr>
                <a:schemeClr val="accent2"/>
              </a:buClr>
              <a:buSzTx/>
              <a:buFont typeface="Arial" charset="0"/>
              <a:buNone/>
              <a:tabLst/>
              <a:defRPr/>
            </a:pPr>
            <a:r>
              <a:rPr lang="en-US" dirty="0"/>
              <a:t>Job Title in Ital</a:t>
            </a:r>
          </a:p>
        </p:txBody>
      </p:sp>
      <p:sp>
        <p:nvSpPr>
          <p:cNvPr id="19" name="Rectangle 18"/>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p:nvPr/>
        </p:nvCxnSpPr>
        <p:spPr>
          <a:xfrm>
            <a:off x="3805978" y="2503499"/>
            <a:ext cx="153204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572000" y="0"/>
            <a:ext cx="0" cy="710798"/>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
        <p:nvSpPr>
          <p:cNvPr id="22" name="Slide Number Placeholder 2"/>
          <p:cNvSpPr>
            <a:spLocks noGrp="1"/>
          </p:cNvSpPr>
          <p:nvPr>
            <p:ph type="sldNum" sz="quarter" idx="13"/>
          </p:nvPr>
        </p:nvSpPr>
        <p:spPr>
          <a:xfrm>
            <a:off x="8742363" y="4756150"/>
            <a:ext cx="277812" cy="273050"/>
          </a:xfrm>
        </p:spPr>
        <p:txBody>
          <a:bodyPr/>
          <a:lstStyle>
            <a:lvl1pPr>
              <a:defRPr/>
            </a:lvl1pPr>
          </a:lstStyle>
          <a:p>
            <a:pPr>
              <a:defRPr/>
            </a:pPr>
            <a:fld id="{AEF0D898-282A-2E4F-9727-40618376C1D4}" type="slidenum">
              <a:rPr lang="en-US" smtClean="0"/>
              <a:pPr>
                <a:defRPr/>
              </a:pPr>
              <a:t>‹#›</a:t>
            </a:fld>
            <a:endParaRPr lang="en-US" dirty="0"/>
          </a:p>
        </p:txBody>
      </p:sp>
      <p:sp>
        <p:nvSpPr>
          <p:cNvPr id="23" name="Rectangle 22">
            <a:extLst>
              <a:ext uri="{FF2B5EF4-FFF2-40B4-BE49-F238E27FC236}">
                <a16:creationId xmlns:a16="http://schemas.microsoft.com/office/drawing/2014/main" id="{5CF27F1E-5B0D-40E0-8CE3-931E7087F0A9}"/>
              </a:ext>
            </a:extLst>
          </p:cNvPr>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5D51C919-D75B-497D-ADE2-B20B7F63D654}"/>
              </a:ext>
            </a:extLst>
          </p:cNvPr>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Connector 25">
            <a:extLst>
              <a:ext uri="{FF2B5EF4-FFF2-40B4-BE49-F238E27FC236}">
                <a16:creationId xmlns:a16="http://schemas.microsoft.com/office/drawing/2014/main" id="{9E40E333-52F5-428F-81EC-BDF9EF21EB98}"/>
              </a:ext>
            </a:extLst>
          </p:cNvPr>
          <p:cNvCxnSpPr/>
          <p:nvPr userDrawn="1"/>
        </p:nvCxnSpPr>
        <p:spPr>
          <a:xfrm>
            <a:off x="3805978" y="2503499"/>
            <a:ext cx="1532047"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EBEF2B-DA8F-4A6A-9749-84836FB3AA4A}"/>
              </a:ext>
            </a:extLst>
          </p:cNvPr>
          <p:cNvCxnSpPr/>
          <p:nvPr userDrawn="1"/>
        </p:nvCxnSpPr>
        <p:spPr>
          <a:xfrm>
            <a:off x="4572000" y="0"/>
            <a:ext cx="0" cy="710798"/>
          </a:xfrm>
          <a:prstGeom prst="line">
            <a:avLst/>
          </a:prstGeom>
          <a:ln w="25400">
            <a:solidFill>
              <a:schemeClr val="bg1">
                <a:lumMod val="8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0107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 Content - wide">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57200" y="1211943"/>
            <a:ext cx="8229600" cy="31973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3"/>
          </p:nvPr>
        </p:nvSpPr>
        <p:spPr/>
        <p:txBody>
          <a:bodyPr/>
          <a:lstStyle>
            <a:lvl1pPr>
              <a:defRPr/>
            </a:lvl1pPr>
          </a:lstStyle>
          <a:p>
            <a:pPr>
              <a:defRPr/>
            </a:pPr>
            <a:fld id="{AEF0D898-282A-2E4F-9727-40618376C1D4}" type="slidenum">
              <a:rPr lang="en-US" smtClean="0"/>
              <a:pPr>
                <a:defRPr/>
              </a:pPr>
              <a:t>‹#›</a:t>
            </a:fld>
            <a:endParaRPr lang="en-US" dirty="0"/>
          </a:p>
        </p:txBody>
      </p:sp>
      <p:sp>
        <p:nvSpPr>
          <p:cNvPr id="7" name="Footer Placeholder 3"/>
          <p:cNvSpPr>
            <a:spLocks noGrp="1"/>
          </p:cNvSpPr>
          <p:nvPr>
            <p:ph type="ftr" sz="quarter" idx="14"/>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32943822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 Content - w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5"/>
          <p:cNvSpPr>
            <a:spLocks noGrp="1"/>
          </p:cNvSpPr>
          <p:nvPr>
            <p:ph sz="quarter" idx="12"/>
          </p:nvPr>
        </p:nvSpPr>
        <p:spPr>
          <a:xfrm>
            <a:off x="457200" y="1211943"/>
            <a:ext cx="8229600" cy="319732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3"/>
          </p:nvPr>
        </p:nvSpPr>
        <p:spPr>
          <a:ln/>
        </p:spPr>
        <p:txBody>
          <a:bodyPr/>
          <a:lstStyle>
            <a:lvl1pPr>
              <a:defRPr/>
            </a:lvl1pPr>
          </a:lstStyle>
          <a:p>
            <a:pPr>
              <a:defRPr/>
            </a:pPr>
            <a:r>
              <a:rPr lang="en-US" dirty="0"/>
              <a:t>© 2018 LEAN HUMAN CAPITAL BY HEALTHCARESOURCE. ALL RIGHTS RESERVED</a:t>
            </a:r>
          </a:p>
        </p:txBody>
      </p:sp>
      <p:sp>
        <p:nvSpPr>
          <p:cNvPr id="5" name="Slide Number Placeholder 5"/>
          <p:cNvSpPr>
            <a:spLocks noGrp="1"/>
          </p:cNvSpPr>
          <p:nvPr>
            <p:ph type="sldNum" sz="quarter" idx="14"/>
          </p:nvPr>
        </p:nvSpPr>
        <p:spPr>
          <a:ln/>
        </p:spPr>
        <p:txBody>
          <a:bodyPr/>
          <a:lstStyle>
            <a:lvl1pPr>
              <a:defRPr/>
            </a:lvl1pPr>
          </a:lstStyle>
          <a:p>
            <a:pPr>
              <a:defRPr/>
            </a:pPr>
            <a:fld id="{580D6771-3D9B-6948-808F-73088BA989C4}" type="slidenum">
              <a:rPr lang="en-US" smtClean="0"/>
              <a:pPr>
                <a:defRPr/>
              </a:pPr>
              <a:t>‹#›</a:t>
            </a:fld>
            <a:endParaRPr lang="en-US" dirty="0"/>
          </a:p>
        </p:txBody>
      </p:sp>
    </p:spTree>
    <p:extLst>
      <p:ext uri="{BB962C8B-B14F-4D97-AF65-F5344CB8AC3E}">
        <p14:creationId xmlns:p14="http://schemas.microsoft.com/office/powerpoint/2010/main" val="155964218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 Content - wide">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457200" y="1211943"/>
            <a:ext cx="8229600" cy="319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2"/>
          <p:cNvSpPr>
            <a:spLocks noGrp="1"/>
          </p:cNvSpPr>
          <p:nvPr>
            <p:ph type="sldNum" sz="quarter" idx="13"/>
          </p:nvPr>
        </p:nvSpPr>
        <p:spPr/>
        <p:txBody>
          <a:bodyPr/>
          <a:lstStyle>
            <a:lvl1pPr>
              <a:defRPr/>
            </a:lvl1pPr>
          </a:lstStyle>
          <a:p>
            <a:pPr>
              <a:defRPr/>
            </a:pPr>
            <a:fld id="{AEF0D898-282A-2E4F-9727-40618376C1D4}" type="slidenum">
              <a:rPr lang="en-US" smtClean="0"/>
              <a:pPr>
                <a:defRPr/>
              </a:pPr>
              <a:t>‹#›</a:t>
            </a:fld>
            <a:endParaRPr lang="en-US" dirty="0"/>
          </a:p>
        </p:txBody>
      </p:sp>
      <p:sp>
        <p:nvSpPr>
          <p:cNvPr id="7" name="Footer Placeholder 3"/>
          <p:cNvSpPr>
            <a:spLocks noGrp="1"/>
          </p:cNvSpPr>
          <p:nvPr>
            <p:ph type="ftr" sz="quarter" idx="14"/>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42709796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 Content - thi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2286000" y="1216152"/>
            <a:ext cx="4572000" cy="3202199"/>
          </a:xfrm>
          <a:prstGeom prst="rect">
            <a:avLst/>
          </a:prstGeom>
        </p:spPr>
        <p:txBody>
          <a:bodyPr bIns="274320" anchor="ctr" anchorCtr="0"/>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91164952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 + Content - thi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9" name="Content Placeholder 2"/>
          <p:cNvSpPr>
            <a:spLocks noGrp="1"/>
          </p:cNvSpPr>
          <p:nvPr>
            <p:ph idx="1"/>
          </p:nvPr>
        </p:nvSpPr>
        <p:spPr>
          <a:xfrm>
            <a:off x="2286000" y="1216152"/>
            <a:ext cx="4572000" cy="3202199"/>
          </a:xfrm>
          <a:prstGeom prst="rect">
            <a:avLst/>
          </a:prstGeom>
        </p:spPr>
        <p:txBody>
          <a:bodyPr bIns="274320" anchor="ctr" anchorCtr="0"/>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5" name="Slide Number Placeholder 5"/>
          <p:cNvSpPr>
            <a:spLocks noGrp="1"/>
          </p:cNvSpPr>
          <p:nvPr>
            <p:ph type="sldNum" sz="quarter" idx="11"/>
          </p:nvPr>
        </p:nvSpPr>
        <p:spPr>
          <a:ln/>
        </p:spPr>
        <p:txBody>
          <a:bodyPr/>
          <a:lstStyle>
            <a:lvl1pPr>
              <a:defRPr/>
            </a:lvl1pPr>
          </a:lstStyle>
          <a:p>
            <a:pPr>
              <a:defRPr/>
            </a:pPr>
            <a:fld id="{BA33EB59-51B5-3247-8A19-16E48CEFD2B8}" type="slidenum">
              <a:rPr lang="en-US" smtClean="0"/>
              <a:pPr>
                <a:defRPr/>
              </a:pPr>
              <a:t>‹#›</a:t>
            </a:fld>
            <a:endParaRPr lang="en-US" dirty="0"/>
          </a:p>
        </p:txBody>
      </p:sp>
    </p:spTree>
    <p:extLst>
      <p:ext uri="{BB962C8B-B14F-4D97-AF65-F5344CB8AC3E}">
        <p14:creationId xmlns:p14="http://schemas.microsoft.com/office/powerpoint/2010/main" val="34847332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 Content - medium">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371600" y="1216152"/>
            <a:ext cx="6400800" cy="3202199"/>
          </a:xfrm>
          <a:prstGeom prst="rect">
            <a:avLst/>
          </a:prstGeom>
        </p:spPr>
        <p:txBody>
          <a:bodyPr/>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50833687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Title + Content - medium (white)">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371600" y="1216152"/>
            <a:ext cx="6400800" cy="3202199"/>
          </a:xfrm>
          <a:prstGeom prst="rect">
            <a:avLst/>
          </a:prstGeom>
        </p:spPr>
        <p:txBody>
          <a:bodyPr/>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76977174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 2 Colum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752109"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385516169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 2/3 Colum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241965" y="1371600"/>
            <a:ext cx="5443800"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2383651" cy="2743200"/>
          </a:xfrm>
          <a:prstGeom prst="rect">
            <a:avLst/>
          </a:prstGeom>
        </p:spPr>
        <p:txBody>
          <a:bodyPr anchor="t" anchorCtr="0"/>
          <a:lstStyle>
            <a:lvl1pPr>
              <a:defRPr sz="1400"/>
            </a:lvl1pPr>
            <a:lvl2pPr>
              <a:defRPr sz="1400"/>
            </a:lvl2pPr>
            <a:lvl3pPr>
              <a:defRPr sz="1200"/>
            </a:lvl3pPr>
            <a:lvl4pPr>
              <a:defRPr sz="12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57726519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 2/3 Column (white)">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3241965" y="1371600"/>
            <a:ext cx="5443800"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7"/>
          </p:nvPr>
        </p:nvSpPr>
        <p:spPr>
          <a:xfrm>
            <a:off x="455465" y="1371600"/>
            <a:ext cx="2383651" cy="2743200"/>
          </a:xfrm>
          <a:prstGeom prst="rect">
            <a:avLst/>
          </a:prstGeom>
        </p:spPr>
        <p:txBody>
          <a:bodyPr anchor="t" anchorCtr="0"/>
          <a:lstStyle>
            <a:lvl1pPr>
              <a:defRPr sz="1400"/>
            </a:lvl1pPr>
            <a:lvl2pPr>
              <a:defRPr sz="1400"/>
            </a:lvl2pPr>
            <a:lvl3pPr>
              <a:defRPr sz="1200"/>
            </a:lvl3pPr>
            <a:lvl4pPr>
              <a:defRPr sz="12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10"/>
          <p:cNvSpPr>
            <a:spLocks noGrp="1"/>
          </p:cNvSpPr>
          <p:nvPr>
            <p:ph type="sldNum" sz="quarter" idx="18"/>
          </p:nvPr>
        </p:nvSpPr>
        <p:spPr/>
        <p:txBody>
          <a:bodyPr/>
          <a:lstStyle>
            <a:lvl1pPr>
              <a:defRPr/>
            </a:lvl1pPr>
          </a:lstStyle>
          <a:p>
            <a:pPr>
              <a:defRPr/>
            </a:pPr>
            <a:fld id="{243D476B-606A-1746-9FA7-F18E47A39118}" type="slidenum">
              <a:rPr lang="en-US" smtClean="0"/>
              <a:pPr>
                <a:defRPr/>
              </a:pPr>
              <a:t>‹#›</a:t>
            </a:fld>
            <a:endParaRPr lang="en-US" dirty="0"/>
          </a:p>
        </p:txBody>
      </p:sp>
      <p:sp>
        <p:nvSpPr>
          <p:cNvPr id="7" name="Footer Placeholder 2"/>
          <p:cNvSpPr>
            <a:spLocks noGrp="1"/>
          </p:cNvSpPr>
          <p:nvPr>
            <p:ph type="ftr" sz="quarter" idx="19"/>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3772014372"/>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 2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8"/>
          </p:nvPr>
        </p:nvSpPr>
        <p:spPr>
          <a:ln/>
        </p:spPr>
        <p:txBody>
          <a:bodyPr/>
          <a:lstStyle>
            <a:lvl1pPr>
              <a:defRPr/>
            </a:lvl1pPr>
          </a:lstStyle>
          <a:p>
            <a:pPr>
              <a:defRPr/>
            </a:pPr>
            <a:r>
              <a:rPr lang="en-US" dirty="0"/>
              <a:t>© 2018 LEAN HUMAN CAPITAL BY HEALTHCARESOURCE. ALL RIGHTS RESERVED</a:t>
            </a:r>
          </a:p>
        </p:txBody>
      </p:sp>
      <p:sp>
        <p:nvSpPr>
          <p:cNvPr id="6" name="Slide Number Placeholder 5"/>
          <p:cNvSpPr>
            <a:spLocks noGrp="1"/>
          </p:cNvSpPr>
          <p:nvPr>
            <p:ph type="sldNum" sz="quarter" idx="19"/>
          </p:nvPr>
        </p:nvSpPr>
        <p:spPr>
          <a:ln/>
        </p:spPr>
        <p:txBody>
          <a:bodyPr/>
          <a:lstStyle>
            <a:lvl1pPr>
              <a:defRPr/>
            </a:lvl1pPr>
          </a:lstStyle>
          <a:p>
            <a:pPr>
              <a:defRPr/>
            </a:pPr>
            <a:fld id="{BDF27801-C405-BC4B-BF2D-4271B0FC0819}" type="slidenum">
              <a:rPr lang="en-US" smtClean="0"/>
              <a:pPr>
                <a:defRPr/>
              </a:pPr>
              <a:t>‹#›</a:t>
            </a:fld>
            <a:endParaRPr lang="en-US" dirty="0"/>
          </a:p>
        </p:txBody>
      </p:sp>
      <p:sp>
        <p:nvSpPr>
          <p:cNvPr id="7" name="Content Placeholder 3"/>
          <p:cNvSpPr>
            <a:spLocks noGrp="1"/>
          </p:cNvSpPr>
          <p:nvPr>
            <p:ph sz="half" idx="2"/>
          </p:nvPr>
        </p:nvSpPr>
        <p:spPr>
          <a:xfrm>
            <a:off x="4752109"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3"/>
          <p:cNvSpPr>
            <a:spLocks noGrp="1"/>
          </p:cNvSpPr>
          <p:nvPr>
            <p:ph sz="half" idx="17"/>
          </p:nvPr>
        </p:nvSpPr>
        <p:spPr>
          <a:xfrm>
            <a:off x="455465" y="1371600"/>
            <a:ext cx="3933655" cy="2743200"/>
          </a:xfrm>
          <a:prstGeom prst="rect">
            <a:avLst/>
          </a:prstGeom>
        </p:spPr>
        <p:txBody>
          <a:bodyPr anchor="t" anchorCtr="0"/>
          <a:lstStyle>
            <a:lvl1pPr>
              <a:defRPr sz="1800"/>
            </a:lvl1pPr>
            <a:lvl2pPr>
              <a:defRPr sz="1800"/>
            </a:lvl2pPr>
            <a:lvl3pPr>
              <a:defRPr sz="1400"/>
            </a:lvl3pPr>
            <a:lvl4pPr>
              <a:defRPr sz="1400"/>
            </a:lvl4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969006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footer ONLY">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8"/>
          <p:cNvSpPr>
            <a:spLocks noGrp="1"/>
          </p:cNvSpPr>
          <p:nvPr>
            <p:ph type="sldNum" sz="quarter" idx="10"/>
          </p:nvPr>
        </p:nvSpPr>
        <p:spPr/>
        <p:txBody>
          <a:bodyPr/>
          <a:lstStyle>
            <a:lvl1pPr>
              <a:defRPr/>
            </a:lvl1pPr>
          </a:lstStyle>
          <a:p>
            <a:pPr>
              <a:defRPr/>
            </a:pPr>
            <a:fld id="{4FAF15E4-98A6-5B4F-AEC6-FFAE733E7AB0}" type="slidenum">
              <a:rPr lang="en-US" smtClean="0"/>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32643417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footer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4" name="Slide Number Placeholder 5"/>
          <p:cNvSpPr>
            <a:spLocks noGrp="1"/>
          </p:cNvSpPr>
          <p:nvPr>
            <p:ph type="sldNum" sz="quarter" idx="11"/>
          </p:nvPr>
        </p:nvSpPr>
        <p:spPr>
          <a:ln/>
        </p:spPr>
        <p:txBody>
          <a:bodyPr/>
          <a:lstStyle>
            <a:lvl1pPr>
              <a:defRPr/>
            </a:lvl1pPr>
          </a:lstStyle>
          <a:p>
            <a:pPr>
              <a:defRPr/>
            </a:pPr>
            <a:fld id="{0783D531-13C3-3840-BBB7-BC0596EED4E6}" type="slidenum">
              <a:rPr lang="en-US" smtClean="0"/>
              <a:pPr>
                <a:defRPr/>
              </a:pPr>
              <a:t>‹#›</a:t>
            </a:fld>
            <a:endParaRPr lang="en-US" dirty="0"/>
          </a:p>
        </p:txBody>
      </p:sp>
    </p:spTree>
    <p:extLst>
      <p:ext uri="{BB962C8B-B14F-4D97-AF65-F5344CB8AC3E}">
        <p14:creationId xmlns:p14="http://schemas.microsoft.com/office/powerpoint/2010/main" val="324023871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 Content - wide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8" name="Content Placeholder 5"/>
          <p:cNvSpPr>
            <a:spLocks noGrp="1"/>
          </p:cNvSpPr>
          <p:nvPr>
            <p:ph sz="quarter" idx="12"/>
          </p:nvPr>
        </p:nvSpPr>
        <p:spPr>
          <a:xfrm>
            <a:off x="457200" y="1211943"/>
            <a:ext cx="8229600" cy="319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3"/>
          </p:nvPr>
        </p:nvSpPr>
        <p:spPr>
          <a:ln/>
        </p:spPr>
        <p:txBody>
          <a:bodyPr/>
          <a:lstStyle>
            <a:lvl1pPr>
              <a:defRPr/>
            </a:lvl1pPr>
          </a:lstStyle>
          <a:p>
            <a:pPr>
              <a:defRPr/>
            </a:pPr>
            <a:r>
              <a:rPr lang="en-US" dirty="0"/>
              <a:t>© 2018 LEAN HUMAN CAPITAL BY HEALTHCARESOURCE. ALL RIGHTS RESERVED</a:t>
            </a:r>
          </a:p>
        </p:txBody>
      </p:sp>
      <p:sp>
        <p:nvSpPr>
          <p:cNvPr id="5" name="Slide Number Placeholder 5"/>
          <p:cNvSpPr>
            <a:spLocks noGrp="1"/>
          </p:cNvSpPr>
          <p:nvPr>
            <p:ph type="sldNum" sz="quarter" idx="14"/>
          </p:nvPr>
        </p:nvSpPr>
        <p:spPr>
          <a:ln/>
        </p:spPr>
        <p:txBody>
          <a:bodyPr/>
          <a:lstStyle>
            <a:lvl1pPr>
              <a:defRPr/>
            </a:lvl1pPr>
          </a:lstStyle>
          <a:p>
            <a:pPr>
              <a:defRPr/>
            </a:pPr>
            <a:fld id="{580D6771-3D9B-6948-808F-73088BA989C4}" type="slidenum">
              <a:rPr lang="en-US" smtClean="0"/>
              <a:pPr>
                <a:defRPr/>
              </a:pPr>
              <a:t>‹#›</a:t>
            </a:fld>
            <a:endParaRPr lang="en-US" dirty="0"/>
          </a:p>
        </p:txBody>
      </p:sp>
    </p:spTree>
    <p:extLst>
      <p:ext uri="{BB962C8B-B14F-4D97-AF65-F5344CB8AC3E}">
        <p14:creationId xmlns:p14="http://schemas.microsoft.com/office/powerpoint/2010/main" val="63449869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4" name="Slide Number Placeholder 5"/>
          <p:cNvSpPr>
            <a:spLocks noGrp="1"/>
          </p:cNvSpPr>
          <p:nvPr>
            <p:ph type="sldNum" sz="quarter" idx="11"/>
          </p:nvPr>
        </p:nvSpPr>
        <p:spPr>
          <a:ln/>
        </p:spPr>
        <p:txBody>
          <a:bodyPr/>
          <a:lstStyle>
            <a:lvl1pPr>
              <a:defRPr/>
            </a:lvl1pPr>
          </a:lstStyle>
          <a:p>
            <a:pPr>
              <a:defRPr/>
            </a:pPr>
            <a:fld id="{B70BA325-78E9-4B46-ACBF-EC0ACDDE8674}" type="slidenum">
              <a:rPr lang="en-US" smtClean="0"/>
              <a:pPr>
                <a:defRPr/>
              </a:pPr>
              <a:t>‹#›</a:t>
            </a:fld>
            <a:endParaRPr lang="en-US" dirty="0"/>
          </a:p>
        </p:txBody>
      </p:sp>
    </p:spTree>
    <p:extLst>
      <p:ext uri="{BB962C8B-B14F-4D97-AF65-F5344CB8AC3E}">
        <p14:creationId xmlns:p14="http://schemas.microsoft.com/office/powerpoint/2010/main" val="78328552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Footer only">
    <p:bg>
      <p:bgPr>
        <a:solidFill>
          <a:schemeClr val="tx2">
            <a:alpha val="10000"/>
          </a:schemeClr>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42363" y="4756150"/>
            <a:ext cx="277812" cy="273050"/>
          </a:xfrm>
        </p:spPr>
        <p:txBody>
          <a:bodyPr/>
          <a:lstStyle>
            <a:lvl1pPr>
              <a:defRPr/>
            </a:lvl1pPr>
          </a:lstStyle>
          <a:p>
            <a:pPr>
              <a:defRPr/>
            </a:pPr>
            <a:fld id="{4FAF15E4-98A6-5B4F-AEC6-FFAE733E7AB0}" type="slidenum">
              <a:rPr lang="en-US" smtClean="0"/>
              <a:pPr>
                <a:defRPr/>
              </a:pPr>
              <a:t>‹#›</a:t>
            </a:fld>
            <a:endParaRPr lang="en-US" dirty="0"/>
          </a:p>
        </p:txBody>
      </p:sp>
      <p:sp>
        <p:nvSpPr>
          <p:cNvPr id="3" name="Footer Placeholder 3"/>
          <p:cNvSpPr>
            <a:spLocks noGrp="1"/>
          </p:cNvSpPr>
          <p:nvPr>
            <p:ph type="ftr" sz="quarter" idx="11"/>
          </p:nvPr>
        </p:nvSpPr>
        <p:spPr>
          <a:xfrm>
            <a:off x="457200" y="4813300"/>
            <a:ext cx="8229600" cy="158750"/>
          </a:xfrm>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98837062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Footer only (white)">
    <p:spTree>
      <p:nvGrpSpPr>
        <p:cNvPr id="1" name=""/>
        <p:cNvGrpSpPr/>
        <p:nvPr/>
      </p:nvGrpSpPr>
      <p:grpSpPr>
        <a:xfrm>
          <a:off x="0" y="0"/>
          <a:ext cx="0" cy="0"/>
          <a:chOff x="0" y="0"/>
          <a:chExt cx="0" cy="0"/>
        </a:xfrm>
      </p:grpSpPr>
      <p:sp>
        <p:nvSpPr>
          <p:cNvPr id="2" name="Slide Number Placeholder 8"/>
          <p:cNvSpPr>
            <a:spLocks noGrp="1"/>
          </p:cNvSpPr>
          <p:nvPr>
            <p:ph type="sldNum" sz="quarter" idx="10"/>
          </p:nvPr>
        </p:nvSpPr>
        <p:spPr>
          <a:xfrm>
            <a:off x="8742363" y="4756150"/>
            <a:ext cx="277812" cy="273050"/>
          </a:xfrm>
        </p:spPr>
        <p:txBody>
          <a:bodyPr/>
          <a:lstStyle>
            <a:lvl1pPr>
              <a:defRPr/>
            </a:lvl1pPr>
          </a:lstStyle>
          <a:p>
            <a:pPr>
              <a:defRPr/>
            </a:pPr>
            <a:fld id="{4FAF15E4-98A6-5B4F-AEC6-FFAE733E7AB0}" type="slidenum">
              <a:rPr lang="en-US" smtClean="0"/>
              <a:pPr>
                <a:defRPr/>
              </a:pPr>
              <a:t>‹#›</a:t>
            </a:fld>
            <a:endParaRPr lang="en-US" dirty="0"/>
          </a:p>
        </p:txBody>
      </p:sp>
      <p:sp>
        <p:nvSpPr>
          <p:cNvPr id="3" name="Footer Placeholder 3"/>
          <p:cNvSpPr>
            <a:spLocks noGrp="1"/>
          </p:cNvSpPr>
          <p:nvPr>
            <p:ph type="ftr" sz="quarter" idx="11"/>
          </p:nvPr>
        </p:nvSpPr>
        <p:spPr>
          <a:xfrm>
            <a:off x="457200" y="4813300"/>
            <a:ext cx="8229600" cy="158750"/>
          </a:xfrm>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39042901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Divider Blue">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60404315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vider Dark Blue">
    <p:bg>
      <p:bgPr>
        <a:solidFill>
          <a:schemeClr val="tx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45596341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vider Green">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81389730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Orange">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47147650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Gold">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1825287391"/>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vider Red">
    <p:bg>
      <p:bgPr>
        <a:solidFill>
          <a:schemeClr val="accent6"/>
        </a:solid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457200" y="301752"/>
            <a:ext cx="8229600" cy="4343400"/>
          </a:xfrm>
        </p:spPr>
        <p:txBody>
          <a:bodyPr anchor="ctr">
            <a:normAutofit/>
          </a:bodyPr>
          <a:lstStyle>
            <a:lvl1pPr algn="ctr">
              <a:defRPr sz="3300">
                <a:solidFill>
                  <a:schemeClr val="bg2"/>
                </a:solidFill>
              </a:defRPr>
            </a:lvl1pPr>
          </a:lstStyle>
          <a:p>
            <a:r>
              <a:rPr lang="en-US"/>
              <a:t>Click to edit Master title style</a:t>
            </a:r>
            <a:endParaRPr lang="en-US" dirty="0"/>
          </a:p>
        </p:txBody>
      </p:sp>
      <p:sp>
        <p:nvSpPr>
          <p:cNvPr id="5" name="Slide Number Placeholder 7"/>
          <p:cNvSpPr>
            <a:spLocks noGrp="1"/>
          </p:cNvSpPr>
          <p:nvPr>
            <p:ph type="sldNum" sz="quarter" idx="10"/>
          </p:nvPr>
        </p:nvSpPr>
        <p:spPr/>
        <p:txBody>
          <a:bodyPr/>
          <a:lstStyle>
            <a:lvl1pPr>
              <a:defRPr/>
            </a:lvl1pPr>
          </a:lstStyle>
          <a:p>
            <a:pPr>
              <a:defRPr/>
            </a:pPr>
            <a:fld id="{452AEEF0-882B-9D42-8C69-3EC73F02B53A}" type="slidenum">
              <a:rPr lang="en-US" smtClean="0"/>
              <a:pPr>
                <a:defRPr/>
              </a:pPr>
              <a:t>‹#›</a:t>
            </a:fld>
            <a:endParaRPr lang="en-US" dirty="0"/>
          </a:p>
        </p:txBody>
      </p:sp>
      <p:sp>
        <p:nvSpPr>
          <p:cNvPr id="6" name="Footer Placeholder 1"/>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316815415"/>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hank You Page">
    <p:bg>
      <p:bgPr>
        <a:solidFill>
          <a:schemeClr val="tx2"/>
        </a:solidFill>
        <a:effectLst/>
      </p:bgPr>
    </p:bg>
    <p:spTree>
      <p:nvGrpSpPr>
        <p:cNvPr id="1" name=""/>
        <p:cNvGrpSpPr/>
        <p:nvPr/>
      </p:nvGrpSpPr>
      <p:grpSpPr>
        <a:xfrm>
          <a:off x="0" y="0"/>
          <a:ext cx="0" cy="0"/>
          <a:chOff x="0" y="0"/>
          <a:chExt cx="0" cy="0"/>
        </a:xfrm>
      </p:grpSpPr>
      <p:sp>
        <p:nvSpPr>
          <p:cNvPr id="9" name="Rectangle 8"/>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894114" y="2101208"/>
            <a:ext cx="5355771" cy="945847"/>
          </a:xfrm>
          <a:prstGeom prst="rect">
            <a:avLst/>
          </a:prstGeom>
        </p:spPr>
        <p:txBody>
          <a:bodyPr vert="horz" wrap="square" lIns="0" tIns="0" rIns="0" bIns="0" rtlCol="0">
            <a:normAutofit/>
          </a:bodyPr>
          <a:lstStyle/>
          <a:p>
            <a:pPr algn="ctr">
              <a:buFont typeface="Arial" charset="0"/>
              <a:buNone/>
            </a:pPr>
            <a:r>
              <a:rPr lang="en-US" sz="5500" spc="0" baseline="0" dirty="0">
                <a:solidFill>
                  <a:schemeClr val="accent1"/>
                </a:solidFill>
              </a:rPr>
              <a:t>Thank You</a:t>
            </a:r>
          </a:p>
        </p:txBody>
      </p:sp>
      <p:sp>
        <p:nvSpPr>
          <p:cNvPr id="8" name="Rectangle 7">
            <a:extLst>
              <a:ext uri="{FF2B5EF4-FFF2-40B4-BE49-F238E27FC236}">
                <a16:creationId xmlns:a16="http://schemas.microsoft.com/office/drawing/2014/main" id="{C6BE8ADC-EE0A-4030-B73F-054D21CAF1B7}"/>
              </a:ext>
            </a:extLst>
          </p:cNvPr>
          <p:cNvSpPr/>
          <p:nvPr userDrawn="1"/>
        </p:nvSpPr>
        <p:spPr>
          <a:xfrm>
            <a:off x="0" y="4625749"/>
            <a:ext cx="9144000" cy="5682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BCD0332-2147-4207-8796-AB4E9CDCEE23}"/>
              </a:ext>
            </a:extLst>
          </p:cNvPr>
          <p:cNvSpPr/>
          <p:nvPr userDrawn="1"/>
        </p:nvSpPr>
        <p:spPr>
          <a:xfrm>
            <a:off x="0" y="0"/>
            <a:ext cx="9144000" cy="522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82833A7-53B0-464B-AA2B-32397BC99BF7}"/>
              </a:ext>
            </a:extLst>
          </p:cNvPr>
          <p:cNvSpPr txBox="1"/>
          <p:nvPr userDrawn="1"/>
        </p:nvSpPr>
        <p:spPr>
          <a:xfrm>
            <a:off x="1894114" y="2101208"/>
            <a:ext cx="5355771" cy="945847"/>
          </a:xfrm>
          <a:prstGeom prst="rect">
            <a:avLst/>
          </a:prstGeom>
        </p:spPr>
        <p:txBody>
          <a:bodyPr vert="horz" wrap="square" lIns="0" tIns="0" rIns="0" bIns="0" rtlCol="0">
            <a:normAutofit/>
          </a:bodyPr>
          <a:lstStyle/>
          <a:p>
            <a:pPr algn="ctr">
              <a:buFont typeface="Arial" charset="0"/>
              <a:buNone/>
            </a:pPr>
            <a:r>
              <a:rPr lang="en-US" sz="5500" spc="0" baseline="0" dirty="0">
                <a:solidFill>
                  <a:schemeClr val="accent1"/>
                </a:solidFill>
              </a:rPr>
              <a:t>Thank You</a:t>
            </a:r>
          </a:p>
        </p:txBody>
      </p:sp>
    </p:spTree>
    <p:extLst>
      <p:ext uri="{BB962C8B-B14F-4D97-AF65-F5344CB8AC3E}">
        <p14:creationId xmlns:p14="http://schemas.microsoft.com/office/powerpoint/2010/main" val="207131847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Content - thin">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2286000" y="1216152"/>
            <a:ext cx="4572000" cy="3202199"/>
          </a:xfrm>
          <a:prstGeom prst="rect">
            <a:avLst/>
          </a:prstGeom>
        </p:spPr>
        <p:txBody>
          <a:bodyPr bIns="274320" anchor="ctr" anchorCtr="0"/>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427025114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Questions ">
    <p:bg>
      <p:bgPr>
        <a:solidFill>
          <a:schemeClr val="tx2"/>
        </a:solidFill>
        <a:effectLst/>
      </p:bgPr>
    </p:bg>
    <p:spTree>
      <p:nvGrpSpPr>
        <p:cNvPr id="1" name=""/>
        <p:cNvGrpSpPr/>
        <p:nvPr/>
      </p:nvGrpSpPr>
      <p:grpSpPr>
        <a:xfrm>
          <a:off x="0" y="0"/>
          <a:ext cx="0" cy="0"/>
          <a:chOff x="0" y="0"/>
          <a:chExt cx="0" cy="0"/>
        </a:xfrm>
      </p:grpSpPr>
      <p:sp>
        <p:nvSpPr>
          <p:cNvPr id="149" name="Rectangle 148">
            <a:extLst>
              <a:ext uri="{FF2B5EF4-FFF2-40B4-BE49-F238E27FC236}">
                <a16:creationId xmlns:a16="http://schemas.microsoft.com/office/drawing/2014/main" id="{DB4798BF-456D-4A7D-8F2E-B686FCA94E07}"/>
              </a:ext>
            </a:extLst>
          </p:cNvPr>
          <p:cNvSpPr/>
          <p:nvPr userDrawn="1"/>
        </p:nvSpPr>
        <p:spPr>
          <a:xfrm>
            <a:off x="0" y="4137684"/>
            <a:ext cx="9144000" cy="977096"/>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2009671" y="2021471"/>
            <a:ext cx="5355771" cy="1567543"/>
          </a:xfrm>
          <a:prstGeom prst="rect">
            <a:avLst/>
          </a:prstGeom>
        </p:spPr>
        <p:txBody>
          <a:bodyPr vert="horz" wrap="square" lIns="0" tIns="0" rIns="0" bIns="0" rtlCol="0">
            <a:normAutofit/>
          </a:bodyPr>
          <a:lstStyle/>
          <a:p>
            <a:pPr algn="ctr">
              <a:buFont typeface="Arial" charset="0"/>
              <a:buNone/>
            </a:pPr>
            <a:r>
              <a:rPr lang="en-US" sz="6600" dirty="0">
                <a:solidFill>
                  <a:schemeClr val="accent2"/>
                </a:solidFill>
              </a:rPr>
              <a:t>Questions?</a:t>
            </a:r>
          </a:p>
        </p:txBody>
      </p:sp>
      <p:sp>
        <p:nvSpPr>
          <p:cNvPr id="4" name="Content Placeholder 3"/>
          <p:cNvSpPr>
            <a:spLocks noGrp="1"/>
          </p:cNvSpPr>
          <p:nvPr>
            <p:ph sz="quarter" idx="10" hasCustomPrompt="1"/>
          </p:nvPr>
        </p:nvSpPr>
        <p:spPr>
          <a:xfrm>
            <a:off x="887536" y="3143800"/>
            <a:ext cx="7234272" cy="360103"/>
          </a:xfrm>
        </p:spPr>
        <p:txBody>
          <a:bodyPr>
            <a:normAutofit/>
          </a:bodyPr>
          <a:lstStyle>
            <a:lvl1pPr marL="0" indent="0" algn="ctr">
              <a:buFont typeface="Arial" charset="0"/>
              <a:buNone/>
              <a:defRPr sz="1400" b="1">
                <a:solidFill>
                  <a:schemeClr val="accent1"/>
                </a:solidFill>
              </a:defRPr>
            </a:lvl1pPr>
            <a:lvl2pPr marL="0" indent="0">
              <a:buNone/>
              <a:defRPr b="0">
                <a:solidFill>
                  <a:srgbClr val="84C700"/>
                </a:solidFill>
              </a:defRPr>
            </a:lvl2pPr>
            <a:lvl3pPr marL="201168" indent="0">
              <a:buFont typeface="Arial" charset="0"/>
              <a:buNone/>
              <a:defRPr b="0">
                <a:solidFill>
                  <a:srgbClr val="84C700"/>
                </a:solidFill>
              </a:defRPr>
            </a:lvl3pPr>
            <a:lvl4pPr marL="228600" indent="0">
              <a:buNone/>
              <a:defRPr b="0">
                <a:solidFill>
                  <a:srgbClr val="84C700"/>
                </a:solidFill>
              </a:defRPr>
            </a:lvl4pPr>
            <a:lvl5pPr marL="377825" indent="0">
              <a:buNone/>
              <a:defRPr b="0">
                <a:solidFill>
                  <a:srgbClr val="84C700"/>
                </a:solidFill>
              </a:defRPr>
            </a:lvl5pPr>
          </a:lstStyle>
          <a:p>
            <a:pPr lvl="0"/>
            <a:r>
              <a:rPr lang="en-US" dirty="0"/>
              <a:t>Contact Information:</a:t>
            </a:r>
          </a:p>
        </p:txBody>
      </p:sp>
      <p:grpSp>
        <p:nvGrpSpPr>
          <p:cNvPr id="3" name="Group 4"/>
          <p:cNvGrpSpPr>
            <a:grpSpLocks noChangeAspect="1"/>
          </p:cNvGrpSpPr>
          <p:nvPr/>
        </p:nvGrpSpPr>
        <p:grpSpPr bwMode="auto">
          <a:xfrm>
            <a:off x="3949700" y="784225"/>
            <a:ext cx="1244600" cy="1244600"/>
            <a:chOff x="2488" y="494"/>
            <a:chExt cx="784" cy="784"/>
          </a:xfrm>
        </p:grpSpPr>
        <p:sp>
          <p:nvSpPr>
            <p:cNvPr id="5" name="AutoShape 3"/>
            <p:cNvSpPr>
              <a:spLocks noChangeAspect="1" noChangeArrowheads="1" noTextEdit="1"/>
            </p:cNvSpPr>
            <p:nvPr/>
          </p:nvSpPr>
          <p:spPr bwMode="auto">
            <a:xfrm>
              <a:off x="2488" y="494"/>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5"/>
            <p:cNvSpPr>
              <a:spLocks/>
            </p:cNvSpPr>
            <p:nvPr/>
          </p:nvSpPr>
          <p:spPr bwMode="auto">
            <a:xfrm>
              <a:off x="2956" y="69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Line 6"/>
            <p:cNvSpPr>
              <a:spLocks noChangeShapeType="1"/>
            </p:cNvSpPr>
            <p:nvPr/>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Line 7"/>
            <p:cNvSpPr>
              <a:spLocks noChangeShapeType="1"/>
            </p:cNvSpPr>
            <p:nvPr/>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8"/>
            <p:cNvSpPr>
              <a:spLocks noEditPoints="1"/>
            </p:cNvSpPr>
            <p:nvPr/>
          </p:nvSpPr>
          <p:spPr bwMode="auto">
            <a:xfrm>
              <a:off x="2488" y="494"/>
              <a:ext cx="784" cy="784"/>
            </a:xfrm>
            <a:custGeom>
              <a:avLst/>
              <a:gdLst>
                <a:gd name="T0" fmla="*/ 644 w 755"/>
                <a:gd name="T1" fmla="*/ 111 h 755"/>
                <a:gd name="T2" fmla="*/ 378 w 755"/>
                <a:gd name="T3" fmla="*/ 0 h 755"/>
                <a:gd name="T4" fmla="*/ 378 w 755"/>
                <a:gd name="T5" fmla="*/ 0 h 755"/>
                <a:gd name="T6" fmla="*/ 111 w 755"/>
                <a:gd name="T7" fmla="*/ 111 h 755"/>
                <a:gd name="T8" fmla="*/ 0 w 755"/>
                <a:gd name="T9" fmla="*/ 378 h 755"/>
                <a:gd name="T10" fmla="*/ 111 w 755"/>
                <a:gd name="T11" fmla="*/ 645 h 755"/>
                <a:gd name="T12" fmla="*/ 338 w 755"/>
                <a:gd name="T13" fmla="*/ 753 h 755"/>
                <a:gd name="T14" fmla="*/ 378 w 755"/>
                <a:gd name="T15" fmla="*/ 755 h 755"/>
                <a:gd name="T16" fmla="*/ 378 w 755"/>
                <a:gd name="T17" fmla="*/ 755 h 755"/>
                <a:gd name="T18" fmla="*/ 520 w 755"/>
                <a:gd name="T19" fmla="*/ 728 h 755"/>
                <a:gd name="T20" fmla="*/ 644 w 755"/>
                <a:gd name="T21" fmla="*/ 645 h 755"/>
                <a:gd name="T22" fmla="*/ 755 w 755"/>
                <a:gd name="T23" fmla="*/ 378 h 755"/>
                <a:gd name="T24" fmla="*/ 644 w 755"/>
                <a:gd name="T25" fmla="*/ 111 h 755"/>
                <a:gd name="T26" fmla="*/ 481 w 755"/>
                <a:gd name="T27" fmla="*/ 703 h 755"/>
                <a:gd name="T28" fmla="*/ 378 w 755"/>
                <a:gd name="T29" fmla="*/ 719 h 755"/>
                <a:gd name="T30" fmla="*/ 342 w 755"/>
                <a:gd name="T31" fmla="*/ 717 h 755"/>
                <a:gd name="T32" fmla="*/ 335 w 755"/>
                <a:gd name="T33" fmla="*/ 717 h 755"/>
                <a:gd name="T34" fmla="*/ 36 w 755"/>
                <a:gd name="T35" fmla="*/ 378 h 755"/>
                <a:gd name="T36" fmla="*/ 378 w 755"/>
                <a:gd name="T37" fmla="*/ 36 h 755"/>
                <a:gd name="T38" fmla="*/ 716 w 755"/>
                <a:gd name="T39" fmla="*/ 330 h 755"/>
                <a:gd name="T40" fmla="*/ 719 w 755"/>
                <a:gd name="T41" fmla="*/ 378 h 755"/>
                <a:gd name="T42" fmla="*/ 481 w 755"/>
                <a:gd name="T43" fmla="*/ 70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755">
                  <a:moveTo>
                    <a:pt x="644" y="111"/>
                  </a:moveTo>
                  <a:cubicBezTo>
                    <a:pt x="573" y="39"/>
                    <a:pt x="478" y="0"/>
                    <a:pt x="378" y="0"/>
                  </a:cubicBezTo>
                  <a:cubicBezTo>
                    <a:pt x="378" y="0"/>
                    <a:pt x="378" y="0"/>
                    <a:pt x="378" y="0"/>
                  </a:cubicBezTo>
                  <a:cubicBezTo>
                    <a:pt x="277" y="0"/>
                    <a:pt x="182" y="39"/>
                    <a:pt x="111" y="111"/>
                  </a:cubicBezTo>
                  <a:cubicBezTo>
                    <a:pt x="39" y="182"/>
                    <a:pt x="0" y="277"/>
                    <a:pt x="0" y="378"/>
                  </a:cubicBezTo>
                  <a:cubicBezTo>
                    <a:pt x="0" y="479"/>
                    <a:pt x="39" y="573"/>
                    <a:pt x="111" y="645"/>
                  </a:cubicBezTo>
                  <a:cubicBezTo>
                    <a:pt x="173" y="707"/>
                    <a:pt x="252" y="744"/>
                    <a:pt x="338" y="753"/>
                  </a:cubicBezTo>
                  <a:cubicBezTo>
                    <a:pt x="351" y="755"/>
                    <a:pt x="364" y="755"/>
                    <a:pt x="378" y="755"/>
                  </a:cubicBezTo>
                  <a:cubicBezTo>
                    <a:pt x="378" y="755"/>
                    <a:pt x="378" y="755"/>
                    <a:pt x="378" y="755"/>
                  </a:cubicBezTo>
                  <a:cubicBezTo>
                    <a:pt x="427" y="755"/>
                    <a:pt x="475" y="746"/>
                    <a:pt x="520" y="728"/>
                  </a:cubicBezTo>
                  <a:cubicBezTo>
                    <a:pt x="566" y="709"/>
                    <a:pt x="608" y="681"/>
                    <a:pt x="644" y="645"/>
                  </a:cubicBezTo>
                  <a:cubicBezTo>
                    <a:pt x="716" y="573"/>
                    <a:pt x="755" y="479"/>
                    <a:pt x="755" y="378"/>
                  </a:cubicBezTo>
                  <a:cubicBezTo>
                    <a:pt x="755" y="277"/>
                    <a:pt x="716" y="182"/>
                    <a:pt x="644" y="111"/>
                  </a:cubicBezTo>
                  <a:moveTo>
                    <a:pt x="481" y="703"/>
                  </a:moveTo>
                  <a:cubicBezTo>
                    <a:pt x="448" y="714"/>
                    <a:pt x="414" y="719"/>
                    <a:pt x="378" y="719"/>
                  </a:cubicBezTo>
                  <a:cubicBezTo>
                    <a:pt x="366" y="719"/>
                    <a:pt x="354" y="719"/>
                    <a:pt x="342" y="717"/>
                  </a:cubicBezTo>
                  <a:cubicBezTo>
                    <a:pt x="340" y="717"/>
                    <a:pt x="337" y="717"/>
                    <a:pt x="335" y="717"/>
                  </a:cubicBezTo>
                  <a:cubicBezTo>
                    <a:pt x="166" y="696"/>
                    <a:pt x="36" y="552"/>
                    <a:pt x="36" y="378"/>
                  </a:cubicBezTo>
                  <a:cubicBezTo>
                    <a:pt x="36" y="189"/>
                    <a:pt x="189" y="36"/>
                    <a:pt x="378" y="36"/>
                  </a:cubicBezTo>
                  <a:cubicBezTo>
                    <a:pt x="550" y="36"/>
                    <a:pt x="692" y="164"/>
                    <a:pt x="716" y="330"/>
                  </a:cubicBezTo>
                  <a:cubicBezTo>
                    <a:pt x="718" y="346"/>
                    <a:pt x="719" y="361"/>
                    <a:pt x="719" y="378"/>
                  </a:cubicBezTo>
                  <a:cubicBezTo>
                    <a:pt x="719" y="530"/>
                    <a:pt x="619" y="659"/>
                    <a:pt x="481" y="703"/>
                  </a:cubicBezTo>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9"/>
            <p:cNvSpPr>
              <a:spLocks/>
            </p:cNvSpPr>
            <p:nvPr/>
          </p:nvSpPr>
          <p:spPr bwMode="auto">
            <a:xfrm>
              <a:off x="2881" y="531"/>
              <a:ext cx="354" cy="710"/>
            </a:xfrm>
            <a:custGeom>
              <a:avLst/>
              <a:gdLst>
                <a:gd name="T0" fmla="*/ 0 w 341"/>
                <a:gd name="T1" fmla="*/ 0 h 683"/>
                <a:gd name="T2" fmla="*/ 0 w 341"/>
                <a:gd name="T3" fmla="*/ 112 h 683"/>
                <a:gd name="T4" fmla="*/ 10 w 341"/>
                <a:gd name="T5" fmla="*/ 112 h 683"/>
                <a:gd name="T6" fmla="*/ 88 w 341"/>
                <a:gd name="T7" fmla="*/ 125 h 683"/>
                <a:gd name="T8" fmla="*/ 88 w 341"/>
                <a:gd name="T9" fmla="*/ 125 h 683"/>
                <a:gd name="T10" fmla="*/ 88 w 341"/>
                <a:gd name="T11" fmla="*/ 125 h 683"/>
                <a:gd name="T12" fmla="*/ 109 w 341"/>
                <a:gd name="T13" fmla="*/ 136 h 683"/>
                <a:gd name="T14" fmla="*/ 157 w 341"/>
                <a:gd name="T15" fmla="*/ 223 h 683"/>
                <a:gd name="T16" fmla="*/ 8 w 341"/>
                <a:gd name="T17" fmla="*/ 403 h 683"/>
                <a:gd name="T18" fmla="*/ 21 w 341"/>
                <a:gd name="T19" fmla="*/ 434 h 683"/>
                <a:gd name="T20" fmla="*/ 0 w 341"/>
                <a:gd name="T21" fmla="*/ 434 h 683"/>
                <a:gd name="T22" fmla="*/ 0 w 341"/>
                <a:gd name="T23" fmla="*/ 483 h 683"/>
                <a:gd name="T24" fmla="*/ 43 w 341"/>
                <a:gd name="T25" fmla="*/ 536 h 683"/>
                <a:gd name="T26" fmla="*/ 0 w 341"/>
                <a:gd name="T27" fmla="*/ 588 h 683"/>
                <a:gd name="T28" fmla="*/ 0 w 341"/>
                <a:gd name="T29" fmla="*/ 683 h 683"/>
                <a:gd name="T30" fmla="*/ 103 w 341"/>
                <a:gd name="T31" fmla="*/ 667 h 683"/>
                <a:gd name="T32" fmla="*/ 341 w 341"/>
                <a:gd name="T33" fmla="*/ 342 h 683"/>
                <a:gd name="T34" fmla="*/ 338 w 341"/>
                <a:gd name="T35" fmla="*/ 294 h 683"/>
                <a:gd name="T36" fmla="*/ 0 w 341"/>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683">
                  <a:moveTo>
                    <a:pt x="0" y="0"/>
                  </a:moveTo>
                  <a:cubicBezTo>
                    <a:pt x="0" y="112"/>
                    <a:pt x="0" y="112"/>
                    <a:pt x="0" y="112"/>
                  </a:cubicBezTo>
                  <a:cubicBezTo>
                    <a:pt x="3" y="112"/>
                    <a:pt x="7" y="112"/>
                    <a:pt x="10" y="112"/>
                  </a:cubicBezTo>
                  <a:cubicBezTo>
                    <a:pt x="42" y="112"/>
                    <a:pt x="68" y="117"/>
                    <a:pt x="88" y="125"/>
                  </a:cubicBezTo>
                  <a:cubicBezTo>
                    <a:pt x="88" y="125"/>
                    <a:pt x="88" y="125"/>
                    <a:pt x="88" y="125"/>
                  </a:cubicBezTo>
                  <a:cubicBezTo>
                    <a:pt x="88" y="125"/>
                    <a:pt x="88" y="125"/>
                    <a:pt x="88" y="125"/>
                  </a:cubicBezTo>
                  <a:cubicBezTo>
                    <a:pt x="96" y="129"/>
                    <a:pt x="102" y="132"/>
                    <a:pt x="109" y="136"/>
                  </a:cubicBezTo>
                  <a:cubicBezTo>
                    <a:pt x="146" y="160"/>
                    <a:pt x="157" y="197"/>
                    <a:pt x="157" y="223"/>
                  </a:cubicBezTo>
                  <a:cubicBezTo>
                    <a:pt x="157" y="346"/>
                    <a:pt x="8" y="347"/>
                    <a:pt x="8" y="403"/>
                  </a:cubicBezTo>
                  <a:cubicBezTo>
                    <a:pt x="8" y="412"/>
                    <a:pt x="15" y="425"/>
                    <a:pt x="21" y="434"/>
                  </a:cubicBezTo>
                  <a:cubicBezTo>
                    <a:pt x="0" y="434"/>
                    <a:pt x="0" y="434"/>
                    <a:pt x="0" y="434"/>
                  </a:cubicBezTo>
                  <a:cubicBezTo>
                    <a:pt x="0" y="483"/>
                    <a:pt x="0" y="483"/>
                    <a:pt x="0" y="483"/>
                  </a:cubicBezTo>
                  <a:cubicBezTo>
                    <a:pt x="25" y="487"/>
                    <a:pt x="43" y="505"/>
                    <a:pt x="43" y="536"/>
                  </a:cubicBezTo>
                  <a:cubicBezTo>
                    <a:pt x="43" y="562"/>
                    <a:pt x="27" y="583"/>
                    <a:pt x="0" y="588"/>
                  </a:cubicBezTo>
                  <a:cubicBezTo>
                    <a:pt x="0" y="683"/>
                    <a:pt x="0" y="683"/>
                    <a:pt x="0" y="683"/>
                  </a:cubicBezTo>
                  <a:cubicBezTo>
                    <a:pt x="36" y="683"/>
                    <a:pt x="70" y="678"/>
                    <a:pt x="103" y="667"/>
                  </a:cubicBezTo>
                  <a:cubicBezTo>
                    <a:pt x="241" y="623"/>
                    <a:pt x="341" y="494"/>
                    <a:pt x="341" y="342"/>
                  </a:cubicBezTo>
                  <a:cubicBezTo>
                    <a:pt x="341" y="325"/>
                    <a:pt x="340" y="310"/>
                    <a:pt x="338" y="294"/>
                  </a:cubicBezTo>
                  <a:cubicBezTo>
                    <a:pt x="314" y="128"/>
                    <a:pt x="172" y="0"/>
                    <a:pt x="0" y="0"/>
                  </a:cubicBezTo>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0"/>
            <p:cNvSpPr>
              <a:spLocks/>
            </p:cNvSpPr>
            <p:nvPr/>
          </p:nvSpPr>
          <p:spPr bwMode="auto">
            <a:xfrm>
              <a:off x="2792" y="648"/>
              <a:ext cx="252" cy="336"/>
            </a:xfrm>
            <a:custGeom>
              <a:avLst/>
              <a:gdLst>
                <a:gd name="T0" fmla="*/ 242 w 242"/>
                <a:gd name="T1" fmla="*/ 111 h 324"/>
                <a:gd name="T2" fmla="*/ 194 w 242"/>
                <a:gd name="T3" fmla="*/ 24 h 324"/>
                <a:gd name="T4" fmla="*/ 173 w 242"/>
                <a:gd name="T5" fmla="*/ 13 h 324"/>
                <a:gd name="T6" fmla="*/ 173 w 242"/>
                <a:gd name="T7" fmla="*/ 13 h 324"/>
                <a:gd name="T8" fmla="*/ 173 w 242"/>
                <a:gd name="T9" fmla="*/ 13 h 324"/>
                <a:gd name="T10" fmla="*/ 95 w 242"/>
                <a:gd name="T11" fmla="*/ 0 h 324"/>
                <a:gd name="T12" fmla="*/ 85 w 242"/>
                <a:gd name="T13" fmla="*/ 0 h 324"/>
                <a:gd name="T14" fmla="*/ 0 w 242"/>
                <a:gd name="T15" fmla="*/ 13 h 324"/>
                <a:gd name="T16" fmla="*/ 3 w 242"/>
                <a:gd name="T17" fmla="*/ 79 h 324"/>
                <a:gd name="T18" fmla="*/ 77 w 242"/>
                <a:gd name="T19" fmla="*/ 68 h 324"/>
                <a:gd name="T20" fmla="*/ 85 w 242"/>
                <a:gd name="T21" fmla="*/ 68 h 324"/>
                <a:gd name="T22" fmla="*/ 152 w 242"/>
                <a:gd name="T23" fmla="*/ 122 h 324"/>
                <a:gd name="T24" fmla="*/ 85 w 242"/>
                <a:gd name="T25" fmla="*/ 200 h 324"/>
                <a:gd name="T26" fmla="*/ 10 w 242"/>
                <a:gd name="T27" fmla="*/ 285 h 324"/>
                <a:gd name="T28" fmla="*/ 20 w 242"/>
                <a:gd name="T29" fmla="*/ 324 h 324"/>
                <a:gd name="T30" fmla="*/ 85 w 242"/>
                <a:gd name="T31" fmla="*/ 322 h 324"/>
                <a:gd name="T32" fmla="*/ 106 w 242"/>
                <a:gd name="T33" fmla="*/ 322 h 324"/>
                <a:gd name="T34" fmla="*/ 93 w 242"/>
                <a:gd name="T35" fmla="*/ 291 h 324"/>
                <a:gd name="T36" fmla="*/ 242 w 242"/>
                <a:gd name="T37"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324">
                  <a:moveTo>
                    <a:pt x="242" y="111"/>
                  </a:moveTo>
                  <a:cubicBezTo>
                    <a:pt x="242" y="85"/>
                    <a:pt x="231" y="48"/>
                    <a:pt x="194" y="24"/>
                  </a:cubicBezTo>
                  <a:cubicBezTo>
                    <a:pt x="187" y="20"/>
                    <a:pt x="181" y="17"/>
                    <a:pt x="173" y="13"/>
                  </a:cubicBezTo>
                  <a:cubicBezTo>
                    <a:pt x="173" y="13"/>
                    <a:pt x="173" y="13"/>
                    <a:pt x="173" y="13"/>
                  </a:cubicBezTo>
                  <a:cubicBezTo>
                    <a:pt x="173" y="13"/>
                    <a:pt x="173" y="13"/>
                    <a:pt x="173" y="13"/>
                  </a:cubicBezTo>
                  <a:cubicBezTo>
                    <a:pt x="153" y="5"/>
                    <a:pt x="127" y="0"/>
                    <a:pt x="95" y="0"/>
                  </a:cubicBezTo>
                  <a:cubicBezTo>
                    <a:pt x="92" y="0"/>
                    <a:pt x="88" y="0"/>
                    <a:pt x="85" y="0"/>
                  </a:cubicBezTo>
                  <a:cubicBezTo>
                    <a:pt x="58" y="1"/>
                    <a:pt x="29" y="6"/>
                    <a:pt x="0" y="13"/>
                  </a:cubicBezTo>
                  <a:cubicBezTo>
                    <a:pt x="3" y="79"/>
                    <a:pt x="3" y="79"/>
                    <a:pt x="3" y="79"/>
                  </a:cubicBezTo>
                  <a:cubicBezTo>
                    <a:pt x="27" y="72"/>
                    <a:pt x="55" y="68"/>
                    <a:pt x="77" y="68"/>
                  </a:cubicBezTo>
                  <a:cubicBezTo>
                    <a:pt x="80" y="68"/>
                    <a:pt x="82" y="68"/>
                    <a:pt x="85" y="68"/>
                  </a:cubicBezTo>
                  <a:cubicBezTo>
                    <a:pt x="121" y="70"/>
                    <a:pt x="152" y="86"/>
                    <a:pt x="152" y="122"/>
                  </a:cubicBezTo>
                  <a:cubicBezTo>
                    <a:pt x="152" y="162"/>
                    <a:pt x="119" y="182"/>
                    <a:pt x="85" y="200"/>
                  </a:cubicBezTo>
                  <a:cubicBezTo>
                    <a:pt x="48" y="220"/>
                    <a:pt x="10" y="240"/>
                    <a:pt x="10" y="285"/>
                  </a:cubicBezTo>
                  <a:cubicBezTo>
                    <a:pt x="10" y="305"/>
                    <a:pt x="16" y="314"/>
                    <a:pt x="20" y="324"/>
                  </a:cubicBezTo>
                  <a:cubicBezTo>
                    <a:pt x="85" y="322"/>
                    <a:pt x="85" y="322"/>
                    <a:pt x="85" y="322"/>
                  </a:cubicBezTo>
                  <a:cubicBezTo>
                    <a:pt x="106" y="322"/>
                    <a:pt x="106" y="322"/>
                    <a:pt x="106" y="322"/>
                  </a:cubicBezTo>
                  <a:cubicBezTo>
                    <a:pt x="100" y="313"/>
                    <a:pt x="93" y="300"/>
                    <a:pt x="93" y="291"/>
                  </a:cubicBezTo>
                  <a:cubicBezTo>
                    <a:pt x="93" y="235"/>
                    <a:pt x="242" y="234"/>
                    <a:pt x="242" y="11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p:nvSpPr>
          <p:spPr bwMode="auto">
            <a:xfrm>
              <a:off x="2809" y="1032"/>
              <a:ext cx="116" cy="111"/>
            </a:xfrm>
            <a:custGeom>
              <a:avLst/>
              <a:gdLst>
                <a:gd name="T0" fmla="*/ 69 w 112"/>
                <a:gd name="T1" fmla="*/ 1 h 107"/>
                <a:gd name="T2" fmla="*/ 56 w 112"/>
                <a:gd name="T3" fmla="*/ 0 h 107"/>
                <a:gd name="T4" fmla="*/ 52 w 112"/>
                <a:gd name="T5" fmla="*/ 0 h 107"/>
                <a:gd name="T6" fmla="*/ 0 w 112"/>
                <a:gd name="T7" fmla="*/ 54 h 107"/>
                <a:gd name="T8" fmla="*/ 17 w 112"/>
                <a:gd name="T9" fmla="*/ 94 h 107"/>
                <a:gd name="T10" fmla="*/ 28 w 112"/>
                <a:gd name="T11" fmla="*/ 101 h 107"/>
                <a:gd name="T12" fmla="*/ 56 w 112"/>
                <a:gd name="T13" fmla="*/ 107 h 107"/>
                <a:gd name="T14" fmla="*/ 69 w 112"/>
                <a:gd name="T15" fmla="*/ 106 h 107"/>
                <a:gd name="T16" fmla="*/ 112 w 112"/>
                <a:gd name="T17" fmla="*/ 54 h 107"/>
                <a:gd name="T18" fmla="*/ 69 w 112"/>
                <a:gd name="T19"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07">
                  <a:moveTo>
                    <a:pt x="69" y="1"/>
                  </a:moveTo>
                  <a:cubicBezTo>
                    <a:pt x="64" y="0"/>
                    <a:pt x="60" y="0"/>
                    <a:pt x="56" y="0"/>
                  </a:cubicBezTo>
                  <a:cubicBezTo>
                    <a:pt x="54" y="0"/>
                    <a:pt x="53" y="0"/>
                    <a:pt x="52" y="0"/>
                  </a:cubicBezTo>
                  <a:cubicBezTo>
                    <a:pt x="22" y="2"/>
                    <a:pt x="0" y="20"/>
                    <a:pt x="0" y="54"/>
                  </a:cubicBezTo>
                  <a:cubicBezTo>
                    <a:pt x="0" y="70"/>
                    <a:pt x="6" y="84"/>
                    <a:pt x="17" y="94"/>
                  </a:cubicBezTo>
                  <a:cubicBezTo>
                    <a:pt x="20" y="97"/>
                    <a:pt x="24" y="99"/>
                    <a:pt x="28" y="101"/>
                  </a:cubicBezTo>
                  <a:cubicBezTo>
                    <a:pt x="36" y="105"/>
                    <a:pt x="45" y="107"/>
                    <a:pt x="56" y="107"/>
                  </a:cubicBezTo>
                  <a:cubicBezTo>
                    <a:pt x="60" y="107"/>
                    <a:pt x="65" y="107"/>
                    <a:pt x="69" y="106"/>
                  </a:cubicBezTo>
                  <a:cubicBezTo>
                    <a:pt x="96" y="101"/>
                    <a:pt x="112" y="80"/>
                    <a:pt x="112" y="54"/>
                  </a:cubicBezTo>
                  <a:cubicBezTo>
                    <a:pt x="112" y="23"/>
                    <a:pt x="94" y="5"/>
                    <a:pt x="69" y="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8" name="TextBox 17"/>
          <p:cNvSpPr txBox="1"/>
          <p:nvPr/>
        </p:nvSpPr>
        <p:spPr>
          <a:xfrm>
            <a:off x="2009671" y="2021471"/>
            <a:ext cx="5355771" cy="1567543"/>
          </a:xfrm>
          <a:prstGeom prst="rect">
            <a:avLst/>
          </a:prstGeom>
        </p:spPr>
        <p:txBody>
          <a:bodyPr vert="horz" wrap="square" lIns="0" tIns="0" rIns="0" bIns="0" rtlCol="0">
            <a:normAutofit/>
          </a:bodyPr>
          <a:lstStyle/>
          <a:p>
            <a:pPr algn="ctr">
              <a:buFont typeface="Arial" charset="0"/>
              <a:buNone/>
            </a:pPr>
            <a:r>
              <a:rPr lang="en-US" sz="6600" dirty="0">
                <a:solidFill>
                  <a:schemeClr val="accent1"/>
                </a:solidFill>
              </a:rPr>
              <a:t>Questions?</a:t>
            </a:r>
          </a:p>
        </p:txBody>
      </p:sp>
      <p:grpSp>
        <p:nvGrpSpPr>
          <p:cNvPr id="19" name="Group 4"/>
          <p:cNvGrpSpPr>
            <a:grpSpLocks noChangeAspect="1"/>
          </p:cNvGrpSpPr>
          <p:nvPr/>
        </p:nvGrpSpPr>
        <p:grpSpPr bwMode="auto">
          <a:xfrm>
            <a:off x="3949700" y="784225"/>
            <a:ext cx="1244600" cy="1244600"/>
            <a:chOff x="2488" y="494"/>
            <a:chExt cx="784" cy="784"/>
          </a:xfrm>
        </p:grpSpPr>
        <p:sp>
          <p:nvSpPr>
            <p:cNvPr id="20" name="AutoShape 3"/>
            <p:cNvSpPr>
              <a:spLocks noChangeAspect="1" noChangeArrowheads="1" noTextEdit="1"/>
            </p:cNvSpPr>
            <p:nvPr userDrawn="1"/>
          </p:nvSpPr>
          <p:spPr bwMode="auto">
            <a:xfrm>
              <a:off x="2488" y="494"/>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5"/>
            <p:cNvSpPr>
              <a:spLocks/>
            </p:cNvSpPr>
            <p:nvPr userDrawn="1"/>
          </p:nvSpPr>
          <p:spPr bwMode="auto">
            <a:xfrm>
              <a:off x="2956" y="69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6"/>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Line 7"/>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8"/>
            <p:cNvSpPr>
              <a:spLocks noEditPoints="1"/>
            </p:cNvSpPr>
            <p:nvPr userDrawn="1"/>
          </p:nvSpPr>
          <p:spPr bwMode="auto">
            <a:xfrm>
              <a:off x="2488" y="494"/>
              <a:ext cx="784" cy="784"/>
            </a:xfrm>
            <a:custGeom>
              <a:avLst/>
              <a:gdLst>
                <a:gd name="T0" fmla="*/ 644 w 755"/>
                <a:gd name="T1" fmla="*/ 111 h 755"/>
                <a:gd name="T2" fmla="*/ 378 w 755"/>
                <a:gd name="T3" fmla="*/ 0 h 755"/>
                <a:gd name="T4" fmla="*/ 378 w 755"/>
                <a:gd name="T5" fmla="*/ 0 h 755"/>
                <a:gd name="T6" fmla="*/ 111 w 755"/>
                <a:gd name="T7" fmla="*/ 111 h 755"/>
                <a:gd name="T8" fmla="*/ 0 w 755"/>
                <a:gd name="T9" fmla="*/ 378 h 755"/>
                <a:gd name="T10" fmla="*/ 111 w 755"/>
                <a:gd name="T11" fmla="*/ 645 h 755"/>
                <a:gd name="T12" fmla="*/ 338 w 755"/>
                <a:gd name="T13" fmla="*/ 753 h 755"/>
                <a:gd name="T14" fmla="*/ 378 w 755"/>
                <a:gd name="T15" fmla="*/ 755 h 755"/>
                <a:gd name="T16" fmla="*/ 378 w 755"/>
                <a:gd name="T17" fmla="*/ 755 h 755"/>
                <a:gd name="T18" fmla="*/ 520 w 755"/>
                <a:gd name="T19" fmla="*/ 728 h 755"/>
                <a:gd name="T20" fmla="*/ 644 w 755"/>
                <a:gd name="T21" fmla="*/ 645 h 755"/>
                <a:gd name="T22" fmla="*/ 755 w 755"/>
                <a:gd name="T23" fmla="*/ 378 h 755"/>
                <a:gd name="T24" fmla="*/ 644 w 755"/>
                <a:gd name="T25" fmla="*/ 111 h 755"/>
                <a:gd name="T26" fmla="*/ 481 w 755"/>
                <a:gd name="T27" fmla="*/ 703 h 755"/>
                <a:gd name="T28" fmla="*/ 378 w 755"/>
                <a:gd name="T29" fmla="*/ 719 h 755"/>
                <a:gd name="T30" fmla="*/ 342 w 755"/>
                <a:gd name="T31" fmla="*/ 717 h 755"/>
                <a:gd name="T32" fmla="*/ 335 w 755"/>
                <a:gd name="T33" fmla="*/ 717 h 755"/>
                <a:gd name="T34" fmla="*/ 36 w 755"/>
                <a:gd name="T35" fmla="*/ 378 h 755"/>
                <a:gd name="T36" fmla="*/ 378 w 755"/>
                <a:gd name="T37" fmla="*/ 36 h 755"/>
                <a:gd name="T38" fmla="*/ 716 w 755"/>
                <a:gd name="T39" fmla="*/ 330 h 755"/>
                <a:gd name="T40" fmla="*/ 719 w 755"/>
                <a:gd name="T41" fmla="*/ 378 h 755"/>
                <a:gd name="T42" fmla="*/ 481 w 755"/>
                <a:gd name="T43" fmla="*/ 70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755">
                  <a:moveTo>
                    <a:pt x="644" y="111"/>
                  </a:moveTo>
                  <a:cubicBezTo>
                    <a:pt x="573" y="39"/>
                    <a:pt x="478" y="0"/>
                    <a:pt x="378" y="0"/>
                  </a:cubicBezTo>
                  <a:cubicBezTo>
                    <a:pt x="378" y="0"/>
                    <a:pt x="378" y="0"/>
                    <a:pt x="378" y="0"/>
                  </a:cubicBezTo>
                  <a:cubicBezTo>
                    <a:pt x="277" y="0"/>
                    <a:pt x="182" y="39"/>
                    <a:pt x="111" y="111"/>
                  </a:cubicBezTo>
                  <a:cubicBezTo>
                    <a:pt x="39" y="182"/>
                    <a:pt x="0" y="277"/>
                    <a:pt x="0" y="378"/>
                  </a:cubicBezTo>
                  <a:cubicBezTo>
                    <a:pt x="0" y="479"/>
                    <a:pt x="39" y="573"/>
                    <a:pt x="111" y="645"/>
                  </a:cubicBezTo>
                  <a:cubicBezTo>
                    <a:pt x="173" y="707"/>
                    <a:pt x="252" y="744"/>
                    <a:pt x="338" y="753"/>
                  </a:cubicBezTo>
                  <a:cubicBezTo>
                    <a:pt x="351" y="755"/>
                    <a:pt x="364" y="755"/>
                    <a:pt x="378" y="755"/>
                  </a:cubicBezTo>
                  <a:cubicBezTo>
                    <a:pt x="378" y="755"/>
                    <a:pt x="378" y="755"/>
                    <a:pt x="378" y="755"/>
                  </a:cubicBezTo>
                  <a:cubicBezTo>
                    <a:pt x="427" y="755"/>
                    <a:pt x="475" y="746"/>
                    <a:pt x="520" y="728"/>
                  </a:cubicBezTo>
                  <a:cubicBezTo>
                    <a:pt x="566" y="709"/>
                    <a:pt x="608" y="681"/>
                    <a:pt x="644" y="645"/>
                  </a:cubicBezTo>
                  <a:cubicBezTo>
                    <a:pt x="716" y="573"/>
                    <a:pt x="755" y="479"/>
                    <a:pt x="755" y="378"/>
                  </a:cubicBezTo>
                  <a:cubicBezTo>
                    <a:pt x="755" y="277"/>
                    <a:pt x="716" y="182"/>
                    <a:pt x="644" y="111"/>
                  </a:cubicBezTo>
                  <a:moveTo>
                    <a:pt x="481" y="703"/>
                  </a:moveTo>
                  <a:cubicBezTo>
                    <a:pt x="448" y="714"/>
                    <a:pt x="414" y="719"/>
                    <a:pt x="378" y="719"/>
                  </a:cubicBezTo>
                  <a:cubicBezTo>
                    <a:pt x="366" y="719"/>
                    <a:pt x="354" y="719"/>
                    <a:pt x="342" y="717"/>
                  </a:cubicBezTo>
                  <a:cubicBezTo>
                    <a:pt x="340" y="717"/>
                    <a:pt x="337" y="717"/>
                    <a:pt x="335" y="717"/>
                  </a:cubicBezTo>
                  <a:cubicBezTo>
                    <a:pt x="166" y="696"/>
                    <a:pt x="36" y="552"/>
                    <a:pt x="36" y="378"/>
                  </a:cubicBezTo>
                  <a:cubicBezTo>
                    <a:pt x="36" y="189"/>
                    <a:pt x="189" y="36"/>
                    <a:pt x="378" y="36"/>
                  </a:cubicBezTo>
                  <a:cubicBezTo>
                    <a:pt x="550" y="36"/>
                    <a:pt x="692" y="164"/>
                    <a:pt x="716" y="330"/>
                  </a:cubicBezTo>
                  <a:cubicBezTo>
                    <a:pt x="718" y="346"/>
                    <a:pt x="719" y="361"/>
                    <a:pt x="719" y="378"/>
                  </a:cubicBezTo>
                  <a:cubicBezTo>
                    <a:pt x="719" y="530"/>
                    <a:pt x="619" y="659"/>
                    <a:pt x="481" y="703"/>
                  </a:cubicBezTo>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p:cNvSpPr>
              <a:spLocks/>
            </p:cNvSpPr>
            <p:nvPr userDrawn="1"/>
          </p:nvSpPr>
          <p:spPr bwMode="auto">
            <a:xfrm>
              <a:off x="2881" y="531"/>
              <a:ext cx="354" cy="710"/>
            </a:xfrm>
            <a:custGeom>
              <a:avLst/>
              <a:gdLst>
                <a:gd name="T0" fmla="*/ 0 w 341"/>
                <a:gd name="T1" fmla="*/ 0 h 683"/>
                <a:gd name="T2" fmla="*/ 0 w 341"/>
                <a:gd name="T3" fmla="*/ 112 h 683"/>
                <a:gd name="T4" fmla="*/ 10 w 341"/>
                <a:gd name="T5" fmla="*/ 112 h 683"/>
                <a:gd name="T6" fmla="*/ 88 w 341"/>
                <a:gd name="T7" fmla="*/ 125 h 683"/>
                <a:gd name="T8" fmla="*/ 88 w 341"/>
                <a:gd name="T9" fmla="*/ 125 h 683"/>
                <a:gd name="T10" fmla="*/ 88 w 341"/>
                <a:gd name="T11" fmla="*/ 125 h 683"/>
                <a:gd name="T12" fmla="*/ 109 w 341"/>
                <a:gd name="T13" fmla="*/ 136 h 683"/>
                <a:gd name="T14" fmla="*/ 157 w 341"/>
                <a:gd name="T15" fmla="*/ 223 h 683"/>
                <a:gd name="T16" fmla="*/ 8 w 341"/>
                <a:gd name="T17" fmla="*/ 403 h 683"/>
                <a:gd name="T18" fmla="*/ 21 w 341"/>
                <a:gd name="T19" fmla="*/ 434 h 683"/>
                <a:gd name="T20" fmla="*/ 0 w 341"/>
                <a:gd name="T21" fmla="*/ 434 h 683"/>
                <a:gd name="T22" fmla="*/ 0 w 341"/>
                <a:gd name="T23" fmla="*/ 483 h 683"/>
                <a:gd name="T24" fmla="*/ 43 w 341"/>
                <a:gd name="T25" fmla="*/ 536 h 683"/>
                <a:gd name="T26" fmla="*/ 0 w 341"/>
                <a:gd name="T27" fmla="*/ 588 h 683"/>
                <a:gd name="T28" fmla="*/ 0 w 341"/>
                <a:gd name="T29" fmla="*/ 683 h 683"/>
                <a:gd name="T30" fmla="*/ 103 w 341"/>
                <a:gd name="T31" fmla="*/ 667 h 683"/>
                <a:gd name="T32" fmla="*/ 341 w 341"/>
                <a:gd name="T33" fmla="*/ 342 h 683"/>
                <a:gd name="T34" fmla="*/ 338 w 341"/>
                <a:gd name="T35" fmla="*/ 294 h 683"/>
                <a:gd name="T36" fmla="*/ 0 w 341"/>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683">
                  <a:moveTo>
                    <a:pt x="0" y="0"/>
                  </a:moveTo>
                  <a:cubicBezTo>
                    <a:pt x="0" y="112"/>
                    <a:pt x="0" y="112"/>
                    <a:pt x="0" y="112"/>
                  </a:cubicBezTo>
                  <a:cubicBezTo>
                    <a:pt x="3" y="112"/>
                    <a:pt x="7" y="112"/>
                    <a:pt x="10" y="112"/>
                  </a:cubicBezTo>
                  <a:cubicBezTo>
                    <a:pt x="42" y="112"/>
                    <a:pt x="68" y="117"/>
                    <a:pt x="88" y="125"/>
                  </a:cubicBezTo>
                  <a:cubicBezTo>
                    <a:pt x="88" y="125"/>
                    <a:pt x="88" y="125"/>
                    <a:pt x="88" y="125"/>
                  </a:cubicBezTo>
                  <a:cubicBezTo>
                    <a:pt x="88" y="125"/>
                    <a:pt x="88" y="125"/>
                    <a:pt x="88" y="125"/>
                  </a:cubicBezTo>
                  <a:cubicBezTo>
                    <a:pt x="96" y="129"/>
                    <a:pt x="102" y="132"/>
                    <a:pt x="109" y="136"/>
                  </a:cubicBezTo>
                  <a:cubicBezTo>
                    <a:pt x="146" y="160"/>
                    <a:pt x="157" y="197"/>
                    <a:pt x="157" y="223"/>
                  </a:cubicBezTo>
                  <a:cubicBezTo>
                    <a:pt x="157" y="346"/>
                    <a:pt x="8" y="347"/>
                    <a:pt x="8" y="403"/>
                  </a:cubicBezTo>
                  <a:cubicBezTo>
                    <a:pt x="8" y="412"/>
                    <a:pt x="15" y="425"/>
                    <a:pt x="21" y="434"/>
                  </a:cubicBezTo>
                  <a:cubicBezTo>
                    <a:pt x="0" y="434"/>
                    <a:pt x="0" y="434"/>
                    <a:pt x="0" y="434"/>
                  </a:cubicBezTo>
                  <a:cubicBezTo>
                    <a:pt x="0" y="483"/>
                    <a:pt x="0" y="483"/>
                    <a:pt x="0" y="483"/>
                  </a:cubicBezTo>
                  <a:cubicBezTo>
                    <a:pt x="25" y="487"/>
                    <a:pt x="43" y="505"/>
                    <a:pt x="43" y="536"/>
                  </a:cubicBezTo>
                  <a:cubicBezTo>
                    <a:pt x="43" y="562"/>
                    <a:pt x="27" y="583"/>
                    <a:pt x="0" y="588"/>
                  </a:cubicBezTo>
                  <a:cubicBezTo>
                    <a:pt x="0" y="683"/>
                    <a:pt x="0" y="683"/>
                    <a:pt x="0" y="683"/>
                  </a:cubicBezTo>
                  <a:cubicBezTo>
                    <a:pt x="36" y="683"/>
                    <a:pt x="70" y="678"/>
                    <a:pt x="103" y="667"/>
                  </a:cubicBezTo>
                  <a:cubicBezTo>
                    <a:pt x="241" y="623"/>
                    <a:pt x="341" y="494"/>
                    <a:pt x="341" y="342"/>
                  </a:cubicBezTo>
                  <a:cubicBezTo>
                    <a:pt x="341" y="325"/>
                    <a:pt x="340" y="310"/>
                    <a:pt x="338" y="294"/>
                  </a:cubicBezTo>
                  <a:cubicBezTo>
                    <a:pt x="314" y="128"/>
                    <a:pt x="172" y="0"/>
                    <a:pt x="0" y="0"/>
                  </a:cubicBezTo>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0"/>
            <p:cNvSpPr>
              <a:spLocks/>
            </p:cNvSpPr>
            <p:nvPr userDrawn="1"/>
          </p:nvSpPr>
          <p:spPr bwMode="auto">
            <a:xfrm>
              <a:off x="2792" y="648"/>
              <a:ext cx="252" cy="336"/>
            </a:xfrm>
            <a:custGeom>
              <a:avLst/>
              <a:gdLst>
                <a:gd name="T0" fmla="*/ 242 w 242"/>
                <a:gd name="T1" fmla="*/ 111 h 324"/>
                <a:gd name="T2" fmla="*/ 194 w 242"/>
                <a:gd name="T3" fmla="*/ 24 h 324"/>
                <a:gd name="T4" fmla="*/ 173 w 242"/>
                <a:gd name="T5" fmla="*/ 13 h 324"/>
                <a:gd name="T6" fmla="*/ 173 w 242"/>
                <a:gd name="T7" fmla="*/ 13 h 324"/>
                <a:gd name="T8" fmla="*/ 173 w 242"/>
                <a:gd name="T9" fmla="*/ 13 h 324"/>
                <a:gd name="T10" fmla="*/ 95 w 242"/>
                <a:gd name="T11" fmla="*/ 0 h 324"/>
                <a:gd name="T12" fmla="*/ 85 w 242"/>
                <a:gd name="T13" fmla="*/ 0 h 324"/>
                <a:gd name="T14" fmla="*/ 0 w 242"/>
                <a:gd name="T15" fmla="*/ 13 h 324"/>
                <a:gd name="T16" fmla="*/ 3 w 242"/>
                <a:gd name="T17" fmla="*/ 79 h 324"/>
                <a:gd name="T18" fmla="*/ 77 w 242"/>
                <a:gd name="T19" fmla="*/ 68 h 324"/>
                <a:gd name="T20" fmla="*/ 85 w 242"/>
                <a:gd name="T21" fmla="*/ 68 h 324"/>
                <a:gd name="T22" fmla="*/ 152 w 242"/>
                <a:gd name="T23" fmla="*/ 122 h 324"/>
                <a:gd name="T24" fmla="*/ 85 w 242"/>
                <a:gd name="T25" fmla="*/ 200 h 324"/>
                <a:gd name="T26" fmla="*/ 10 w 242"/>
                <a:gd name="T27" fmla="*/ 285 h 324"/>
                <a:gd name="T28" fmla="*/ 20 w 242"/>
                <a:gd name="T29" fmla="*/ 324 h 324"/>
                <a:gd name="T30" fmla="*/ 85 w 242"/>
                <a:gd name="T31" fmla="*/ 322 h 324"/>
                <a:gd name="T32" fmla="*/ 106 w 242"/>
                <a:gd name="T33" fmla="*/ 322 h 324"/>
                <a:gd name="T34" fmla="*/ 93 w 242"/>
                <a:gd name="T35" fmla="*/ 291 h 324"/>
                <a:gd name="T36" fmla="*/ 242 w 242"/>
                <a:gd name="T37"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324">
                  <a:moveTo>
                    <a:pt x="242" y="111"/>
                  </a:moveTo>
                  <a:cubicBezTo>
                    <a:pt x="242" y="85"/>
                    <a:pt x="231" y="48"/>
                    <a:pt x="194" y="24"/>
                  </a:cubicBezTo>
                  <a:cubicBezTo>
                    <a:pt x="187" y="20"/>
                    <a:pt x="181" y="17"/>
                    <a:pt x="173" y="13"/>
                  </a:cubicBezTo>
                  <a:cubicBezTo>
                    <a:pt x="173" y="13"/>
                    <a:pt x="173" y="13"/>
                    <a:pt x="173" y="13"/>
                  </a:cubicBezTo>
                  <a:cubicBezTo>
                    <a:pt x="173" y="13"/>
                    <a:pt x="173" y="13"/>
                    <a:pt x="173" y="13"/>
                  </a:cubicBezTo>
                  <a:cubicBezTo>
                    <a:pt x="153" y="5"/>
                    <a:pt x="127" y="0"/>
                    <a:pt x="95" y="0"/>
                  </a:cubicBezTo>
                  <a:cubicBezTo>
                    <a:pt x="92" y="0"/>
                    <a:pt x="88" y="0"/>
                    <a:pt x="85" y="0"/>
                  </a:cubicBezTo>
                  <a:cubicBezTo>
                    <a:pt x="58" y="1"/>
                    <a:pt x="29" y="6"/>
                    <a:pt x="0" y="13"/>
                  </a:cubicBezTo>
                  <a:cubicBezTo>
                    <a:pt x="3" y="79"/>
                    <a:pt x="3" y="79"/>
                    <a:pt x="3" y="79"/>
                  </a:cubicBezTo>
                  <a:cubicBezTo>
                    <a:pt x="27" y="72"/>
                    <a:pt x="55" y="68"/>
                    <a:pt x="77" y="68"/>
                  </a:cubicBezTo>
                  <a:cubicBezTo>
                    <a:pt x="80" y="68"/>
                    <a:pt x="82" y="68"/>
                    <a:pt x="85" y="68"/>
                  </a:cubicBezTo>
                  <a:cubicBezTo>
                    <a:pt x="121" y="70"/>
                    <a:pt x="152" y="86"/>
                    <a:pt x="152" y="122"/>
                  </a:cubicBezTo>
                  <a:cubicBezTo>
                    <a:pt x="152" y="162"/>
                    <a:pt x="119" y="182"/>
                    <a:pt x="85" y="200"/>
                  </a:cubicBezTo>
                  <a:cubicBezTo>
                    <a:pt x="48" y="220"/>
                    <a:pt x="10" y="240"/>
                    <a:pt x="10" y="285"/>
                  </a:cubicBezTo>
                  <a:cubicBezTo>
                    <a:pt x="10" y="305"/>
                    <a:pt x="16" y="314"/>
                    <a:pt x="20" y="324"/>
                  </a:cubicBezTo>
                  <a:cubicBezTo>
                    <a:pt x="85" y="322"/>
                    <a:pt x="85" y="322"/>
                    <a:pt x="85" y="322"/>
                  </a:cubicBezTo>
                  <a:cubicBezTo>
                    <a:pt x="106" y="322"/>
                    <a:pt x="106" y="322"/>
                    <a:pt x="106" y="322"/>
                  </a:cubicBezTo>
                  <a:cubicBezTo>
                    <a:pt x="100" y="313"/>
                    <a:pt x="93" y="300"/>
                    <a:pt x="93" y="291"/>
                  </a:cubicBezTo>
                  <a:cubicBezTo>
                    <a:pt x="93" y="235"/>
                    <a:pt x="242" y="234"/>
                    <a:pt x="242" y="11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1"/>
            <p:cNvSpPr>
              <a:spLocks/>
            </p:cNvSpPr>
            <p:nvPr userDrawn="1"/>
          </p:nvSpPr>
          <p:spPr bwMode="auto">
            <a:xfrm>
              <a:off x="2809" y="1032"/>
              <a:ext cx="116" cy="111"/>
            </a:xfrm>
            <a:custGeom>
              <a:avLst/>
              <a:gdLst>
                <a:gd name="T0" fmla="*/ 69 w 112"/>
                <a:gd name="T1" fmla="*/ 1 h 107"/>
                <a:gd name="T2" fmla="*/ 56 w 112"/>
                <a:gd name="T3" fmla="*/ 0 h 107"/>
                <a:gd name="T4" fmla="*/ 52 w 112"/>
                <a:gd name="T5" fmla="*/ 0 h 107"/>
                <a:gd name="T6" fmla="*/ 0 w 112"/>
                <a:gd name="T7" fmla="*/ 54 h 107"/>
                <a:gd name="T8" fmla="*/ 17 w 112"/>
                <a:gd name="T9" fmla="*/ 94 h 107"/>
                <a:gd name="T10" fmla="*/ 28 w 112"/>
                <a:gd name="T11" fmla="*/ 101 h 107"/>
                <a:gd name="T12" fmla="*/ 56 w 112"/>
                <a:gd name="T13" fmla="*/ 107 h 107"/>
                <a:gd name="T14" fmla="*/ 69 w 112"/>
                <a:gd name="T15" fmla="*/ 106 h 107"/>
                <a:gd name="T16" fmla="*/ 112 w 112"/>
                <a:gd name="T17" fmla="*/ 54 h 107"/>
                <a:gd name="T18" fmla="*/ 69 w 112"/>
                <a:gd name="T19"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07">
                  <a:moveTo>
                    <a:pt x="69" y="1"/>
                  </a:moveTo>
                  <a:cubicBezTo>
                    <a:pt x="64" y="0"/>
                    <a:pt x="60" y="0"/>
                    <a:pt x="56" y="0"/>
                  </a:cubicBezTo>
                  <a:cubicBezTo>
                    <a:pt x="54" y="0"/>
                    <a:pt x="53" y="0"/>
                    <a:pt x="52" y="0"/>
                  </a:cubicBezTo>
                  <a:cubicBezTo>
                    <a:pt x="22" y="2"/>
                    <a:pt x="0" y="20"/>
                    <a:pt x="0" y="54"/>
                  </a:cubicBezTo>
                  <a:cubicBezTo>
                    <a:pt x="0" y="70"/>
                    <a:pt x="6" y="84"/>
                    <a:pt x="17" y="94"/>
                  </a:cubicBezTo>
                  <a:cubicBezTo>
                    <a:pt x="20" y="97"/>
                    <a:pt x="24" y="99"/>
                    <a:pt x="28" y="101"/>
                  </a:cubicBezTo>
                  <a:cubicBezTo>
                    <a:pt x="36" y="105"/>
                    <a:pt x="45" y="107"/>
                    <a:pt x="56" y="107"/>
                  </a:cubicBezTo>
                  <a:cubicBezTo>
                    <a:pt x="60" y="107"/>
                    <a:pt x="65" y="107"/>
                    <a:pt x="69" y="106"/>
                  </a:cubicBezTo>
                  <a:cubicBezTo>
                    <a:pt x="96" y="101"/>
                    <a:pt x="112" y="80"/>
                    <a:pt x="112" y="54"/>
                  </a:cubicBezTo>
                  <a:cubicBezTo>
                    <a:pt x="112" y="23"/>
                    <a:pt x="94" y="5"/>
                    <a:pt x="69" y="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7" name="TextBox 46">
            <a:extLst>
              <a:ext uri="{FF2B5EF4-FFF2-40B4-BE49-F238E27FC236}">
                <a16:creationId xmlns:a16="http://schemas.microsoft.com/office/drawing/2014/main" id="{ADE9F49F-7E11-45E2-B9D0-E4C9B61E089E}"/>
              </a:ext>
            </a:extLst>
          </p:cNvPr>
          <p:cNvSpPr txBox="1"/>
          <p:nvPr userDrawn="1"/>
        </p:nvSpPr>
        <p:spPr>
          <a:xfrm>
            <a:off x="2009671" y="2021471"/>
            <a:ext cx="5355771" cy="1567543"/>
          </a:xfrm>
          <a:prstGeom prst="rect">
            <a:avLst/>
          </a:prstGeom>
        </p:spPr>
        <p:txBody>
          <a:bodyPr vert="horz" wrap="square" lIns="0" tIns="0" rIns="0" bIns="0" rtlCol="0">
            <a:normAutofit/>
          </a:bodyPr>
          <a:lstStyle/>
          <a:p>
            <a:pPr algn="ctr">
              <a:buFont typeface="Arial" charset="0"/>
              <a:buNone/>
            </a:pPr>
            <a:r>
              <a:rPr lang="en-US" sz="6600" dirty="0">
                <a:solidFill>
                  <a:schemeClr val="accent1"/>
                </a:solidFill>
              </a:rPr>
              <a:t>Questions?</a:t>
            </a:r>
          </a:p>
        </p:txBody>
      </p:sp>
      <p:grpSp>
        <p:nvGrpSpPr>
          <p:cNvPr id="48" name="Group 4">
            <a:extLst>
              <a:ext uri="{FF2B5EF4-FFF2-40B4-BE49-F238E27FC236}">
                <a16:creationId xmlns:a16="http://schemas.microsoft.com/office/drawing/2014/main" id="{3AF9C5EA-01E7-4765-83EE-B732E29295BE}"/>
              </a:ext>
            </a:extLst>
          </p:cNvPr>
          <p:cNvGrpSpPr>
            <a:grpSpLocks noChangeAspect="1"/>
          </p:cNvGrpSpPr>
          <p:nvPr userDrawn="1"/>
        </p:nvGrpSpPr>
        <p:grpSpPr bwMode="auto">
          <a:xfrm>
            <a:off x="3949700" y="784225"/>
            <a:ext cx="1244600" cy="1244600"/>
            <a:chOff x="2488" y="494"/>
            <a:chExt cx="784" cy="784"/>
          </a:xfrm>
        </p:grpSpPr>
        <p:sp>
          <p:nvSpPr>
            <p:cNvPr id="49" name="AutoShape 3">
              <a:extLst>
                <a:ext uri="{FF2B5EF4-FFF2-40B4-BE49-F238E27FC236}">
                  <a16:creationId xmlns:a16="http://schemas.microsoft.com/office/drawing/2014/main" id="{8726C968-E642-4A50-9C5F-8B1CFC3A1B0C}"/>
                </a:ext>
              </a:extLst>
            </p:cNvPr>
            <p:cNvSpPr>
              <a:spLocks noChangeAspect="1" noChangeArrowheads="1" noTextEdit="1"/>
            </p:cNvSpPr>
            <p:nvPr userDrawn="1"/>
          </p:nvSpPr>
          <p:spPr bwMode="auto">
            <a:xfrm>
              <a:off x="2488" y="494"/>
              <a:ext cx="784"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5">
              <a:extLst>
                <a:ext uri="{FF2B5EF4-FFF2-40B4-BE49-F238E27FC236}">
                  <a16:creationId xmlns:a16="http://schemas.microsoft.com/office/drawing/2014/main" id="{C6042AAD-53A2-45D3-99A7-43E9D6570575}"/>
                </a:ext>
              </a:extLst>
            </p:cNvPr>
            <p:cNvSpPr>
              <a:spLocks/>
            </p:cNvSpPr>
            <p:nvPr userDrawn="1"/>
          </p:nvSpPr>
          <p:spPr bwMode="auto">
            <a:xfrm>
              <a:off x="2956" y="694"/>
              <a:ext cx="0" cy="1"/>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Line 6">
              <a:extLst>
                <a:ext uri="{FF2B5EF4-FFF2-40B4-BE49-F238E27FC236}">
                  <a16:creationId xmlns:a16="http://schemas.microsoft.com/office/drawing/2014/main" id="{89931F12-1BBA-4AEB-9DA2-4E88ED8339BE}"/>
                </a:ext>
              </a:extLst>
            </p:cNvPr>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Line 7">
              <a:extLst>
                <a:ext uri="{FF2B5EF4-FFF2-40B4-BE49-F238E27FC236}">
                  <a16:creationId xmlns:a16="http://schemas.microsoft.com/office/drawing/2014/main" id="{1CBC6CDD-F450-4C8A-B225-55419C6675BD}"/>
                </a:ext>
              </a:extLst>
            </p:cNvPr>
            <p:cNvSpPr>
              <a:spLocks noChangeShapeType="1"/>
            </p:cNvSpPr>
            <p:nvPr userDrawn="1"/>
          </p:nvSpPr>
          <p:spPr bwMode="auto">
            <a:xfrm>
              <a:off x="2827" y="1123"/>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8">
              <a:extLst>
                <a:ext uri="{FF2B5EF4-FFF2-40B4-BE49-F238E27FC236}">
                  <a16:creationId xmlns:a16="http://schemas.microsoft.com/office/drawing/2014/main" id="{AD27CA1D-F97D-400D-A87E-BF8B89D9F8DC}"/>
                </a:ext>
              </a:extLst>
            </p:cNvPr>
            <p:cNvSpPr>
              <a:spLocks noEditPoints="1"/>
            </p:cNvSpPr>
            <p:nvPr userDrawn="1"/>
          </p:nvSpPr>
          <p:spPr bwMode="auto">
            <a:xfrm>
              <a:off x="2488" y="494"/>
              <a:ext cx="784" cy="784"/>
            </a:xfrm>
            <a:custGeom>
              <a:avLst/>
              <a:gdLst>
                <a:gd name="T0" fmla="*/ 644 w 755"/>
                <a:gd name="T1" fmla="*/ 111 h 755"/>
                <a:gd name="T2" fmla="*/ 378 w 755"/>
                <a:gd name="T3" fmla="*/ 0 h 755"/>
                <a:gd name="T4" fmla="*/ 378 w 755"/>
                <a:gd name="T5" fmla="*/ 0 h 755"/>
                <a:gd name="T6" fmla="*/ 111 w 755"/>
                <a:gd name="T7" fmla="*/ 111 h 755"/>
                <a:gd name="T8" fmla="*/ 0 w 755"/>
                <a:gd name="T9" fmla="*/ 378 h 755"/>
                <a:gd name="T10" fmla="*/ 111 w 755"/>
                <a:gd name="T11" fmla="*/ 645 h 755"/>
                <a:gd name="T12" fmla="*/ 338 w 755"/>
                <a:gd name="T13" fmla="*/ 753 h 755"/>
                <a:gd name="T14" fmla="*/ 378 w 755"/>
                <a:gd name="T15" fmla="*/ 755 h 755"/>
                <a:gd name="T16" fmla="*/ 378 w 755"/>
                <a:gd name="T17" fmla="*/ 755 h 755"/>
                <a:gd name="T18" fmla="*/ 520 w 755"/>
                <a:gd name="T19" fmla="*/ 728 h 755"/>
                <a:gd name="T20" fmla="*/ 644 w 755"/>
                <a:gd name="T21" fmla="*/ 645 h 755"/>
                <a:gd name="T22" fmla="*/ 755 w 755"/>
                <a:gd name="T23" fmla="*/ 378 h 755"/>
                <a:gd name="T24" fmla="*/ 644 w 755"/>
                <a:gd name="T25" fmla="*/ 111 h 755"/>
                <a:gd name="T26" fmla="*/ 481 w 755"/>
                <a:gd name="T27" fmla="*/ 703 h 755"/>
                <a:gd name="T28" fmla="*/ 378 w 755"/>
                <a:gd name="T29" fmla="*/ 719 h 755"/>
                <a:gd name="T30" fmla="*/ 342 w 755"/>
                <a:gd name="T31" fmla="*/ 717 h 755"/>
                <a:gd name="T32" fmla="*/ 335 w 755"/>
                <a:gd name="T33" fmla="*/ 717 h 755"/>
                <a:gd name="T34" fmla="*/ 36 w 755"/>
                <a:gd name="T35" fmla="*/ 378 h 755"/>
                <a:gd name="T36" fmla="*/ 378 w 755"/>
                <a:gd name="T37" fmla="*/ 36 h 755"/>
                <a:gd name="T38" fmla="*/ 716 w 755"/>
                <a:gd name="T39" fmla="*/ 330 h 755"/>
                <a:gd name="T40" fmla="*/ 719 w 755"/>
                <a:gd name="T41" fmla="*/ 378 h 755"/>
                <a:gd name="T42" fmla="*/ 481 w 755"/>
                <a:gd name="T43" fmla="*/ 703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55" h="755">
                  <a:moveTo>
                    <a:pt x="644" y="111"/>
                  </a:moveTo>
                  <a:cubicBezTo>
                    <a:pt x="573" y="39"/>
                    <a:pt x="478" y="0"/>
                    <a:pt x="378" y="0"/>
                  </a:cubicBezTo>
                  <a:cubicBezTo>
                    <a:pt x="378" y="0"/>
                    <a:pt x="378" y="0"/>
                    <a:pt x="378" y="0"/>
                  </a:cubicBezTo>
                  <a:cubicBezTo>
                    <a:pt x="277" y="0"/>
                    <a:pt x="182" y="39"/>
                    <a:pt x="111" y="111"/>
                  </a:cubicBezTo>
                  <a:cubicBezTo>
                    <a:pt x="39" y="182"/>
                    <a:pt x="0" y="277"/>
                    <a:pt x="0" y="378"/>
                  </a:cubicBezTo>
                  <a:cubicBezTo>
                    <a:pt x="0" y="479"/>
                    <a:pt x="39" y="573"/>
                    <a:pt x="111" y="645"/>
                  </a:cubicBezTo>
                  <a:cubicBezTo>
                    <a:pt x="173" y="707"/>
                    <a:pt x="252" y="744"/>
                    <a:pt x="338" y="753"/>
                  </a:cubicBezTo>
                  <a:cubicBezTo>
                    <a:pt x="351" y="755"/>
                    <a:pt x="364" y="755"/>
                    <a:pt x="378" y="755"/>
                  </a:cubicBezTo>
                  <a:cubicBezTo>
                    <a:pt x="378" y="755"/>
                    <a:pt x="378" y="755"/>
                    <a:pt x="378" y="755"/>
                  </a:cubicBezTo>
                  <a:cubicBezTo>
                    <a:pt x="427" y="755"/>
                    <a:pt x="475" y="746"/>
                    <a:pt x="520" y="728"/>
                  </a:cubicBezTo>
                  <a:cubicBezTo>
                    <a:pt x="566" y="709"/>
                    <a:pt x="608" y="681"/>
                    <a:pt x="644" y="645"/>
                  </a:cubicBezTo>
                  <a:cubicBezTo>
                    <a:pt x="716" y="573"/>
                    <a:pt x="755" y="479"/>
                    <a:pt x="755" y="378"/>
                  </a:cubicBezTo>
                  <a:cubicBezTo>
                    <a:pt x="755" y="277"/>
                    <a:pt x="716" y="182"/>
                    <a:pt x="644" y="111"/>
                  </a:cubicBezTo>
                  <a:moveTo>
                    <a:pt x="481" y="703"/>
                  </a:moveTo>
                  <a:cubicBezTo>
                    <a:pt x="448" y="714"/>
                    <a:pt x="414" y="719"/>
                    <a:pt x="378" y="719"/>
                  </a:cubicBezTo>
                  <a:cubicBezTo>
                    <a:pt x="366" y="719"/>
                    <a:pt x="354" y="719"/>
                    <a:pt x="342" y="717"/>
                  </a:cubicBezTo>
                  <a:cubicBezTo>
                    <a:pt x="340" y="717"/>
                    <a:pt x="337" y="717"/>
                    <a:pt x="335" y="717"/>
                  </a:cubicBezTo>
                  <a:cubicBezTo>
                    <a:pt x="166" y="696"/>
                    <a:pt x="36" y="552"/>
                    <a:pt x="36" y="378"/>
                  </a:cubicBezTo>
                  <a:cubicBezTo>
                    <a:pt x="36" y="189"/>
                    <a:pt x="189" y="36"/>
                    <a:pt x="378" y="36"/>
                  </a:cubicBezTo>
                  <a:cubicBezTo>
                    <a:pt x="550" y="36"/>
                    <a:pt x="692" y="164"/>
                    <a:pt x="716" y="330"/>
                  </a:cubicBezTo>
                  <a:cubicBezTo>
                    <a:pt x="718" y="346"/>
                    <a:pt x="719" y="361"/>
                    <a:pt x="719" y="378"/>
                  </a:cubicBezTo>
                  <a:cubicBezTo>
                    <a:pt x="719" y="530"/>
                    <a:pt x="619" y="659"/>
                    <a:pt x="481" y="703"/>
                  </a:cubicBezTo>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9">
              <a:extLst>
                <a:ext uri="{FF2B5EF4-FFF2-40B4-BE49-F238E27FC236}">
                  <a16:creationId xmlns:a16="http://schemas.microsoft.com/office/drawing/2014/main" id="{E73289AC-B989-4D38-82C7-AEADDE607E93}"/>
                </a:ext>
              </a:extLst>
            </p:cNvPr>
            <p:cNvSpPr>
              <a:spLocks/>
            </p:cNvSpPr>
            <p:nvPr userDrawn="1"/>
          </p:nvSpPr>
          <p:spPr bwMode="auto">
            <a:xfrm>
              <a:off x="2881" y="531"/>
              <a:ext cx="354" cy="710"/>
            </a:xfrm>
            <a:custGeom>
              <a:avLst/>
              <a:gdLst>
                <a:gd name="T0" fmla="*/ 0 w 341"/>
                <a:gd name="T1" fmla="*/ 0 h 683"/>
                <a:gd name="T2" fmla="*/ 0 w 341"/>
                <a:gd name="T3" fmla="*/ 112 h 683"/>
                <a:gd name="T4" fmla="*/ 10 w 341"/>
                <a:gd name="T5" fmla="*/ 112 h 683"/>
                <a:gd name="T6" fmla="*/ 88 w 341"/>
                <a:gd name="T7" fmla="*/ 125 h 683"/>
                <a:gd name="T8" fmla="*/ 88 w 341"/>
                <a:gd name="T9" fmla="*/ 125 h 683"/>
                <a:gd name="T10" fmla="*/ 88 w 341"/>
                <a:gd name="T11" fmla="*/ 125 h 683"/>
                <a:gd name="T12" fmla="*/ 109 w 341"/>
                <a:gd name="T13" fmla="*/ 136 h 683"/>
                <a:gd name="T14" fmla="*/ 157 w 341"/>
                <a:gd name="T15" fmla="*/ 223 h 683"/>
                <a:gd name="T16" fmla="*/ 8 w 341"/>
                <a:gd name="T17" fmla="*/ 403 h 683"/>
                <a:gd name="T18" fmla="*/ 21 w 341"/>
                <a:gd name="T19" fmla="*/ 434 h 683"/>
                <a:gd name="T20" fmla="*/ 0 w 341"/>
                <a:gd name="T21" fmla="*/ 434 h 683"/>
                <a:gd name="T22" fmla="*/ 0 w 341"/>
                <a:gd name="T23" fmla="*/ 483 h 683"/>
                <a:gd name="T24" fmla="*/ 43 w 341"/>
                <a:gd name="T25" fmla="*/ 536 h 683"/>
                <a:gd name="T26" fmla="*/ 0 w 341"/>
                <a:gd name="T27" fmla="*/ 588 h 683"/>
                <a:gd name="T28" fmla="*/ 0 w 341"/>
                <a:gd name="T29" fmla="*/ 683 h 683"/>
                <a:gd name="T30" fmla="*/ 103 w 341"/>
                <a:gd name="T31" fmla="*/ 667 h 683"/>
                <a:gd name="T32" fmla="*/ 341 w 341"/>
                <a:gd name="T33" fmla="*/ 342 h 683"/>
                <a:gd name="T34" fmla="*/ 338 w 341"/>
                <a:gd name="T35" fmla="*/ 294 h 683"/>
                <a:gd name="T36" fmla="*/ 0 w 341"/>
                <a:gd name="T37" fmla="*/ 0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1" h="683">
                  <a:moveTo>
                    <a:pt x="0" y="0"/>
                  </a:moveTo>
                  <a:cubicBezTo>
                    <a:pt x="0" y="112"/>
                    <a:pt x="0" y="112"/>
                    <a:pt x="0" y="112"/>
                  </a:cubicBezTo>
                  <a:cubicBezTo>
                    <a:pt x="3" y="112"/>
                    <a:pt x="7" y="112"/>
                    <a:pt x="10" y="112"/>
                  </a:cubicBezTo>
                  <a:cubicBezTo>
                    <a:pt x="42" y="112"/>
                    <a:pt x="68" y="117"/>
                    <a:pt x="88" y="125"/>
                  </a:cubicBezTo>
                  <a:cubicBezTo>
                    <a:pt x="88" y="125"/>
                    <a:pt x="88" y="125"/>
                    <a:pt x="88" y="125"/>
                  </a:cubicBezTo>
                  <a:cubicBezTo>
                    <a:pt x="88" y="125"/>
                    <a:pt x="88" y="125"/>
                    <a:pt x="88" y="125"/>
                  </a:cubicBezTo>
                  <a:cubicBezTo>
                    <a:pt x="96" y="129"/>
                    <a:pt x="102" y="132"/>
                    <a:pt x="109" y="136"/>
                  </a:cubicBezTo>
                  <a:cubicBezTo>
                    <a:pt x="146" y="160"/>
                    <a:pt x="157" y="197"/>
                    <a:pt x="157" y="223"/>
                  </a:cubicBezTo>
                  <a:cubicBezTo>
                    <a:pt x="157" y="346"/>
                    <a:pt x="8" y="347"/>
                    <a:pt x="8" y="403"/>
                  </a:cubicBezTo>
                  <a:cubicBezTo>
                    <a:pt x="8" y="412"/>
                    <a:pt x="15" y="425"/>
                    <a:pt x="21" y="434"/>
                  </a:cubicBezTo>
                  <a:cubicBezTo>
                    <a:pt x="0" y="434"/>
                    <a:pt x="0" y="434"/>
                    <a:pt x="0" y="434"/>
                  </a:cubicBezTo>
                  <a:cubicBezTo>
                    <a:pt x="0" y="483"/>
                    <a:pt x="0" y="483"/>
                    <a:pt x="0" y="483"/>
                  </a:cubicBezTo>
                  <a:cubicBezTo>
                    <a:pt x="25" y="487"/>
                    <a:pt x="43" y="505"/>
                    <a:pt x="43" y="536"/>
                  </a:cubicBezTo>
                  <a:cubicBezTo>
                    <a:pt x="43" y="562"/>
                    <a:pt x="27" y="583"/>
                    <a:pt x="0" y="588"/>
                  </a:cubicBezTo>
                  <a:cubicBezTo>
                    <a:pt x="0" y="683"/>
                    <a:pt x="0" y="683"/>
                    <a:pt x="0" y="683"/>
                  </a:cubicBezTo>
                  <a:cubicBezTo>
                    <a:pt x="36" y="683"/>
                    <a:pt x="70" y="678"/>
                    <a:pt x="103" y="667"/>
                  </a:cubicBezTo>
                  <a:cubicBezTo>
                    <a:pt x="241" y="623"/>
                    <a:pt x="341" y="494"/>
                    <a:pt x="341" y="342"/>
                  </a:cubicBezTo>
                  <a:cubicBezTo>
                    <a:pt x="341" y="325"/>
                    <a:pt x="340" y="310"/>
                    <a:pt x="338" y="294"/>
                  </a:cubicBezTo>
                  <a:cubicBezTo>
                    <a:pt x="314" y="128"/>
                    <a:pt x="172" y="0"/>
                    <a:pt x="0" y="0"/>
                  </a:cubicBezTo>
                </a:path>
              </a:pathLst>
            </a:custGeom>
            <a:solidFill>
              <a:srgbClr val="FFFFFF">
                <a:alpha val="1098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10">
              <a:extLst>
                <a:ext uri="{FF2B5EF4-FFF2-40B4-BE49-F238E27FC236}">
                  <a16:creationId xmlns:a16="http://schemas.microsoft.com/office/drawing/2014/main" id="{5075093B-3B3C-4456-A6B3-3A8F6F418DB9}"/>
                </a:ext>
              </a:extLst>
            </p:cNvPr>
            <p:cNvSpPr>
              <a:spLocks/>
            </p:cNvSpPr>
            <p:nvPr userDrawn="1"/>
          </p:nvSpPr>
          <p:spPr bwMode="auto">
            <a:xfrm>
              <a:off x="2792" y="648"/>
              <a:ext cx="252" cy="336"/>
            </a:xfrm>
            <a:custGeom>
              <a:avLst/>
              <a:gdLst>
                <a:gd name="T0" fmla="*/ 242 w 242"/>
                <a:gd name="T1" fmla="*/ 111 h 324"/>
                <a:gd name="T2" fmla="*/ 194 w 242"/>
                <a:gd name="T3" fmla="*/ 24 h 324"/>
                <a:gd name="T4" fmla="*/ 173 w 242"/>
                <a:gd name="T5" fmla="*/ 13 h 324"/>
                <a:gd name="T6" fmla="*/ 173 w 242"/>
                <a:gd name="T7" fmla="*/ 13 h 324"/>
                <a:gd name="T8" fmla="*/ 173 w 242"/>
                <a:gd name="T9" fmla="*/ 13 h 324"/>
                <a:gd name="T10" fmla="*/ 95 w 242"/>
                <a:gd name="T11" fmla="*/ 0 h 324"/>
                <a:gd name="T12" fmla="*/ 85 w 242"/>
                <a:gd name="T13" fmla="*/ 0 h 324"/>
                <a:gd name="T14" fmla="*/ 0 w 242"/>
                <a:gd name="T15" fmla="*/ 13 h 324"/>
                <a:gd name="T16" fmla="*/ 3 w 242"/>
                <a:gd name="T17" fmla="*/ 79 h 324"/>
                <a:gd name="T18" fmla="*/ 77 w 242"/>
                <a:gd name="T19" fmla="*/ 68 h 324"/>
                <a:gd name="T20" fmla="*/ 85 w 242"/>
                <a:gd name="T21" fmla="*/ 68 h 324"/>
                <a:gd name="T22" fmla="*/ 152 w 242"/>
                <a:gd name="T23" fmla="*/ 122 h 324"/>
                <a:gd name="T24" fmla="*/ 85 w 242"/>
                <a:gd name="T25" fmla="*/ 200 h 324"/>
                <a:gd name="T26" fmla="*/ 10 w 242"/>
                <a:gd name="T27" fmla="*/ 285 h 324"/>
                <a:gd name="T28" fmla="*/ 20 w 242"/>
                <a:gd name="T29" fmla="*/ 324 h 324"/>
                <a:gd name="T30" fmla="*/ 85 w 242"/>
                <a:gd name="T31" fmla="*/ 322 h 324"/>
                <a:gd name="T32" fmla="*/ 106 w 242"/>
                <a:gd name="T33" fmla="*/ 322 h 324"/>
                <a:gd name="T34" fmla="*/ 93 w 242"/>
                <a:gd name="T35" fmla="*/ 291 h 324"/>
                <a:gd name="T36" fmla="*/ 242 w 242"/>
                <a:gd name="T37"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 h="324">
                  <a:moveTo>
                    <a:pt x="242" y="111"/>
                  </a:moveTo>
                  <a:cubicBezTo>
                    <a:pt x="242" y="85"/>
                    <a:pt x="231" y="48"/>
                    <a:pt x="194" y="24"/>
                  </a:cubicBezTo>
                  <a:cubicBezTo>
                    <a:pt x="187" y="20"/>
                    <a:pt x="181" y="17"/>
                    <a:pt x="173" y="13"/>
                  </a:cubicBezTo>
                  <a:cubicBezTo>
                    <a:pt x="173" y="13"/>
                    <a:pt x="173" y="13"/>
                    <a:pt x="173" y="13"/>
                  </a:cubicBezTo>
                  <a:cubicBezTo>
                    <a:pt x="173" y="13"/>
                    <a:pt x="173" y="13"/>
                    <a:pt x="173" y="13"/>
                  </a:cubicBezTo>
                  <a:cubicBezTo>
                    <a:pt x="153" y="5"/>
                    <a:pt x="127" y="0"/>
                    <a:pt x="95" y="0"/>
                  </a:cubicBezTo>
                  <a:cubicBezTo>
                    <a:pt x="92" y="0"/>
                    <a:pt x="88" y="0"/>
                    <a:pt x="85" y="0"/>
                  </a:cubicBezTo>
                  <a:cubicBezTo>
                    <a:pt x="58" y="1"/>
                    <a:pt x="29" y="6"/>
                    <a:pt x="0" y="13"/>
                  </a:cubicBezTo>
                  <a:cubicBezTo>
                    <a:pt x="3" y="79"/>
                    <a:pt x="3" y="79"/>
                    <a:pt x="3" y="79"/>
                  </a:cubicBezTo>
                  <a:cubicBezTo>
                    <a:pt x="27" y="72"/>
                    <a:pt x="55" y="68"/>
                    <a:pt x="77" y="68"/>
                  </a:cubicBezTo>
                  <a:cubicBezTo>
                    <a:pt x="80" y="68"/>
                    <a:pt x="82" y="68"/>
                    <a:pt x="85" y="68"/>
                  </a:cubicBezTo>
                  <a:cubicBezTo>
                    <a:pt x="121" y="70"/>
                    <a:pt x="152" y="86"/>
                    <a:pt x="152" y="122"/>
                  </a:cubicBezTo>
                  <a:cubicBezTo>
                    <a:pt x="152" y="162"/>
                    <a:pt x="119" y="182"/>
                    <a:pt x="85" y="200"/>
                  </a:cubicBezTo>
                  <a:cubicBezTo>
                    <a:pt x="48" y="220"/>
                    <a:pt x="10" y="240"/>
                    <a:pt x="10" y="285"/>
                  </a:cubicBezTo>
                  <a:cubicBezTo>
                    <a:pt x="10" y="305"/>
                    <a:pt x="16" y="314"/>
                    <a:pt x="20" y="324"/>
                  </a:cubicBezTo>
                  <a:cubicBezTo>
                    <a:pt x="85" y="322"/>
                    <a:pt x="85" y="322"/>
                    <a:pt x="85" y="322"/>
                  </a:cubicBezTo>
                  <a:cubicBezTo>
                    <a:pt x="106" y="322"/>
                    <a:pt x="106" y="322"/>
                    <a:pt x="106" y="322"/>
                  </a:cubicBezTo>
                  <a:cubicBezTo>
                    <a:pt x="100" y="313"/>
                    <a:pt x="93" y="300"/>
                    <a:pt x="93" y="291"/>
                  </a:cubicBezTo>
                  <a:cubicBezTo>
                    <a:pt x="93" y="235"/>
                    <a:pt x="242" y="234"/>
                    <a:pt x="242" y="11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11">
              <a:extLst>
                <a:ext uri="{FF2B5EF4-FFF2-40B4-BE49-F238E27FC236}">
                  <a16:creationId xmlns:a16="http://schemas.microsoft.com/office/drawing/2014/main" id="{E6B9D518-FDE8-4DB9-9900-9C7461B94254}"/>
                </a:ext>
              </a:extLst>
            </p:cNvPr>
            <p:cNvSpPr>
              <a:spLocks/>
            </p:cNvSpPr>
            <p:nvPr userDrawn="1"/>
          </p:nvSpPr>
          <p:spPr bwMode="auto">
            <a:xfrm>
              <a:off x="2809" y="1032"/>
              <a:ext cx="116" cy="111"/>
            </a:xfrm>
            <a:custGeom>
              <a:avLst/>
              <a:gdLst>
                <a:gd name="T0" fmla="*/ 69 w 112"/>
                <a:gd name="T1" fmla="*/ 1 h 107"/>
                <a:gd name="T2" fmla="*/ 56 w 112"/>
                <a:gd name="T3" fmla="*/ 0 h 107"/>
                <a:gd name="T4" fmla="*/ 52 w 112"/>
                <a:gd name="T5" fmla="*/ 0 h 107"/>
                <a:gd name="T6" fmla="*/ 0 w 112"/>
                <a:gd name="T7" fmla="*/ 54 h 107"/>
                <a:gd name="T8" fmla="*/ 17 w 112"/>
                <a:gd name="T9" fmla="*/ 94 h 107"/>
                <a:gd name="T10" fmla="*/ 28 w 112"/>
                <a:gd name="T11" fmla="*/ 101 h 107"/>
                <a:gd name="T12" fmla="*/ 56 w 112"/>
                <a:gd name="T13" fmla="*/ 107 h 107"/>
                <a:gd name="T14" fmla="*/ 69 w 112"/>
                <a:gd name="T15" fmla="*/ 106 h 107"/>
                <a:gd name="T16" fmla="*/ 112 w 112"/>
                <a:gd name="T17" fmla="*/ 54 h 107"/>
                <a:gd name="T18" fmla="*/ 69 w 112"/>
                <a:gd name="T19" fmla="*/ 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 h="107">
                  <a:moveTo>
                    <a:pt x="69" y="1"/>
                  </a:moveTo>
                  <a:cubicBezTo>
                    <a:pt x="64" y="0"/>
                    <a:pt x="60" y="0"/>
                    <a:pt x="56" y="0"/>
                  </a:cubicBezTo>
                  <a:cubicBezTo>
                    <a:pt x="54" y="0"/>
                    <a:pt x="53" y="0"/>
                    <a:pt x="52" y="0"/>
                  </a:cubicBezTo>
                  <a:cubicBezTo>
                    <a:pt x="22" y="2"/>
                    <a:pt x="0" y="20"/>
                    <a:pt x="0" y="54"/>
                  </a:cubicBezTo>
                  <a:cubicBezTo>
                    <a:pt x="0" y="70"/>
                    <a:pt x="6" y="84"/>
                    <a:pt x="17" y="94"/>
                  </a:cubicBezTo>
                  <a:cubicBezTo>
                    <a:pt x="20" y="97"/>
                    <a:pt x="24" y="99"/>
                    <a:pt x="28" y="101"/>
                  </a:cubicBezTo>
                  <a:cubicBezTo>
                    <a:pt x="36" y="105"/>
                    <a:pt x="45" y="107"/>
                    <a:pt x="56" y="107"/>
                  </a:cubicBezTo>
                  <a:cubicBezTo>
                    <a:pt x="60" y="107"/>
                    <a:pt x="65" y="107"/>
                    <a:pt x="69" y="106"/>
                  </a:cubicBezTo>
                  <a:cubicBezTo>
                    <a:pt x="96" y="101"/>
                    <a:pt x="112" y="80"/>
                    <a:pt x="112" y="54"/>
                  </a:cubicBezTo>
                  <a:cubicBezTo>
                    <a:pt x="112" y="23"/>
                    <a:pt x="94" y="5"/>
                    <a:pt x="69" y="1"/>
                  </a:cubicBezTo>
                  <a:close/>
                </a:path>
              </a:pathLst>
            </a:custGeom>
            <a:solidFill>
              <a:srgbClr val="FFFFFF">
                <a:alpha val="29804"/>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0" name="Group 79">
            <a:extLst>
              <a:ext uri="{FF2B5EF4-FFF2-40B4-BE49-F238E27FC236}">
                <a16:creationId xmlns:a16="http://schemas.microsoft.com/office/drawing/2014/main" id="{97E25A71-448D-439A-985F-FF4742E57BE2}"/>
              </a:ext>
            </a:extLst>
          </p:cNvPr>
          <p:cNvGrpSpPr/>
          <p:nvPr userDrawn="1"/>
        </p:nvGrpSpPr>
        <p:grpSpPr>
          <a:xfrm>
            <a:off x="2722417" y="4251706"/>
            <a:ext cx="4332959" cy="685358"/>
            <a:chOff x="1431925" y="2227263"/>
            <a:chExt cx="5700713" cy="901700"/>
          </a:xfrm>
        </p:grpSpPr>
        <p:grpSp>
          <p:nvGrpSpPr>
            <p:cNvPr id="81" name="Group 80">
              <a:extLst>
                <a:ext uri="{FF2B5EF4-FFF2-40B4-BE49-F238E27FC236}">
                  <a16:creationId xmlns:a16="http://schemas.microsoft.com/office/drawing/2014/main" id="{F78E2192-5B3A-4AD3-BEB4-6B8A970A627B}"/>
                </a:ext>
              </a:extLst>
            </p:cNvPr>
            <p:cNvGrpSpPr/>
            <p:nvPr userDrawn="1"/>
          </p:nvGrpSpPr>
          <p:grpSpPr>
            <a:xfrm>
              <a:off x="2487613" y="2273301"/>
              <a:ext cx="4645025" cy="523875"/>
              <a:chOff x="2487613" y="2273301"/>
              <a:chExt cx="4645025" cy="523875"/>
            </a:xfrm>
          </p:grpSpPr>
          <p:sp>
            <p:nvSpPr>
              <p:cNvPr id="110" name="Freeform 5">
                <a:extLst>
                  <a:ext uri="{FF2B5EF4-FFF2-40B4-BE49-F238E27FC236}">
                    <a16:creationId xmlns:a16="http://schemas.microsoft.com/office/drawing/2014/main" id="{4EAADA53-13DF-4621-BAD5-6CE9084519F9}"/>
                  </a:ext>
                </a:extLst>
              </p:cNvPr>
              <p:cNvSpPr>
                <a:spLocks/>
              </p:cNvSpPr>
              <p:nvPr userDrawn="1"/>
            </p:nvSpPr>
            <p:spPr bwMode="auto">
              <a:xfrm>
                <a:off x="2487613" y="2282826"/>
                <a:ext cx="263525" cy="406400"/>
              </a:xfrm>
              <a:custGeom>
                <a:avLst/>
                <a:gdLst>
                  <a:gd name="T0" fmla="*/ 37 w 256"/>
                  <a:gd name="T1" fmla="*/ 0 h 391"/>
                  <a:gd name="T2" fmla="*/ 37 w 256"/>
                  <a:gd name="T3" fmla="*/ 0 h 391"/>
                  <a:gd name="T4" fmla="*/ 37 w 256"/>
                  <a:gd name="T5" fmla="*/ 359 h 391"/>
                  <a:gd name="T6" fmla="*/ 256 w 256"/>
                  <a:gd name="T7" fmla="*/ 359 h 391"/>
                  <a:gd name="T8" fmla="*/ 256 w 256"/>
                  <a:gd name="T9" fmla="*/ 391 h 391"/>
                  <a:gd name="T10" fmla="*/ 0 w 256"/>
                  <a:gd name="T11" fmla="*/ 391 h 391"/>
                  <a:gd name="T12" fmla="*/ 0 w 256"/>
                  <a:gd name="T13" fmla="*/ 0 h 391"/>
                  <a:gd name="T14" fmla="*/ 37 w 256"/>
                  <a:gd name="T15" fmla="*/ 0 h 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391">
                    <a:moveTo>
                      <a:pt x="37" y="0"/>
                    </a:moveTo>
                    <a:lnTo>
                      <a:pt x="37" y="0"/>
                    </a:lnTo>
                    <a:lnTo>
                      <a:pt x="37" y="359"/>
                    </a:lnTo>
                    <a:lnTo>
                      <a:pt x="256" y="359"/>
                    </a:lnTo>
                    <a:lnTo>
                      <a:pt x="256" y="391"/>
                    </a:lnTo>
                    <a:lnTo>
                      <a:pt x="0" y="391"/>
                    </a:lnTo>
                    <a:lnTo>
                      <a:pt x="0" y="0"/>
                    </a:lnTo>
                    <a:lnTo>
                      <a:pt x="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6">
                <a:extLst>
                  <a:ext uri="{FF2B5EF4-FFF2-40B4-BE49-F238E27FC236}">
                    <a16:creationId xmlns:a16="http://schemas.microsoft.com/office/drawing/2014/main" id="{BEEE83D1-3F24-45F3-814C-A60CCFCC1AB8}"/>
                  </a:ext>
                </a:extLst>
              </p:cNvPr>
              <p:cNvSpPr>
                <a:spLocks noEditPoints="1"/>
              </p:cNvSpPr>
              <p:nvPr userDrawn="1"/>
            </p:nvSpPr>
            <p:spPr bwMode="auto">
              <a:xfrm>
                <a:off x="2754313" y="2386013"/>
                <a:ext cx="258763" cy="311150"/>
              </a:xfrm>
              <a:custGeom>
                <a:avLst/>
                <a:gdLst>
                  <a:gd name="T0" fmla="*/ 210 w 253"/>
                  <a:gd name="T1" fmla="*/ 92 h 299"/>
                  <a:gd name="T2" fmla="*/ 210 w 253"/>
                  <a:gd name="T3" fmla="*/ 92 h 299"/>
                  <a:gd name="T4" fmla="*/ 193 w 253"/>
                  <a:gd name="T5" fmla="*/ 60 h 299"/>
                  <a:gd name="T6" fmla="*/ 165 w 253"/>
                  <a:gd name="T7" fmla="*/ 38 h 299"/>
                  <a:gd name="T8" fmla="*/ 127 w 253"/>
                  <a:gd name="T9" fmla="*/ 29 h 299"/>
                  <a:gd name="T10" fmla="*/ 90 w 253"/>
                  <a:gd name="T11" fmla="*/ 38 h 299"/>
                  <a:gd name="T12" fmla="*/ 62 w 253"/>
                  <a:gd name="T13" fmla="*/ 60 h 299"/>
                  <a:gd name="T14" fmla="*/ 43 w 253"/>
                  <a:gd name="T15" fmla="*/ 92 h 299"/>
                  <a:gd name="T16" fmla="*/ 34 w 253"/>
                  <a:gd name="T17" fmla="*/ 130 h 299"/>
                  <a:gd name="T18" fmla="*/ 217 w 253"/>
                  <a:gd name="T19" fmla="*/ 130 h 299"/>
                  <a:gd name="T20" fmla="*/ 210 w 253"/>
                  <a:gd name="T21" fmla="*/ 92 h 299"/>
                  <a:gd name="T22" fmla="*/ 39 w 253"/>
                  <a:gd name="T23" fmla="*/ 198 h 299"/>
                  <a:gd name="T24" fmla="*/ 39 w 253"/>
                  <a:gd name="T25" fmla="*/ 198 h 299"/>
                  <a:gd name="T26" fmla="*/ 56 w 253"/>
                  <a:gd name="T27" fmla="*/ 234 h 299"/>
                  <a:gd name="T28" fmla="*/ 85 w 253"/>
                  <a:gd name="T29" fmla="*/ 260 h 299"/>
                  <a:gd name="T30" fmla="*/ 127 w 253"/>
                  <a:gd name="T31" fmla="*/ 270 h 299"/>
                  <a:gd name="T32" fmla="*/ 187 w 253"/>
                  <a:gd name="T33" fmla="*/ 251 h 299"/>
                  <a:gd name="T34" fmla="*/ 216 w 253"/>
                  <a:gd name="T35" fmla="*/ 198 h 299"/>
                  <a:gd name="T36" fmla="*/ 251 w 253"/>
                  <a:gd name="T37" fmla="*/ 198 h 299"/>
                  <a:gd name="T38" fmla="*/ 210 w 253"/>
                  <a:gd name="T39" fmla="*/ 272 h 299"/>
                  <a:gd name="T40" fmla="*/ 127 w 253"/>
                  <a:gd name="T41" fmla="*/ 299 h 299"/>
                  <a:gd name="T42" fmla="*/ 70 w 253"/>
                  <a:gd name="T43" fmla="*/ 287 h 299"/>
                  <a:gd name="T44" fmla="*/ 30 w 253"/>
                  <a:gd name="T45" fmla="*/ 255 h 299"/>
                  <a:gd name="T46" fmla="*/ 7 w 253"/>
                  <a:gd name="T47" fmla="*/ 207 h 299"/>
                  <a:gd name="T48" fmla="*/ 0 w 253"/>
                  <a:gd name="T49" fmla="*/ 150 h 299"/>
                  <a:gd name="T50" fmla="*/ 7 w 253"/>
                  <a:gd name="T51" fmla="*/ 95 h 299"/>
                  <a:gd name="T52" fmla="*/ 30 w 253"/>
                  <a:gd name="T53" fmla="*/ 47 h 299"/>
                  <a:gd name="T54" fmla="*/ 70 w 253"/>
                  <a:gd name="T55" fmla="*/ 13 h 299"/>
                  <a:gd name="T56" fmla="*/ 127 w 253"/>
                  <a:gd name="T57" fmla="*/ 0 h 299"/>
                  <a:gd name="T58" fmla="*/ 185 w 253"/>
                  <a:gd name="T59" fmla="*/ 14 h 299"/>
                  <a:gd name="T60" fmla="*/ 225 w 253"/>
                  <a:gd name="T61" fmla="*/ 50 h 299"/>
                  <a:gd name="T62" fmla="*/ 246 w 253"/>
                  <a:gd name="T63" fmla="*/ 101 h 299"/>
                  <a:gd name="T64" fmla="*/ 252 w 253"/>
                  <a:gd name="T65" fmla="*/ 159 h 299"/>
                  <a:gd name="T66" fmla="*/ 34 w 253"/>
                  <a:gd name="T67" fmla="*/ 159 h 299"/>
                  <a:gd name="T68" fmla="*/ 39 w 253"/>
                  <a:gd name="T69" fmla="*/ 19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3" h="299">
                    <a:moveTo>
                      <a:pt x="210" y="92"/>
                    </a:moveTo>
                    <a:lnTo>
                      <a:pt x="210" y="92"/>
                    </a:lnTo>
                    <a:cubicBezTo>
                      <a:pt x="206" y="80"/>
                      <a:pt x="200" y="69"/>
                      <a:pt x="193" y="60"/>
                    </a:cubicBezTo>
                    <a:cubicBezTo>
                      <a:pt x="185" y="51"/>
                      <a:pt x="176" y="43"/>
                      <a:pt x="165" y="38"/>
                    </a:cubicBezTo>
                    <a:cubicBezTo>
                      <a:pt x="154" y="32"/>
                      <a:pt x="141" y="29"/>
                      <a:pt x="127" y="29"/>
                    </a:cubicBezTo>
                    <a:cubicBezTo>
                      <a:pt x="113" y="29"/>
                      <a:pt x="100" y="32"/>
                      <a:pt x="90" y="38"/>
                    </a:cubicBezTo>
                    <a:cubicBezTo>
                      <a:pt x="79" y="43"/>
                      <a:pt x="69" y="51"/>
                      <a:pt x="62" y="60"/>
                    </a:cubicBezTo>
                    <a:cubicBezTo>
                      <a:pt x="54" y="69"/>
                      <a:pt x="48" y="80"/>
                      <a:pt x="43" y="92"/>
                    </a:cubicBezTo>
                    <a:cubicBezTo>
                      <a:pt x="39" y="105"/>
                      <a:pt x="36" y="117"/>
                      <a:pt x="34" y="130"/>
                    </a:cubicBezTo>
                    <a:lnTo>
                      <a:pt x="217" y="130"/>
                    </a:lnTo>
                    <a:cubicBezTo>
                      <a:pt x="217" y="117"/>
                      <a:pt x="215" y="104"/>
                      <a:pt x="210" y="92"/>
                    </a:cubicBezTo>
                    <a:close/>
                    <a:moveTo>
                      <a:pt x="39" y="198"/>
                    </a:moveTo>
                    <a:lnTo>
                      <a:pt x="39" y="198"/>
                    </a:lnTo>
                    <a:cubicBezTo>
                      <a:pt x="43" y="211"/>
                      <a:pt x="48" y="223"/>
                      <a:pt x="56" y="234"/>
                    </a:cubicBezTo>
                    <a:cubicBezTo>
                      <a:pt x="64" y="244"/>
                      <a:pt x="73" y="253"/>
                      <a:pt x="85" y="260"/>
                    </a:cubicBezTo>
                    <a:cubicBezTo>
                      <a:pt x="97" y="267"/>
                      <a:pt x="111" y="270"/>
                      <a:pt x="127" y="270"/>
                    </a:cubicBezTo>
                    <a:cubicBezTo>
                      <a:pt x="153" y="270"/>
                      <a:pt x="172" y="264"/>
                      <a:pt x="187" y="251"/>
                    </a:cubicBezTo>
                    <a:cubicBezTo>
                      <a:pt x="201" y="237"/>
                      <a:pt x="211" y="220"/>
                      <a:pt x="216" y="198"/>
                    </a:cubicBezTo>
                    <a:lnTo>
                      <a:pt x="251" y="198"/>
                    </a:lnTo>
                    <a:cubicBezTo>
                      <a:pt x="243" y="230"/>
                      <a:pt x="230" y="255"/>
                      <a:pt x="210" y="272"/>
                    </a:cubicBezTo>
                    <a:cubicBezTo>
                      <a:pt x="191" y="290"/>
                      <a:pt x="163" y="299"/>
                      <a:pt x="127" y="299"/>
                    </a:cubicBezTo>
                    <a:cubicBezTo>
                      <a:pt x="105" y="299"/>
                      <a:pt x="86" y="295"/>
                      <a:pt x="70" y="287"/>
                    </a:cubicBezTo>
                    <a:cubicBezTo>
                      <a:pt x="53" y="279"/>
                      <a:pt x="40" y="268"/>
                      <a:pt x="30" y="255"/>
                    </a:cubicBezTo>
                    <a:cubicBezTo>
                      <a:pt x="20" y="241"/>
                      <a:pt x="12" y="225"/>
                      <a:pt x="7" y="207"/>
                    </a:cubicBezTo>
                    <a:cubicBezTo>
                      <a:pt x="2" y="189"/>
                      <a:pt x="0" y="170"/>
                      <a:pt x="0" y="150"/>
                    </a:cubicBezTo>
                    <a:cubicBezTo>
                      <a:pt x="0" y="131"/>
                      <a:pt x="2" y="113"/>
                      <a:pt x="7" y="95"/>
                    </a:cubicBezTo>
                    <a:cubicBezTo>
                      <a:pt x="12" y="77"/>
                      <a:pt x="20" y="61"/>
                      <a:pt x="30" y="47"/>
                    </a:cubicBezTo>
                    <a:cubicBezTo>
                      <a:pt x="40" y="33"/>
                      <a:pt x="53" y="21"/>
                      <a:pt x="70" y="13"/>
                    </a:cubicBezTo>
                    <a:cubicBezTo>
                      <a:pt x="86" y="4"/>
                      <a:pt x="105" y="0"/>
                      <a:pt x="127" y="0"/>
                    </a:cubicBezTo>
                    <a:cubicBezTo>
                      <a:pt x="150" y="0"/>
                      <a:pt x="169" y="5"/>
                      <a:pt x="185" y="14"/>
                    </a:cubicBezTo>
                    <a:cubicBezTo>
                      <a:pt x="202" y="23"/>
                      <a:pt x="215" y="35"/>
                      <a:pt x="225" y="50"/>
                    </a:cubicBezTo>
                    <a:cubicBezTo>
                      <a:pt x="235" y="64"/>
                      <a:pt x="242" y="81"/>
                      <a:pt x="246" y="101"/>
                    </a:cubicBezTo>
                    <a:cubicBezTo>
                      <a:pt x="251" y="120"/>
                      <a:pt x="253" y="139"/>
                      <a:pt x="252" y="159"/>
                    </a:cubicBezTo>
                    <a:lnTo>
                      <a:pt x="34" y="159"/>
                    </a:lnTo>
                    <a:cubicBezTo>
                      <a:pt x="34" y="171"/>
                      <a:pt x="36" y="184"/>
                      <a:pt x="39" y="19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7">
                <a:extLst>
                  <a:ext uri="{FF2B5EF4-FFF2-40B4-BE49-F238E27FC236}">
                    <a16:creationId xmlns:a16="http://schemas.microsoft.com/office/drawing/2014/main" id="{FDEA8401-3930-43B5-B2F2-01ADDCEBB89B}"/>
                  </a:ext>
                </a:extLst>
              </p:cNvPr>
              <p:cNvSpPr>
                <a:spLocks noEditPoints="1"/>
              </p:cNvSpPr>
              <p:nvPr userDrawn="1"/>
            </p:nvSpPr>
            <p:spPr bwMode="auto">
              <a:xfrm>
                <a:off x="3030538" y="2386013"/>
                <a:ext cx="268288" cy="311150"/>
              </a:xfrm>
              <a:custGeom>
                <a:avLst/>
                <a:gdLst>
                  <a:gd name="T0" fmla="*/ 196 w 262"/>
                  <a:gd name="T1" fmla="*/ 137 h 299"/>
                  <a:gd name="T2" fmla="*/ 196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6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4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6" y="137"/>
                    </a:moveTo>
                    <a:lnTo>
                      <a:pt x="196" y="137"/>
                    </a:lnTo>
                    <a:cubicBezTo>
                      <a:pt x="193" y="141"/>
                      <a:pt x="189" y="143"/>
                      <a:pt x="183" y="145"/>
                    </a:cubicBezTo>
                    <a:cubicBezTo>
                      <a:pt x="177" y="147"/>
                      <a:pt x="171" y="148"/>
                      <a:pt x="166" y="149"/>
                    </a:cubicBezTo>
                    <a:cubicBezTo>
                      <a:pt x="152" y="152"/>
                      <a:pt x="137" y="154"/>
                      <a:pt x="121" y="156"/>
                    </a:cubicBezTo>
                    <a:cubicBezTo>
                      <a:pt x="106" y="158"/>
                      <a:pt x="92"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6" y="137"/>
                    </a:lnTo>
                    <a:close/>
                    <a:moveTo>
                      <a:pt x="23" y="52"/>
                    </a:moveTo>
                    <a:lnTo>
                      <a:pt x="23" y="52"/>
                    </a:lnTo>
                    <a:cubicBezTo>
                      <a:pt x="29" y="40"/>
                      <a:pt x="37" y="30"/>
                      <a:pt x="47" y="22"/>
                    </a:cubicBezTo>
                    <a:cubicBezTo>
                      <a:pt x="57" y="15"/>
                      <a:pt x="69" y="9"/>
                      <a:pt x="82" y="6"/>
                    </a:cubicBezTo>
                    <a:cubicBezTo>
                      <a:pt x="96" y="2"/>
                      <a:pt x="111"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4" y="285"/>
                      <a:pt x="209" y="282"/>
                      <a:pt x="206" y="277"/>
                    </a:cubicBezTo>
                    <a:cubicBezTo>
                      <a:pt x="204"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4" y="170"/>
                    </a:cubicBezTo>
                    <a:cubicBezTo>
                      <a:pt x="22" y="159"/>
                      <a:pt x="34" y="151"/>
                      <a:pt x="48" y="145"/>
                    </a:cubicBezTo>
                    <a:cubicBezTo>
                      <a:pt x="63" y="139"/>
                      <a:pt x="79" y="135"/>
                      <a:pt x="97" y="132"/>
                    </a:cubicBezTo>
                    <a:cubicBezTo>
                      <a:pt x="115" y="130"/>
                      <a:pt x="134" y="128"/>
                      <a:pt x="152" y="126"/>
                    </a:cubicBezTo>
                    <a:cubicBezTo>
                      <a:pt x="160"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4"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8">
                <a:extLst>
                  <a:ext uri="{FF2B5EF4-FFF2-40B4-BE49-F238E27FC236}">
                    <a16:creationId xmlns:a16="http://schemas.microsoft.com/office/drawing/2014/main" id="{9E9C7047-5C5C-48B8-B5B9-02BA578255F9}"/>
                  </a:ext>
                </a:extLst>
              </p:cNvPr>
              <p:cNvSpPr>
                <a:spLocks/>
              </p:cNvSpPr>
              <p:nvPr userDrawn="1"/>
            </p:nvSpPr>
            <p:spPr bwMode="auto">
              <a:xfrm>
                <a:off x="3322638" y="2386013"/>
                <a:ext cx="236538" cy="301625"/>
              </a:xfrm>
              <a:custGeom>
                <a:avLst/>
                <a:gdLst>
                  <a:gd name="T0" fmla="*/ 34 w 230"/>
                  <a:gd name="T1" fmla="*/ 8 h 291"/>
                  <a:gd name="T2" fmla="*/ 34 w 230"/>
                  <a:gd name="T3" fmla="*/ 8 h 291"/>
                  <a:gd name="T4" fmla="*/ 34 w 230"/>
                  <a:gd name="T5" fmla="*/ 57 h 291"/>
                  <a:gd name="T6" fmla="*/ 36 w 230"/>
                  <a:gd name="T7" fmla="*/ 57 h 291"/>
                  <a:gd name="T8" fmla="*/ 71 w 230"/>
                  <a:gd name="T9" fmla="*/ 16 h 291"/>
                  <a:gd name="T10" fmla="*/ 126 w 230"/>
                  <a:gd name="T11" fmla="*/ 0 h 291"/>
                  <a:gd name="T12" fmla="*/ 176 w 230"/>
                  <a:gd name="T13" fmla="*/ 8 h 291"/>
                  <a:gd name="T14" fmla="*/ 208 w 230"/>
                  <a:gd name="T15" fmla="*/ 29 h 291"/>
                  <a:gd name="T16" fmla="*/ 225 w 230"/>
                  <a:gd name="T17" fmla="*/ 64 h 291"/>
                  <a:gd name="T18" fmla="*/ 230 w 230"/>
                  <a:gd name="T19" fmla="*/ 109 h 291"/>
                  <a:gd name="T20" fmla="*/ 230 w 230"/>
                  <a:gd name="T21" fmla="*/ 291 h 291"/>
                  <a:gd name="T22" fmla="*/ 195 w 230"/>
                  <a:gd name="T23" fmla="*/ 291 h 291"/>
                  <a:gd name="T24" fmla="*/ 195 w 230"/>
                  <a:gd name="T25" fmla="*/ 115 h 291"/>
                  <a:gd name="T26" fmla="*/ 192 w 230"/>
                  <a:gd name="T27" fmla="*/ 81 h 291"/>
                  <a:gd name="T28" fmla="*/ 180 w 230"/>
                  <a:gd name="T29" fmla="*/ 54 h 291"/>
                  <a:gd name="T30" fmla="*/ 158 w 230"/>
                  <a:gd name="T31" fmla="*/ 36 h 291"/>
                  <a:gd name="T32" fmla="*/ 123 w 230"/>
                  <a:gd name="T33" fmla="*/ 29 h 291"/>
                  <a:gd name="T34" fmla="*/ 86 w 230"/>
                  <a:gd name="T35" fmla="*/ 36 h 291"/>
                  <a:gd name="T36" fmla="*/ 59 w 230"/>
                  <a:gd name="T37" fmla="*/ 57 h 291"/>
                  <a:gd name="T38" fmla="*/ 41 w 230"/>
                  <a:gd name="T39" fmla="*/ 87 h 291"/>
                  <a:gd name="T40" fmla="*/ 34 w 230"/>
                  <a:gd name="T41" fmla="*/ 126 h 291"/>
                  <a:gd name="T42" fmla="*/ 34 w 230"/>
                  <a:gd name="T43" fmla="*/ 291 h 291"/>
                  <a:gd name="T44" fmla="*/ 0 w 230"/>
                  <a:gd name="T45" fmla="*/ 291 h 291"/>
                  <a:gd name="T46" fmla="*/ 0 w 230"/>
                  <a:gd name="T47" fmla="*/ 8 h 291"/>
                  <a:gd name="T48" fmla="*/ 34 w 230"/>
                  <a:gd name="T4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 h="291">
                    <a:moveTo>
                      <a:pt x="34" y="8"/>
                    </a:moveTo>
                    <a:lnTo>
                      <a:pt x="34" y="8"/>
                    </a:lnTo>
                    <a:lnTo>
                      <a:pt x="34" y="57"/>
                    </a:lnTo>
                    <a:lnTo>
                      <a:pt x="36" y="57"/>
                    </a:lnTo>
                    <a:cubicBezTo>
                      <a:pt x="42" y="40"/>
                      <a:pt x="54" y="26"/>
                      <a:pt x="71" y="16"/>
                    </a:cubicBezTo>
                    <a:cubicBezTo>
                      <a:pt x="87" y="5"/>
                      <a:pt x="106" y="0"/>
                      <a:pt x="126" y="0"/>
                    </a:cubicBezTo>
                    <a:cubicBezTo>
                      <a:pt x="146" y="0"/>
                      <a:pt x="162" y="3"/>
                      <a:pt x="176" y="8"/>
                    </a:cubicBezTo>
                    <a:cubicBezTo>
                      <a:pt x="189" y="13"/>
                      <a:pt x="200" y="20"/>
                      <a:pt x="208" y="29"/>
                    </a:cubicBezTo>
                    <a:cubicBezTo>
                      <a:pt x="216" y="39"/>
                      <a:pt x="221" y="50"/>
                      <a:pt x="225" y="64"/>
                    </a:cubicBezTo>
                    <a:cubicBezTo>
                      <a:pt x="228" y="77"/>
                      <a:pt x="230" y="92"/>
                      <a:pt x="230" y="109"/>
                    </a:cubicBezTo>
                    <a:lnTo>
                      <a:pt x="230" y="291"/>
                    </a:lnTo>
                    <a:lnTo>
                      <a:pt x="195" y="291"/>
                    </a:lnTo>
                    <a:lnTo>
                      <a:pt x="195" y="115"/>
                    </a:lnTo>
                    <a:cubicBezTo>
                      <a:pt x="195" y="103"/>
                      <a:pt x="194" y="91"/>
                      <a:pt x="192" y="81"/>
                    </a:cubicBezTo>
                    <a:cubicBezTo>
                      <a:pt x="190" y="70"/>
                      <a:pt x="186" y="61"/>
                      <a:pt x="180" y="54"/>
                    </a:cubicBezTo>
                    <a:cubicBezTo>
                      <a:pt x="175" y="46"/>
                      <a:pt x="167" y="40"/>
                      <a:pt x="158" y="36"/>
                    </a:cubicBezTo>
                    <a:cubicBezTo>
                      <a:pt x="149" y="31"/>
                      <a:pt x="137" y="29"/>
                      <a:pt x="123" y="29"/>
                    </a:cubicBezTo>
                    <a:cubicBezTo>
                      <a:pt x="109" y="29"/>
                      <a:pt x="97" y="32"/>
                      <a:pt x="86" y="36"/>
                    </a:cubicBezTo>
                    <a:cubicBezTo>
                      <a:pt x="76" y="41"/>
                      <a:pt x="66" y="48"/>
                      <a:pt x="59" y="57"/>
                    </a:cubicBezTo>
                    <a:cubicBezTo>
                      <a:pt x="51" y="65"/>
                      <a:pt x="46" y="76"/>
                      <a:pt x="41" y="87"/>
                    </a:cubicBezTo>
                    <a:cubicBezTo>
                      <a:pt x="37" y="99"/>
                      <a:pt x="35" y="112"/>
                      <a:pt x="34" y="126"/>
                    </a:cubicBezTo>
                    <a:lnTo>
                      <a:pt x="34" y="291"/>
                    </a:lnTo>
                    <a:lnTo>
                      <a:pt x="0" y="291"/>
                    </a:lnTo>
                    <a:lnTo>
                      <a:pt x="0" y="8"/>
                    </a:lnTo>
                    <a:lnTo>
                      <a:pt x="34"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9">
                <a:extLst>
                  <a:ext uri="{FF2B5EF4-FFF2-40B4-BE49-F238E27FC236}">
                    <a16:creationId xmlns:a16="http://schemas.microsoft.com/office/drawing/2014/main" id="{807B56EE-998F-4BD8-9D5F-453ED34B7450}"/>
                  </a:ext>
                </a:extLst>
              </p:cNvPr>
              <p:cNvSpPr>
                <a:spLocks/>
              </p:cNvSpPr>
              <p:nvPr userDrawn="1"/>
            </p:nvSpPr>
            <p:spPr bwMode="auto">
              <a:xfrm>
                <a:off x="3773488" y="2282826"/>
                <a:ext cx="314325" cy="404813"/>
              </a:xfrm>
              <a:custGeom>
                <a:avLst/>
                <a:gdLst>
                  <a:gd name="T0" fmla="*/ 37 w 307"/>
                  <a:gd name="T1" fmla="*/ 0 h 391"/>
                  <a:gd name="T2" fmla="*/ 37 w 307"/>
                  <a:gd name="T3" fmla="*/ 0 h 391"/>
                  <a:gd name="T4" fmla="*/ 37 w 307"/>
                  <a:gd name="T5" fmla="*/ 170 h 391"/>
                  <a:gd name="T6" fmla="*/ 270 w 307"/>
                  <a:gd name="T7" fmla="*/ 170 h 391"/>
                  <a:gd name="T8" fmla="*/ 270 w 307"/>
                  <a:gd name="T9" fmla="*/ 0 h 391"/>
                  <a:gd name="T10" fmla="*/ 307 w 307"/>
                  <a:gd name="T11" fmla="*/ 0 h 391"/>
                  <a:gd name="T12" fmla="*/ 307 w 307"/>
                  <a:gd name="T13" fmla="*/ 391 h 391"/>
                  <a:gd name="T14" fmla="*/ 270 w 307"/>
                  <a:gd name="T15" fmla="*/ 391 h 391"/>
                  <a:gd name="T16" fmla="*/ 270 w 307"/>
                  <a:gd name="T17" fmla="*/ 201 h 391"/>
                  <a:gd name="T18" fmla="*/ 37 w 307"/>
                  <a:gd name="T19" fmla="*/ 201 h 391"/>
                  <a:gd name="T20" fmla="*/ 37 w 307"/>
                  <a:gd name="T21" fmla="*/ 391 h 391"/>
                  <a:gd name="T22" fmla="*/ 0 w 307"/>
                  <a:gd name="T23" fmla="*/ 391 h 391"/>
                  <a:gd name="T24" fmla="*/ 0 w 307"/>
                  <a:gd name="T25" fmla="*/ 0 h 391"/>
                  <a:gd name="T26" fmla="*/ 37 w 307"/>
                  <a:gd name="T27" fmla="*/ 0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91">
                    <a:moveTo>
                      <a:pt x="37" y="0"/>
                    </a:moveTo>
                    <a:lnTo>
                      <a:pt x="37" y="0"/>
                    </a:lnTo>
                    <a:lnTo>
                      <a:pt x="37" y="170"/>
                    </a:lnTo>
                    <a:lnTo>
                      <a:pt x="270" y="170"/>
                    </a:lnTo>
                    <a:lnTo>
                      <a:pt x="270" y="0"/>
                    </a:lnTo>
                    <a:lnTo>
                      <a:pt x="307" y="0"/>
                    </a:lnTo>
                    <a:lnTo>
                      <a:pt x="307" y="391"/>
                    </a:lnTo>
                    <a:lnTo>
                      <a:pt x="270" y="391"/>
                    </a:lnTo>
                    <a:lnTo>
                      <a:pt x="270" y="201"/>
                    </a:lnTo>
                    <a:lnTo>
                      <a:pt x="37" y="201"/>
                    </a:lnTo>
                    <a:lnTo>
                      <a:pt x="37" y="391"/>
                    </a:lnTo>
                    <a:lnTo>
                      <a:pt x="0" y="391"/>
                    </a:lnTo>
                    <a:lnTo>
                      <a:pt x="0" y="0"/>
                    </a:lnTo>
                    <a:lnTo>
                      <a:pt x="37"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0">
                <a:extLst>
                  <a:ext uri="{FF2B5EF4-FFF2-40B4-BE49-F238E27FC236}">
                    <a16:creationId xmlns:a16="http://schemas.microsoft.com/office/drawing/2014/main" id="{39626209-BCF3-4F13-A5FC-22B5DB680F23}"/>
                  </a:ext>
                </a:extLst>
              </p:cNvPr>
              <p:cNvSpPr>
                <a:spLocks/>
              </p:cNvSpPr>
              <p:nvPr userDrawn="1"/>
            </p:nvSpPr>
            <p:spPr bwMode="auto">
              <a:xfrm>
                <a:off x="4146550" y="2393951"/>
                <a:ext cx="236538" cy="303213"/>
              </a:xfrm>
              <a:custGeom>
                <a:avLst/>
                <a:gdLst>
                  <a:gd name="T0" fmla="*/ 198 w 230"/>
                  <a:gd name="T1" fmla="*/ 283 h 291"/>
                  <a:gd name="T2" fmla="*/ 198 w 230"/>
                  <a:gd name="T3" fmla="*/ 283 h 291"/>
                  <a:gd name="T4" fmla="*/ 198 w 230"/>
                  <a:gd name="T5" fmla="*/ 232 h 291"/>
                  <a:gd name="T6" fmla="*/ 197 w 230"/>
                  <a:gd name="T7" fmla="*/ 232 h 291"/>
                  <a:gd name="T8" fmla="*/ 157 w 230"/>
                  <a:gd name="T9" fmla="*/ 276 h 291"/>
                  <a:gd name="T10" fmla="*/ 100 w 230"/>
                  <a:gd name="T11" fmla="*/ 291 h 291"/>
                  <a:gd name="T12" fmla="*/ 54 w 230"/>
                  <a:gd name="T13" fmla="*/ 283 h 291"/>
                  <a:gd name="T14" fmla="*/ 23 w 230"/>
                  <a:gd name="T15" fmla="*/ 262 h 291"/>
                  <a:gd name="T16" fmla="*/ 6 w 230"/>
                  <a:gd name="T17" fmla="*/ 229 h 291"/>
                  <a:gd name="T18" fmla="*/ 0 w 230"/>
                  <a:gd name="T19" fmla="*/ 184 h 291"/>
                  <a:gd name="T20" fmla="*/ 0 w 230"/>
                  <a:gd name="T21" fmla="*/ 0 h 291"/>
                  <a:gd name="T22" fmla="*/ 35 w 230"/>
                  <a:gd name="T23" fmla="*/ 0 h 291"/>
                  <a:gd name="T24" fmla="*/ 35 w 230"/>
                  <a:gd name="T25" fmla="*/ 184 h 291"/>
                  <a:gd name="T26" fmla="*/ 53 w 230"/>
                  <a:gd name="T27" fmla="*/ 243 h 291"/>
                  <a:gd name="T28" fmla="*/ 110 w 230"/>
                  <a:gd name="T29" fmla="*/ 262 h 291"/>
                  <a:gd name="T30" fmla="*/ 149 w 230"/>
                  <a:gd name="T31" fmla="*/ 253 h 291"/>
                  <a:gd name="T32" fmla="*/ 175 w 230"/>
                  <a:gd name="T33" fmla="*/ 227 h 291"/>
                  <a:gd name="T34" fmla="*/ 191 w 230"/>
                  <a:gd name="T35" fmla="*/ 191 h 291"/>
                  <a:gd name="T36" fmla="*/ 195 w 230"/>
                  <a:gd name="T37" fmla="*/ 149 h 291"/>
                  <a:gd name="T38" fmla="*/ 195 w 230"/>
                  <a:gd name="T39" fmla="*/ 0 h 291"/>
                  <a:gd name="T40" fmla="*/ 230 w 230"/>
                  <a:gd name="T41" fmla="*/ 0 h 291"/>
                  <a:gd name="T42" fmla="*/ 230 w 230"/>
                  <a:gd name="T43" fmla="*/ 283 h 291"/>
                  <a:gd name="T44" fmla="*/ 198 w 230"/>
                  <a:gd name="T45" fmla="*/ 283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1">
                    <a:moveTo>
                      <a:pt x="198" y="283"/>
                    </a:moveTo>
                    <a:lnTo>
                      <a:pt x="198" y="283"/>
                    </a:lnTo>
                    <a:lnTo>
                      <a:pt x="198" y="232"/>
                    </a:lnTo>
                    <a:lnTo>
                      <a:pt x="197" y="232"/>
                    </a:lnTo>
                    <a:cubicBezTo>
                      <a:pt x="188" y="251"/>
                      <a:pt x="175" y="266"/>
                      <a:pt x="157" y="276"/>
                    </a:cubicBezTo>
                    <a:cubicBezTo>
                      <a:pt x="140" y="286"/>
                      <a:pt x="121" y="291"/>
                      <a:pt x="100" y="291"/>
                    </a:cubicBezTo>
                    <a:cubicBezTo>
                      <a:pt x="82" y="291"/>
                      <a:pt x="66" y="288"/>
                      <a:pt x="54" y="283"/>
                    </a:cubicBezTo>
                    <a:cubicBezTo>
                      <a:pt x="41" y="278"/>
                      <a:pt x="31" y="271"/>
                      <a:pt x="23" y="262"/>
                    </a:cubicBezTo>
                    <a:cubicBezTo>
                      <a:pt x="15" y="253"/>
                      <a:pt x="9" y="242"/>
                      <a:pt x="6" y="229"/>
                    </a:cubicBezTo>
                    <a:cubicBezTo>
                      <a:pt x="2" y="216"/>
                      <a:pt x="0" y="201"/>
                      <a:pt x="0" y="184"/>
                    </a:cubicBezTo>
                    <a:lnTo>
                      <a:pt x="0" y="0"/>
                    </a:lnTo>
                    <a:lnTo>
                      <a:pt x="35" y="0"/>
                    </a:lnTo>
                    <a:lnTo>
                      <a:pt x="35" y="184"/>
                    </a:lnTo>
                    <a:cubicBezTo>
                      <a:pt x="36" y="210"/>
                      <a:pt x="41" y="229"/>
                      <a:pt x="53" y="243"/>
                    </a:cubicBezTo>
                    <a:cubicBezTo>
                      <a:pt x="64" y="256"/>
                      <a:pt x="83" y="262"/>
                      <a:pt x="110" y="262"/>
                    </a:cubicBezTo>
                    <a:cubicBezTo>
                      <a:pt x="125" y="262"/>
                      <a:pt x="138" y="259"/>
                      <a:pt x="149" y="253"/>
                    </a:cubicBezTo>
                    <a:cubicBezTo>
                      <a:pt x="159" y="246"/>
                      <a:pt x="168" y="238"/>
                      <a:pt x="175" y="227"/>
                    </a:cubicBezTo>
                    <a:cubicBezTo>
                      <a:pt x="182" y="217"/>
                      <a:pt x="187" y="204"/>
                      <a:pt x="191" y="191"/>
                    </a:cubicBezTo>
                    <a:cubicBezTo>
                      <a:pt x="194" y="177"/>
                      <a:pt x="195" y="163"/>
                      <a:pt x="195" y="149"/>
                    </a:cubicBezTo>
                    <a:lnTo>
                      <a:pt x="195" y="0"/>
                    </a:lnTo>
                    <a:lnTo>
                      <a:pt x="230" y="0"/>
                    </a:lnTo>
                    <a:lnTo>
                      <a:pt x="230" y="283"/>
                    </a:lnTo>
                    <a:lnTo>
                      <a:pt x="198" y="28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1">
                <a:extLst>
                  <a:ext uri="{FF2B5EF4-FFF2-40B4-BE49-F238E27FC236}">
                    <a16:creationId xmlns:a16="http://schemas.microsoft.com/office/drawing/2014/main" id="{9D01B5BF-73A6-4409-8FAF-799858DC596D}"/>
                  </a:ext>
                </a:extLst>
              </p:cNvPr>
              <p:cNvSpPr>
                <a:spLocks/>
              </p:cNvSpPr>
              <p:nvPr userDrawn="1"/>
            </p:nvSpPr>
            <p:spPr bwMode="auto">
              <a:xfrm>
                <a:off x="4435475" y="2386013"/>
                <a:ext cx="400050" cy="301625"/>
              </a:xfrm>
              <a:custGeom>
                <a:avLst/>
                <a:gdLst>
                  <a:gd name="T0" fmla="*/ 31 w 390"/>
                  <a:gd name="T1" fmla="*/ 8 h 291"/>
                  <a:gd name="T2" fmla="*/ 31 w 390"/>
                  <a:gd name="T3" fmla="*/ 8 h 291"/>
                  <a:gd name="T4" fmla="*/ 31 w 390"/>
                  <a:gd name="T5" fmla="*/ 56 h 291"/>
                  <a:gd name="T6" fmla="*/ 33 w 390"/>
                  <a:gd name="T7" fmla="*/ 56 h 291"/>
                  <a:gd name="T8" fmla="*/ 69 w 390"/>
                  <a:gd name="T9" fmla="*/ 15 h 291"/>
                  <a:gd name="T10" fmla="*/ 126 w 390"/>
                  <a:gd name="T11" fmla="*/ 0 h 291"/>
                  <a:gd name="T12" fmla="*/ 176 w 390"/>
                  <a:gd name="T13" fmla="*/ 14 h 291"/>
                  <a:gd name="T14" fmla="*/ 207 w 390"/>
                  <a:gd name="T15" fmla="*/ 55 h 291"/>
                  <a:gd name="T16" fmla="*/ 244 w 390"/>
                  <a:gd name="T17" fmla="*/ 14 h 291"/>
                  <a:gd name="T18" fmla="*/ 297 w 390"/>
                  <a:gd name="T19" fmla="*/ 0 h 291"/>
                  <a:gd name="T20" fmla="*/ 390 w 390"/>
                  <a:gd name="T21" fmla="*/ 99 h 291"/>
                  <a:gd name="T22" fmla="*/ 390 w 390"/>
                  <a:gd name="T23" fmla="*/ 291 h 291"/>
                  <a:gd name="T24" fmla="*/ 356 w 390"/>
                  <a:gd name="T25" fmla="*/ 291 h 291"/>
                  <a:gd name="T26" fmla="*/ 356 w 390"/>
                  <a:gd name="T27" fmla="*/ 101 h 291"/>
                  <a:gd name="T28" fmla="*/ 341 w 390"/>
                  <a:gd name="T29" fmla="*/ 47 h 291"/>
                  <a:gd name="T30" fmla="*/ 289 w 390"/>
                  <a:gd name="T31" fmla="*/ 29 h 291"/>
                  <a:gd name="T32" fmla="*/ 252 w 390"/>
                  <a:gd name="T33" fmla="*/ 38 h 291"/>
                  <a:gd name="T34" fmla="*/ 228 w 390"/>
                  <a:gd name="T35" fmla="*/ 60 h 291"/>
                  <a:gd name="T36" fmla="*/ 216 w 390"/>
                  <a:gd name="T37" fmla="*/ 93 h 291"/>
                  <a:gd name="T38" fmla="*/ 212 w 390"/>
                  <a:gd name="T39" fmla="*/ 131 h 291"/>
                  <a:gd name="T40" fmla="*/ 212 w 390"/>
                  <a:gd name="T41" fmla="*/ 291 h 291"/>
                  <a:gd name="T42" fmla="*/ 178 w 390"/>
                  <a:gd name="T43" fmla="*/ 291 h 291"/>
                  <a:gd name="T44" fmla="*/ 178 w 390"/>
                  <a:gd name="T45" fmla="*/ 99 h 291"/>
                  <a:gd name="T46" fmla="*/ 175 w 390"/>
                  <a:gd name="T47" fmla="*/ 72 h 291"/>
                  <a:gd name="T48" fmla="*/ 165 w 390"/>
                  <a:gd name="T49" fmla="*/ 50 h 291"/>
                  <a:gd name="T50" fmla="*/ 146 w 390"/>
                  <a:gd name="T51" fmla="*/ 35 h 291"/>
                  <a:gd name="T52" fmla="*/ 118 w 390"/>
                  <a:gd name="T53" fmla="*/ 29 h 291"/>
                  <a:gd name="T54" fmla="*/ 80 w 390"/>
                  <a:gd name="T55" fmla="*/ 37 h 291"/>
                  <a:gd name="T56" fmla="*/ 54 w 390"/>
                  <a:gd name="T57" fmla="*/ 59 h 291"/>
                  <a:gd name="T58" fmla="*/ 39 w 390"/>
                  <a:gd name="T59" fmla="*/ 92 h 291"/>
                  <a:gd name="T60" fmla="*/ 34 w 390"/>
                  <a:gd name="T61" fmla="*/ 133 h 291"/>
                  <a:gd name="T62" fmla="*/ 34 w 390"/>
                  <a:gd name="T63" fmla="*/ 291 h 291"/>
                  <a:gd name="T64" fmla="*/ 0 w 390"/>
                  <a:gd name="T65" fmla="*/ 291 h 291"/>
                  <a:gd name="T66" fmla="*/ 0 w 390"/>
                  <a:gd name="T67" fmla="*/ 8 h 291"/>
                  <a:gd name="T68" fmla="*/ 31 w 390"/>
                  <a:gd name="T6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0" h="291">
                    <a:moveTo>
                      <a:pt x="31" y="8"/>
                    </a:moveTo>
                    <a:lnTo>
                      <a:pt x="31" y="8"/>
                    </a:lnTo>
                    <a:lnTo>
                      <a:pt x="31" y="56"/>
                    </a:lnTo>
                    <a:lnTo>
                      <a:pt x="33" y="56"/>
                    </a:lnTo>
                    <a:cubicBezTo>
                      <a:pt x="42" y="38"/>
                      <a:pt x="54" y="25"/>
                      <a:pt x="69" y="15"/>
                    </a:cubicBezTo>
                    <a:cubicBezTo>
                      <a:pt x="84" y="5"/>
                      <a:pt x="103" y="0"/>
                      <a:pt x="126" y="0"/>
                    </a:cubicBezTo>
                    <a:cubicBezTo>
                      <a:pt x="144" y="0"/>
                      <a:pt x="161" y="5"/>
                      <a:pt x="176" y="14"/>
                    </a:cubicBezTo>
                    <a:cubicBezTo>
                      <a:pt x="191" y="23"/>
                      <a:pt x="202" y="37"/>
                      <a:pt x="207" y="55"/>
                    </a:cubicBezTo>
                    <a:cubicBezTo>
                      <a:pt x="215" y="37"/>
                      <a:pt x="228" y="23"/>
                      <a:pt x="244" y="14"/>
                    </a:cubicBezTo>
                    <a:cubicBezTo>
                      <a:pt x="260" y="5"/>
                      <a:pt x="278" y="0"/>
                      <a:pt x="297" y="0"/>
                    </a:cubicBezTo>
                    <a:cubicBezTo>
                      <a:pt x="359" y="0"/>
                      <a:pt x="390" y="33"/>
                      <a:pt x="390" y="99"/>
                    </a:cubicBezTo>
                    <a:lnTo>
                      <a:pt x="390" y="291"/>
                    </a:lnTo>
                    <a:lnTo>
                      <a:pt x="356" y="291"/>
                    </a:lnTo>
                    <a:lnTo>
                      <a:pt x="356" y="101"/>
                    </a:lnTo>
                    <a:cubicBezTo>
                      <a:pt x="356" y="78"/>
                      <a:pt x="351" y="60"/>
                      <a:pt x="341" y="47"/>
                    </a:cubicBezTo>
                    <a:cubicBezTo>
                      <a:pt x="331" y="35"/>
                      <a:pt x="314" y="29"/>
                      <a:pt x="289" y="29"/>
                    </a:cubicBezTo>
                    <a:cubicBezTo>
                      <a:pt x="274" y="29"/>
                      <a:pt x="262" y="32"/>
                      <a:pt x="252" y="38"/>
                    </a:cubicBezTo>
                    <a:cubicBezTo>
                      <a:pt x="242" y="43"/>
                      <a:pt x="234" y="51"/>
                      <a:pt x="228" y="60"/>
                    </a:cubicBezTo>
                    <a:cubicBezTo>
                      <a:pt x="222" y="70"/>
                      <a:pt x="218" y="81"/>
                      <a:pt x="216" y="93"/>
                    </a:cubicBezTo>
                    <a:cubicBezTo>
                      <a:pt x="213" y="105"/>
                      <a:pt x="212" y="118"/>
                      <a:pt x="212" y="131"/>
                    </a:cubicBezTo>
                    <a:lnTo>
                      <a:pt x="212" y="291"/>
                    </a:lnTo>
                    <a:lnTo>
                      <a:pt x="178" y="291"/>
                    </a:lnTo>
                    <a:lnTo>
                      <a:pt x="178" y="99"/>
                    </a:lnTo>
                    <a:cubicBezTo>
                      <a:pt x="178" y="90"/>
                      <a:pt x="177" y="81"/>
                      <a:pt x="175" y="72"/>
                    </a:cubicBezTo>
                    <a:cubicBezTo>
                      <a:pt x="173" y="64"/>
                      <a:pt x="169" y="56"/>
                      <a:pt x="165" y="50"/>
                    </a:cubicBezTo>
                    <a:cubicBezTo>
                      <a:pt x="160" y="43"/>
                      <a:pt x="154" y="38"/>
                      <a:pt x="146" y="35"/>
                    </a:cubicBezTo>
                    <a:cubicBezTo>
                      <a:pt x="139" y="31"/>
                      <a:pt x="129" y="29"/>
                      <a:pt x="118" y="29"/>
                    </a:cubicBezTo>
                    <a:cubicBezTo>
                      <a:pt x="104" y="29"/>
                      <a:pt x="91" y="32"/>
                      <a:pt x="80" y="37"/>
                    </a:cubicBezTo>
                    <a:cubicBezTo>
                      <a:pt x="70" y="42"/>
                      <a:pt x="61" y="50"/>
                      <a:pt x="54" y="59"/>
                    </a:cubicBezTo>
                    <a:cubicBezTo>
                      <a:pt x="47" y="68"/>
                      <a:pt x="42" y="79"/>
                      <a:pt x="39" y="92"/>
                    </a:cubicBezTo>
                    <a:cubicBezTo>
                      <a:pt x="36" y="104"/>
                      <a:pt x="34" y="118"/>
                      <a:pt x="34" y="133"/>
                    </a:cubicBezTo>
                    <a:lnTo>
                      <a:pt x="34" y="291"/>
                    </a:lnTo>
                    <a:lnTo>
                      <a:pt x="0" y="291"/>
                    </a:lnTo>
                    <a:lnTo>
                      <a:pt x="0" y="8"/>
                    </a:lnTo>
                    <a:lnTo>
                      <a:pt x="31"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2">
                <a:extLst>
                  <a:ext uri="{FF2B5EF4-FFF2-40B4-BE49-F238E27FC236}">
                    <a16:creationId xmlns:a16="http://schemas.microsoft.com/office/drawing/2014/main" id="{B937694A-3F6A-4FA5-A472-E88A0D0A35EB}"/>
                  </a:ext>
                </a:extLst>
              </p:cNvPr>
              <p:cNvSpPr>
                <a:spLocks noEditPoints="1"/>
              </p:cNvSpPr>
              <p:nvPr userDrawn="1"/>
            </p:nvSpPr>
            <p:spPr bwMode="auto">
              <a:xfrm>
                <a:off x="4873625" y="2386013"/>
                <a:ext cx="268288" cy="311150"/>
              </a:xfrm>
              <a:custGeom>
                <a:avLst/>
                <a:gdLst>
                  <a:gd name="T0" fmla="*/ 195 w 262"/>
                  <a:gd name="T1" fmla="*/ 137 h 299"/>
                  <a:gd name="T2" fmla="*/ 195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8 w 262"/>
                  <a:gd name="T29" fmla="*/ 219 h 299"/>
                  <a:gd name="T30" fmla="*/ 196 w 262"/>
                  <a:gd name="T31" fmla="*/ 181 h 299"/>
                  <a:gd name="T32" fmla="*/ 196 w 262"/>
                  <a:gd name="T33" fmla="*/ 137 h 299"/>
                  <a:gd name="T34" fmla="*/ 195 w 262"/>
                  <a:gd name="T35" fmla="*/ 137 h 299"/>
                  <a:gd name="T36" fmla="*/ 23 w 262"/>
                  <a:gd name="T37" fmla="*/ 52 h 299"/>
                  <a:gd name="T38" fmla="*/ 23 w 262"/>
                  <a:gd name="T39" fmla="*/ 52 h 299"/>
                  <a:gd name="T40" fmla="*/ 46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3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3 w 262"/>
                  <a:gd name="T105" fmla="*/ 106 h 299"/>
                  <a:gd name="T106" fmla="*/ 196 w 262"/>
                  <a:gd name="T107" fmla="*/ 87 h 299"/>
                  <a:gd name="T108" fmla="*/ 191 w 262"/>
                  <a:gd name="T109" fmla="*/ 58 h 299"/>
                  <a:gd name="T110" fmla="*/ 175 w 262"/>
                  <a:gd name="T111" fmla="*/ 41 h 299"/>
                  <a:gd name="T112" fmla="*/ 151 w 262"/>
                  <a:gd name="T113" fmla="*/ 32 h 299"/>
                  <a:gd name="T114" fmla="*/ 122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5" y="137"/>
                    </a:moveTo>
                    <a:lnTo>
                      <a:pt x="195" y="137"/>
                    </a:lnTo>
                    <a:cubicBezTo>
                      <a:pt x="193" y="141"/>
                      <a:pt x="189" y="143"/>
                      <a:pt x="183" y="145"/>
                    </a:cubicBezTo>
                    <a:cubicBezTo>
                      <a:pt x="176" y="147"/>
                      <a:pt x="171" y="148"/>
                      <a:pt x="166" y="149"/>
                    </a:cubicBezTo>
                    <a:cubicBezTo>
                      <a:pt x="152" y="152"/>
                      <a:pt x="137" y="154"/>
                      <a:pt x="121" y="156"/>
                    </a:cubicBezTo>
                    <a:cubicBezTo>
                      <a:pt x="105" y="158"/>
                      <a:pt x="91" y="161"/>
                      <a:pt x="79" y="165"/>
                    </a:cubicBezTo>
                    <a:cubicBezTo>
                      <a:pt x="66" y="169"/>
                      <a:pt x="55" y="175"/>
                      <a:pt x="47" y="182"/>
                    </a:cubicBezTo>
                    <a:cubicBezTo>
                      <a:pt x="39" y="190"/>
                      <a:pt x="35" y="200"/>
                      <a:pt x="35" y="214"/>
                    </a:cubicBezTo>
                    <a:cubicBezTo>
                      <a:pt x="35" y="223"/>
                      <a:pt x="36" y="231"/>
                      <a:pt x="40" y="238"/>
                    </a:cubicBezTo>
                    <a:cubicBezTo>
                      <a:pt x="43" y="244"/>
                      <a:pt x="48" y="250"/>
                      <a:pt x="54" y="255"/>
                    </a:cubicBezTo>
                    <a:cubicBezTo>
                      <a:pt x="60" y="260"/>
                      <a:pt x="66" y="264"/>
                      <a:pt x="74" y="266"/>
                    </a:cubicBezTo>
                    <a:cubicBezTo>
                      <a:pt x="82" y="269"/>
                      <a:pt x="90" y="270"/>
                      <a:pt x="98" y="270"/>
                    </a:cubicBezTo>
                    <a:cubicBezTo>
                      <a:pt x="111" y="270"/>
                      <a:pt x="123" y="268"/>
                      <a:pt x="136" y="264"/>
                    </a:cubicBezTo>
                    <a:cubicBezTo>
                      <a:pt x="148" y="260"/>
                      <a:pt x="158" y="254"/>
                      <a:pt x="167" y="247"/>
                    </a:cubicBezTo>
                    <a:cubicBezTo>
                      <a:pt x="176" y="239"/>
                      <a:pt x="183" y="230"/>
                      <a:pt x="188" y="219"/>
                    </a:cubicBezTo>
                    <a:cubicBezTo>
                      <a:pt x="194" y="208"/>
                      <a:pt x="196" y="195"/>
                      <a:pt x="196" y="181"/>
                    </a:cubicBezTo>
                    <a:lnTo>
                      <a:pt x="196" y="137"/>
                    </a:lnTo>
                    <a:lnTo>
                      <a:pt x="195" y="137"/>
                    </a:lnTo>
                    <a:close/>
                    <a:moveTo>
                      <a:pt x="23" y="52"/>
                    </a:moveTo>
                    <a:lnTo>
                      <a:pt x="23" y="52"/>
                    </a:lnTo>
                    <a:cubicBezTo>
                      <a:pt x="28" y="40"/>
                      <a:pt x="36" y="30"/>
                      <a:pt x="46" y="22"/>
                    </a:cubicBezTo>
                    <a:cubicBezTo>
                      <a:pt x="57" y="15"/>
                      <a:pt x="68" y="9"/>
                      <a:pt x="82" y="6"/>
                    </a:cubicBezTo>
                    <a:cubicBezTo>
                      <a:pt x="95" y="2"/>
                      <a:pt x="110" y="0"/>
                      <a:pt x="127" y="0"/>
                    </a:cubicBezTo>
                    <a:cubicBezTo>
                      <a:pt x="139" y="0"/>
                      <a:pt x="152" y="1"/>
                      <a:pt x="164" y="4"/>
                    </a:cubicBezTo>
                    <a:cubicBezTo>
                      <a:pt x="176" y="6"/>
                      <a:pt x="188" y="10"/>
                      <a:pt x="198" y="17"/>
                    </a:cubicBezTo>
                    <a:cubicBezTo>
                      <a:pt x="207" y="24"/>
                      <a:pt x="215"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8" y="291"/>
                      <a:pt x="244" y="291"/>
                      <a:pt x="240" y="291"/>
                    </a:cubicBezTo>
                    <a:cubicBezTo>
                      <a:pt x="231" y="291"/>
                      <a:pt x="224" y="290"/>
                      <a:pt x="219" y="288"/>
                    </a:cubicBezTo>
                    <a:cubicBezTo>
                      <a:pt x="213" y="285"/>
                      <a:pt x="209" y="282"/>
                      <a:pt x="206" y="277"/>
                    </a:cubicBezTo>
                    <a:cubicBezTo>
                      <a:pt x="203" y="273"/>
                      <a:pt x="201"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69" y="297"/>
                      <a:pt x="58" y="294"/>
                    </a:cubicBezTo>
                    <a:cubicBezTo>
                      <a:pt x="46" y="291"/>
                      <a:pt x="36" y="286"/>
                      <a:pt x="28" y="279"/>
                    </a:cubicBezTo>
                    <a:cubicBezTo>
                      <a:pt x="19" y="273"/>
                      <a:pt x="12" y="264"/>
                      <a:pt x="8" y="254"/>
                    </a:cubicBezTo>
                    <a:cubicBezTo>
                      <a:pt x="3" y="243"/>
                      <a:pt x="0" y="231"/>
                      <a:pt x="0" y="217"/>
                    </a:cubicBezTo>
                    <a:cubicBezTo>
                      <a:pt x="0" y="197"/>
                      <a:pt x="5" y="181"/>
                      <a:pt x="13" y="170"/>
                    </a:cubicBezTo>
                    <a:cubicBezTo>
                      <a:pt x="22" y="159"/>
                      <a:pt x="34" y="151"/>
                      <a:pt x="48" y="145"/>
                    </a:cubicBezTo>
                    <a:cubicBezTo>
                      <a:pt x="63" y="139"/>
                      <a:pt x="79" y="135"/>
                      <a:pt x="97" y="132"/>
                    </a:cubicBezTo>
                    <a:cubicBezTo>
                      <a:pt x="115" y="130"/>
                      <a:pt x="133" y="128"/>
                      <a:pt x="152" y="126"/>
                    </a:cubicBezTo>
                    <a:cubicBezTo>
                      <a:pt x="159" y="125"/>
                      <a:pt x="166" y="124"/>
                      <a:pt x="171" y="123"/>
                    </a:cubicBezTo>
                    <a:cubicBezTo>
                      <a:pt x="177" y="122"/>
                      <a:pt x="181" y="120"/>
                      <a:pt x="185" y="117"/>
                    </a:cubicBezTo>
                    <a:cubicBezTo>
                      <a:pt x="189" y="114"/>
                      <a:pt x="191" y="111"/>
                      <a:pt x="193" y="106"/>
                    </a:cubicBezTo>
                    <a:cubicBezTo>
                      <a:pt x="195" y="101"/>
                      <a:pt x="196" y="95"/>
                      <a:pt x="196" y="87"/>
                    </a:cubicBezTo>
                    <a:cubicBezTo>
                      <a:pt x="196" y="75"/>
                      <a:pt x="194" y="66"/>
                      <a:pt x="191" y="58"/>
                    </a:cubicBezTo>
                    <a:cubicBezTo>
                      <a:pt x="187" y="51"/>
                      <a:pt x="182" y="45"/>
                      <a:pt x="175" y="41"/>
                    </a:cubicBezTo>
                    <a:cubicBezTo>
                      <a:pt x="168" y="36"/>
                      <a:pt x="160" y="33"/>
                      <a:pt x="151" y="32"/>
                    </a:cubicBezTo>
                    <a:cubicBezTo>
                      <a:pt x="142" y="30"/>
                      <a:pt x="133" y="29"/>
                      <a:pt x="122" y="29"/>
                    </a:cubicBezTo>
                    <a:cubicBezTo>
                      <a:pt x="100" y="29"/>
                      <a:pt x="83" y="34"/>
                      <a:pt x="69" y="45"/>
                    </a:cubicBezTo>
                    <a:cubicBezTo>
                      <a:pt x="55" y="55"/>
                      <a:pt x="47" y="72"/>
                      <a:pt x="47" y="95"/>
                    </a:cubicBezTo>
                    <a:lnTo>
                      <a:pt x="12" y="95"/>
                    </a:lnTo>
                    <a:cubicBezTo>
                      <a:pt x="13"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3">
                <a:extLst>
                  <a:ext uri="{FF2B5EF4-FFF2-40B4-BE49-F238E27FC236}">
                    <a16:creationId xmlns:a16="http://schemas.microsoft.com/office/drawing/2014/main" id="{44D433E8-62FD-4BAC-803E-B3AECB3C441F}"/>
                  </a:ext>
                </a:extLst>
              </p:cNvPr>
              <p:cNvSpPr>
                <a:spLocks/>
              </p:cNvSpPr>
              <p:nvPr userDrawn="1"/>
            </p:nvSpPr>
            <p:spPr bwMode="auto">
              <a:xfrm>
                <a:off x="5165725" y="2386013"/>
                <a:ext cx="234950" cy="301625"/>
              </a:xfrm>
              <a:custGeom>
                <a:avLst/>
                <a:gdLst>
                  <a:gd name="T0" fmla="*/ 34 w 229"/>
                  <a:gd name="T1" fmla="*/ 8 h 291"/>
                  <a:gd name="T2" fmla="*/ 34 w 229"/>
                  <a:gd name="T3" fmla="*/ 8 h 291"/>
                  <a:gd name="T4" fmla="*/ 34 w 229"/>
                  <a:gd name="T5" fmla="*/ 57 h 291"/>
                  <a:gd name="T6" fmla="*/ 35 w 229"/>
                  <a:gd name="T7" fmla="*/ 57 h 291"/>
                  <a:gd name="T8" fmla="*/ 70 w 229"/>
                  <a:gd name="T9" fmla="*/ 16 h 291"/>
                  <a:gd name="T10" fmla="*/ 126 w 229"/>
                  <a:gd name="T11" fmla="*/ 0 h 291"/>
                  <a:gd name="T12" fmla="*/ 175 w 229"/>
                  <a:gd name="T13" fmla="*/ 8 h 291"/>
                  <a:gd name="T14" fmla="*/ 208 w 229"/>
                  <a:gd name="T15" fmla="*/ 29 h 291"/>
                  <a:gd name="T16" fmla="*/ 225 w 229"/>
                  <a:gd name="T17" fmla="*/ 64 h 291"/>
                  <a:gd name="T18" fmla="*/ 229 w 229"/>
                  <a:gd name="T19" fmla="*/ 109 h 291"/>
                  <a:gd name="T20" fmla="*/ 229 w 229"/>
                  <a:gd name="T21" fmla="*/ 291 h 291"/>
                  <a:gd name="T22" fmla="*/ 195 w 229"/>
                  <a:gd name="T23" fmla="*/ 291 h 291"/>
                  <a:gd name="T24" fmla="*/ 195 w 229"/>
                  <a:gd name="T25" fmla="*/ 115 h 291"/>
                  <a:gd name="T26" fmla="*/ 192 w 229"/>
                  <a:gd name="T27" fmla="*/ 81 h 291"/>
                  <a:gd name="T28" fmla="*/ 180 w 229"/>
                  <a:gd name="T29" fmla="*/ 54 h 291"/>
                  <a:gd name="T30" fmla="*/ 158 w 229"/>
                  <a:gd name="T31" fmla="*/ 36 h 291"/>
                  <a:gd name="T32" fmla="*/ 123 w 229"/>
                  <a:gd name="T33" fmla="*/ 29 h 291"/>
                  <a:gd name="T34" fmla="*/ 86 w 229"/>
                  <a:gd name="T35" fmla="*/ 36 h 291"/>
                  <a:gd name="T36" fmla="*/ 59 w 229"/>
                  <a:gd name="T37" fmla="*/ 57 h 291"/>
                  <a:gd name="T38" fmla="*/ 41 w 229"/>
                  <a:gd name="T39" fmla="*/ 87 h 291"/>
                  <a:gd name="T40" fmla="*/ 34 w 229"/>
                  <a:gd name="T41" fmla="*/ 126 h 291"/>
                  <a:gd name="T42" fmla="*/ 34 w 229"/>
                  <a:gd name="T43" fmla="*/ 291 h 291"/>
                  <a:gd name="T44" fmla="*/ 0 w 229"/>
                  <a:gd name="T45" fmla="*/ 291 h 291"/>
                  <a:gd name="T46" fmla="*/ 0 w 229"/>
                  <a:gd name="T47" fmla="*/ 8 h 291"/>
                  <a:gd name="T48" fmla="*/ 34 w 229"/>
                  <a:gd name="T49" fmla="*/ 8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9" h="291">
                    <a:moveTo>
                      <a:pt x="34" y="8"/>
                    </a:moveTo>
                    <a:lnTo>
                      <a:pt x="34" y="8"/>
                    </a:lnTo>
                    <a:lnTo>
                      <a:pt x="34" y="57"/>
                    </a:lnTo>
                    <a:lnTo>
                      <a:pt x="35" y="57"/>
                    </a:lnTo>
                    <a:cubicBezTo>
                      <a:pt x="42" y="40"/>
                      <a:pt x="54" y="26"/>
                      <a:pt x="70" y="16"/>
                    </a:cubicBezTo>
                    <a:cubicBezTo>
                      <a:pt x="87" y="5"/>
                      <a:pt x="106" y="0"/>
                      <a:pt x="126" y="0"/>
                    </a:cubicBezTo>
                    <a:cubicBezTo>
                      <a:pt x="146" y="0"/>
                      <a:pt x="162" y="3"/>
                      <a:pt x="175" y="8"/>
                    </a:cubicBezTo>
                    <a:cubicBezTo>
                      <a:pt x="189" y="13"/>
                      <a:pt x="199" y="20"/>
                      <a:pt x="208" y="29"/>
                    </a:cubicBezTo>
                    <a:cubicBezTo>
                      <a:pt x="216" y="39"/>
                      <a:pt x="221" y="50"/>
                      <a:pt x="225" y="64"/>
                    </a:cubicBezTo>
                    <a:cubicBezTo>
                      <a:pt x="228" y="77"/>
                      <a:pt x="229" y="92"/>
                      <a:pt x="229" y="109"/>
                    </a:cubicBezTo>
                    <a:lnTo>
                      <a:pt x="229" y="291"/>
                    </a:lnTo>
                    <a:lnTo>
                      <a:pt x="195" y="291"/>
                    </a:lnTo>
                    <a:lnTo>
                      <a:pt x="195" y="115"/>
                    </a:lnTo>
                    <a:cubicBezTo>
                      <a:pt x="195" y="103"/>
                      <a:pt x="194" y="91"/>
                      <a:pt x="192" y="81"/>
                    </a:cubicBezTo>
                    <a:cubicBezTo>
                      <a:pt x="189" y="70"/>
                      <a:pt x="186" y="61"/>
                      <a:pt x="180" y="54"/>
                    </a:cubicBezTo>
                    <a:cubicBezTo>
                      <a:pt x="175" y="46"/>
                      <a:pt x="167" y="40"/>
                      <a:pt x="158" y="36"/>
                    </a:cubicBezTo>
                    <a:cubicBezTo>
                      <a:pt x="149" y="31"/>
                      <a:pt x="137" y="29"/>
                      <a:pt x="123" y="29"/>
                    </a:cubicBezTo>
                    <a:cubicBezTo>
                      <a:pt x="109" y="29"/>
                      <a:pt x="97" y="32"/>
                      <a:pt x="86" y="36"/>
                    </a:cubicBezTo>
                    <a:cubicBezTo>
                      <a:pt x="75" y="41"/>
                      <a:pt x="66" y="48"/>
                      <a:pt x="59" y="57"/>
                    </a:cubicBezTo>
                    <a:cubicBezTo>
                      <a:pt x="51" y="65"/>
                      <a:pt x="45" y="76"/>
                      <a:pt x="41" y="87"/>
                    </a:cubicBezTo>
                    <a:cubicBezTo>
                      <a:pt x="37" y="99"/>
                      <a:pt x="35" y="112"/>
                      <a:pt x="34" y="126"/>
                    </a:cubicBezTo>
                    <a:lnTo>
                      <a:pt x="34" y="291"/>
                    </a:lnTo>
                    <a:lnTo>
                      <a:pt x="0" y="291"/>
                    </a:lnTo>
                    <a:lnTo>
                      <a:pt x="0" y="8"/>
                    </a:lnTo>
                    <a:lnTo>
                      <a:pt x="34"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4">
                <a:extLst>
                  <a:ext uri="{FF2B5EF4-FFF2-40B4-BE49-F238E27FC236}">
                    <a16:creationId xmlns:a16="http://schemas.microsoft.com/office/drawing/2014/main" id="{D7592D09-7846-4915-912C-96123D830C0B}"/>
                  </a:ext>
                </a:extLst>
              </p:cNvPr>
              <p:cNvSpPr>
                <a:spLocks/>
              </p:cNvSpPr>
              <p:nvPr userDrawn="1"/>
            </p:nvSpPr>
            <p:spPr bwMode="auto">
              <a:xfrm>
                <a:off x="5597525" y="2273301"/>
                <a:ext cx="355600" cy="423863"/>
              </a:xfrm>
              <a:custGeom>
                <a:avLst/>
                <a:gdLst>
                  <a:gd name="T0" fmla="*/ 289 w 348"/>
                  <a:gd name="T1" fmla="*/ 87 h 408"/>
                  <a:gd name="T2" fmla="*/ 289 w 348"/>
                  <a:gd name="T3" fmla="*/ 87 h 408"/>
                  <a:gd name="T4" fmla="*/ 262 w 348"/>
                  <a:gd name="T5" fmla="*/ 57 h 408"/>
                  <a:gd name="T6" fmla="*/ 226 w 348"/>
                  <a:gd name="T7" fmla="*/ 39 h 408"/>
                  <a:gd name="T8" fmla="*/ 185 w 348"/>
                  <a:gd name="T9" fmla="*/ 32 h 408"/>
                  <a:gd name="T10" fmla="*/ 118 w 348"/>
                  <a:gd name="T11" fmla="*/ 47 h 408"/>
                  <a:gd name="T12" fmla="*/ 72 w 348"/>
                  <a:gd name="T13" fmla="*/ 86 h 408"/>
                  <a:gd name="T14" fmla="*/ 46 w 348"/>
                  <a:gd name="T15" fmla="*/ 141 h 408"/>
                  <a:gd name="T16" fmla="*/ 38 w 348"/>
                  <a:gd name="T17" fmla="*/ 204 h 408"/>
                  <a:gd name="T18" fmla="*/ 46 w 348"/>
                  <a:gd name="T19" fmla="*/ 267 h 408"/>
                  <a:gd name="T20" fmla="*/ 72 w 348"/>
                  <a:gd name="T21" fmla="*/ 323 h 408"/>
                  <a:gd name="T22" fmla="*/ 118 w 348"/>
                  <a:gd name="T23" fmla="*/ 362 h 408"/>
                  <a:gd name="T24" fmla="*/ 185 w 348"/>
                  <a:gd name="T25" fmla="*/ 377 h 408"/>
                  <a:gd name="T26" fmla="*/ 234 w 348"/>
                  <a:gd name="T27" fmla="*/ 367 h 408"/>
                  <a:gd name="T28" fmla="*/ 272 w 348"/>
                  <a:gd name="T29" fmla="*/ 340 h 408"/>
                  <a:gd name="T30" fmla="*/ 298 w 348"/>
                  <a:gd name="T31" fmla="*/ 300 h 408"/>
                  <a:gd name="T32" fmla="*/ 311 w 348"/>
                  <a:gd name="T33" fmla="*/ 251 h 408"/>
                  <a:gd name="T34" fmla="*/ 348 w 348"/>
                  <a:gd name="T35" fmla="*/ 251 h 408"/>
                  <a:gd name="T36" fmla="*/ 331 w 348"/>
                  <a:gd name="T37" fmla="*/ 316 h 408"/>
                  <a:gd name="T38" fmla="*/ 297 w 348"/>
                  <a:gd name="T39" fmla="*/ 366 h 408"/>
                  <a:gd name="T40" fmla="*/ 248 w 348"/>
                  <a:gd name="T41" fmla="*/ 397 h 408"/>
                  <a:gd name="T42" fmla="*/ 185 w 348"/>
                  <a:gd name="T43" fmla="*/ 408 h 408"/>
                  <a:gd name="T44" fmla="*/ 104 w 348"/>
                  <a:gd name="T45" fmla="*/ 391 h 408"/>
                  <a:gd name="T46" fmla="*/ 46 w 348"/>
                  <a:gd name="T47" fmla="*/ 346 h 408"/>
                  <a:gd name="T48" fmla="*/ 12 w 348"/>
                  <a:gd name="T49" fmla="*/ 282 h 408"/>
                  <a:gd name="T50" fmla="*/ 0 w 348"/>
                  <a:gd name="T51" fmla="*/ 204 h 408"/>
                  <a:gd name="T52" fmla="*/ 12 w 348"/>
                  <a:gd name="T53" fmla="*/ 127 h 408"/>
                  <a:gd name="T54" fmla="*/ 46 w 348"/>
                  <a:gd name="T55" fmla="*/ 62 h 408"/>
                  <a:gd name="T56" fmla="*/ 104 w 348"/>
                  <a:gd name="T57" fmla="*/ 17 h 408"/>
                  <a:gd name="T58" fmla="*/ 185 w 348"/>
                  <a:gd name="T59" fmla="*/ 0 h 408"/>
                  <a:gd name="T60" fmla="*/ 240 w 348"/>
                  <a:gd name="T61" fmla="*/ 9 h 408"/>
                  <a:gd name="T62" fmla="*/ 288 w 348"/>
                  <a:gd name="T63" fmla="*/ 33 h 408"/>
                  <a:gd name="T64" fmla="*/ 324 w 348"/>
                  <a:gd name="T65" fmla="*/ 73 h 408"/>
                  <a:gd name="T66" fmla="*/ 342 w 348"/>
                  <a:gd name="T67" fmla="*/ 127 h 408"/>
                  <a:gd name="T68" fmla="*/ 305 w 348"/>
                  <a:gd name="T69" fmla="*/ 127 h 408"/>
                  <a:gd name="T70" fmla="*/ 289 w 348"/>
                  <a:gd name="T71" fmla="*/ 87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8" h="408">
                    <a:moveTo>
                      <a:pt x="289" y="87"/>
                    </a:moveTo>
                    <a:lnTo>
                      <a:pt x="289" y="87"/>
                    </a:lnTo>
                    <a:cubicBezTo>
                      <a:pt x="281" y="75"/>
                      <a:pt x="272" y="65"/>
                      <a:pt x="262" y="57"/>
                    </a:cubicBezTo>
                    <a:cubicBezTo>
                      <a:pt x="251" y="49"/>
                      <a:pt x="239" y="43"/>
                      <a:pt x="226" y="39"/>
                    </a:cubicBezTo>
                    <a:cubicBezTo>
                      <a:pt x="213" y="34"/>
                      <a:pt x="199" y="32"/>
                      <a:pt x="185" y="32"/>
                    </a:cubicBezTo>
                    <a:cubicBezTo>
                      <a:pt x="159" y="32"/>
                      <a:pt x="137" y="37"/>
                      <a:pt x="118" y="47"/>
                    </a:cubicBezTo>
                    <a:cubicBezTo>
                      <a:pt x="100" y="57"/>
                      <a:pt x="84" y="70"/>
                      <a:pt x="72" y="86"/>
                    </a:cubicBezTo>
                    <a:cubicBezTo>
                      <a:pt x="61" y="103"/>
                      <a:pt x="52" y="121"/>
                      <a:pt x="46" y="141"/>
                    </a:cubicBezTo>
                    <a:cubicBezTo>
                      <a:pt x="40" y="162"/>
                      <a:pt x="38" y="183"/>
                      <a:pt x="38" y="204"/>
                    </a:cubicBezTo>
                    <a:cubicBezTo>
                      <a:pt x="38" y="226"/>
                      <a:pt x="40" y="247"/>
                      <a:pt x="46" y="267"/>
                    </a:cubicBezTo>
                    <a:cubicBezTo>
                      <a:pt x="52" y="288"/>
                      <a:pt x="61" y="306"/>
                      <a:pt x="72" y="323"/>
                    </a:cubicBezTo>
                    <a:cubicBezTo>
                      <a:pt x="84" y="339"/>
                      <a:pt x="100" y="352"/>
                      <a:pt x="118" y="362"/>
                    </a:cubicBezTo>
                    <a:cubicBezTo>
                      <a:pt x="137" y="372"/>
                      <a:pt x="159" y="377"/>
                      <a:pt x="185" y="377"/>
                    </a:cubicBezTo>
                    <a:cubicBezTo>
                      <a:pt x="203" y="377"/>
                      <a:pt x="220" y="373"/>
                      <a:pt x="234" y="367"/>
                    </a:cubicBezTo>
                    <a:cubicBezTo>
                      <a:pt x="249" y="360"/>
                      <a:pt x="262" y="351"/>
                      <a:pt x="272" y="340"/>
                    </a:cubicBezTo>
                    <a:cubicBezTo>
                      <a:pt x="283" y="328"/>
                      <a:pt x="291" y="315"/>
                      <a:pt x="298" y="300"/>
                    </a:cubicBezTo>
                    <a:cubicBezTo>
                      <a:pt x="305" y="285"/>
                      <a:pt x="309" y="269"/>
                      <a:pt x="311" y="251"/>
                    </a:cubicBezTo>
                    <a:lnTo>
                      <a:pt x="348" y="251"/>
                    </a:lnTo>
                    <a:cubicBezTo>
                      <a:pt x="345" y="275"/>
                      <a:pt x="340" y="297"/>
                      <a:pt x="331" y="316"/>
                    </a:cubicBezTo>
                    <a:cubicBezTo>
                      <a:pt x="322" y="336"/>
                      <a:pt x="311" y="352"/>
                      <a:pt x="297" y="366"/>
                    </a:cubicBezTo>
                    <a:cubicBezTo>
                      <a:pt x="283" y="379"/>
                      <a:pt x="267" y="390"/>
                      <a:pt x="248" y="397"/>
                    </a:cubicBezTo>
                    <a:cubicBezTo>
                      <a:pt x="229" y="404"/>
                      <a:pt x="208" y="408"/>
                      <a:pt x="185" y="408"/>
                    </a:cubicBezTo>
                    <a:cubicBezTo>
                      <a:pt x="154" y="408"/>
                      <a:pt x="127" y="402"/>
                      <a:pt x="104" y="391"/>
                    </a:cubicBezTo>
                    <a:cubicBezTo>
                      <a:pt x="81" y="380"/>
                      <a:pt x="62" y="365"/>
                      <a:pt x="46" y="346"/>
                    </a:cubicBezTo>
                    <a:cubicBezTo>
                      <a:pt x="31" y="328"/>
                      <a:pt x="20" y="306"/>
                      <a:pt x="12" y="282"/>
                    </a:cubicBezTo>
                    <a:cubicBezTo>
                      <a:pt x="4" y="257"/>
                      <a:pt x="0" y="231"/>
                      <a:pt x="0" y="204"/>
                    </a:cubicBezTo>
                    <a:cubicBezTo>
                      <a:pt x="0" y="177"/>
                      <a:pt x="4" y="152"/>
                      <a:pt x="12" y="127"/>
                    </a:cubicBezTo>
                    <a:cubicBezTo>
                      <a:pt x="20" y="103"/>
                      <a:pt x="31" y="81"/>
                      <a:pt x="46" y="62"/>
                    </a:cubicBezTo>
                    <a:cubicBezTo>
                      <a:pt x="62" y="43"/>
                      <a:pt x="81" y="28"/>
                      <a:pt x="104" y="17"/>
                    </a:cubicBezTo>
                    <a:cubicBezTo>
                      <a:pt x="127" y="6"/>
                      <a:pt x="154" y="0"/>
                      <a:pt x="185" y="0"/>
                    </a:cubicBezTo>
                    <a:cubicBezTo>
                      <a:pt x="204" y="0"/>
                      <a:pt x="222" y="3"/>
                      <a:pt x="240" y="9"/>
                    </a:cubicBezTo>
                    <a:cubicBezTo>
                      <a:pt x="257" y="14"/>
                      <a:pt x="273" y="22"/>
                      <a:pt x="288" y="33"/>
                    </a:cubicBezTo>
                    <a:cubicBezTo>
                      <a:pt x="302" y="44"/>
                      <a:pt x="314" y="57"/>
                      <a:pt x="324" y="73"/>
                    </a:cubicBezTo>
                    <a:cubicBezTo>
                      <a:pt x="334" y="89"/>
                      <a:pt x="340" y="107"/>
                      <a:pt x="342" y="127"/>
                    </a:cubicBezTo>
                    <a:lnTo>
                      <a:pt x="305" y="127"/>
                    </a:lnTo>
                    <a:cubicBezTo>
                      <a:pt x="302" y="112"/>
                      <a:pt x="296" y="99"/>
                      <a:pt x="289" y="8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5">
                <a:extLst>
                  <a:ext uri="{FF2B5EF4-FFF2-40B4-BE49-F238E27FC236}">
                    <a16:creationId xmlns:a16="http://schemas.microsoft.com/office/drawing/2014/main" id="{4191F91A-721A-45A5-B8BA-EBD472D36B93}"/>
                  </a:ext>
                </a:extLst>
              </p:cNvPr>
              <p:cNvSpPr>
                <a:spLocks noEditPoints="1"/>
              </p:cNvSpPr>
              <p:nvPr userDrawn="1"/>
            </p:nvSpPr>
            <p:spPr bwMode="auto">
              <a:xfrm>
                <a:off x="5975350" y="2386013"/>
                <a:ext cx="268288" cy="311150"/>
              </a:xfrm>
              <a:custGeom>
                <a:avLst/>
                <a:gdLst>
                  <a:gd name="T0" fmla="*/ 195 w 262"/>
                  <a:gd name="T1" fmla="*/ 137 h 299"/>
                  <a:gd name="T2" fmla="*/ 195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5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3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5" y="137"/>
                    </a:moveTo>
                    <a:lnTo>
                      <a:pt x="195" y="137"/>
                    </a:lnTo>
                    <a:cubicBezTo>
                      <a:pt x="193" y="141"/>
                      <a:pt x="189" y="143"/>
                      <a:pt x="183" y="145"/>
                    </a:cubicBezTo>
                    <a:cubicBezTo>
                      <a:pt x="177" y="147"/>
                      <a:pt x="171" y="148"/>
                      <a:pt x="166" y="149"/>
                    </a:cubicBezTo>
                    <a:cubicBezTo>
                      <a:pt x="152" y="152"/>
                      <a:pt x="137" y="154"/>
                      <a:pt x="121" y="156"/>
                    </a:cubicBezTo>
                    <a:cubicBezTo>
                      <a:pt x="106" y="158"/>
                      <a:pt x="91"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5" y="137"/>
                    </a:lnTo>
                    <a:close/>
                    <a:moveTo>
                      <a:pt x="23" y="52"/>
                    </a:moveTo>
                    <a:lnTo>
                      <a:pt x="23" y="52"/>
                    </a:lnTo>
                    <a:cubicBezTo>
                      <a:pt x="29" y="40"/>
                      <a:pt x="37" y="30"/>
                      <a:pt x="47" y="22"/>
                    </a:cubicBezTo>
                    <a:cubicBezTo>
                      <a:pt x="57" y="15"/>
                      <a:pt x="68" y="9"/>
                      <a:pt x="82" y="6"/>
                    </a:cubicBezTo>
                    <a:cubicBezTo>
                      <a:pt x="95" y="2"/>
                      <a:pt x="110"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3" y="285"/>
                      <a:pt x="209" y="282"/>
                      <a:pt x="206" y="277"/>
                    </a:cubicBezTo>
                    <a:cubicBezTo>
                      <a:pt x="203"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3" y="170"/>
                    </a:cubicBezTo>
                    <a:cubicBezTo>
                      <a:pt x="22" y="159"/>
                      <a:pt x="34" y="151"/>
                      <a:pt x="48" y="145"/>
                    </a:cubicBezTo>
                    <a:cubicBezTo>
                      <a:pt x="63" y="139"/>
                      <a:pt x="79" y="135"/>
                      <a:pt x="97" y="132"/>
                    </a:cubicBezTo>
                    <a:cubicBezTo>
                      <a:pt x="115" y="130"/>
                      <a:pt x="134" y="128"/>
                      <a:pt x="152" y="126"/>
                    </a:cubicBezTo>
                    <a:cubicBezTo>
                      <a:pt x="159"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3"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6">
                <a:extLst>
                  <a:ext uri="{FF2B5EF4-FFF2-40B4-BE49-F238E27FC236}">
                    <a16:creationId xmlns:a16="http://schemas.microsoft.com/office/drawing/2014/main" id="{296BCE0B-9898-47B7-BC06-FA4F68EB6B8A}"/>
                  </a:ext>
                </a:extLst>
              </p:cNvPr>
              <p:cNvSpPr>
                <a:spLocks noEditPoints="1"/>
              </p:cNvSpPr>
              <p:nvPr userDrawn="1"/>
            </p:nvSpPr>
            <p:spPr bwMode="auto">
              <a:xfrm>
                <a:off x="6267450" y="2386013"/>
                <a:ext cx="268288" cy="411163"/>
              </a:xfrm>
              <a:custGeom>
                <a:avLst/>
                <a:gdLst>
                  <a:gd name="T0" fmla="*/ 222 w 261"/>
                  <a:gd name="T1" fmla="*/ 106 h 395"/>
                  <a:gd name="T2" fmla="*/ 222 w 261"/>
                  <a:gd name="T3" fmla="*/ 106 h 395"/>
                  <a:gd name="T4" fmla="*/ 205 w 261"/>
                  <a:gd name="T5" fmla="*/ 67 h 395"/>
                  <a:gd name="T6" fmla="*/ 176 w 261"/>
                  <a:gd name="T7" fmla="*/ 40 h 395"/>
                  <a:gd name="T8" fmla="*/ 134 w 261"/>
                  <a:gd name="T9" fmla="*/ 29 h 395"/>
                  <a:gd name="T10" fmla="*/ 87 w 261"/>
                  <a:gd name="T11" fmla="*/ 39 h 395"/>
                  <a:gd name="T12" fmla="*/ 56 w 261"/>
                  <a:gd name="T13" fmla="*/ 65 h 395"/>
                  <a:gd name="T14" fmla="*/ 40 w 261"/>
                  <a:gd name="T15" fmla="*/ 104 h 395"/>
                  <a:gd name="T16" fmla="*/ 35 w 261"/>
                  <a:gd name="T17" fmla="*/ 150 h 395"/>
                  <a:gd name="T18" fmla="*/ 40 w 261"/>
                  <a:gd name="T19" fmla="*/ 193 h 395"/>
                  <a:gd name="T20" fmla="*/ 57 w 261"/>
                  <a:gd name="T21" fmla="*/ 232 h 395"/>
                  <a:gd name="T22" fmla="*/ 88 w 261"/>
                  <a:gd name="T23" fmla="*/ 260 h 395"/>
                  <a:gd name="T24" fmla="*/ 134 w 261"/>
                  <a:gd name="T25" fmla="*/ 270 h 395"/>
                  <a:gd name="T26" fmla="*/ 176 w 261"/>
                  <a:gd name="T27" fmla="*/ 260 h 395"/>
                  <a:gd name="T28" fmla="*/ 205 w 261"/>
                  <a:gd name="T29" fmla="*/ 232 h 395"/>
                  <a:gd name="T30" fmla="*/ 222 w 261"/>
                  <a:gd name="T31" fmla="*/ 193 h 395"/>
                  <a:gd name="T32" fmla="*/ 227 w 261"/>
                  <a:gd name="T33" fmla="*/ 150 h 395"/>
                  <a:gd name="T34" fmla="*/ 222 w 261"/>
                  <a:gd name="T35" fmla="*/ 106 h 395"/>
                  <a:gd name="T36" fmla="*/ 32 w 261"/>
                  <a:gd name="T37" fmla="*/ 8 h 395"/>
                  <a:gd name="T38" fmla="*/ 32 w 261"/>
                  <a:gd name="T39" fmla="*/ 8 h 395"/>
                  <a:gd name="T40" fmla="*/ 32 w 261"/>
                  <a:gd name="T41" fmla="*/ 62 h 395"/>
                  <a:gd name="T42" fmla="*/ 33 w 261"/>
                  <a:gd name="T43" fmla="*/ 62 h 395"/>
                  <a:gd name="T44" fmla="*/ 73 w 261"/>
                  <a:gd name="T45" fmla="*/ 16 h 395"/>
                  <a:gd name="T46" fmla="*/ 134 w 261"/>
                  <a:gd name="T47" fmla="*/ 0 h 395"/>
                  <a:gd name="T48" fmla="*/ 190 w 261"/>
                  <a:gd name="T49" fmla="*/ 12 h 395"/>
                  <a:gd name="T50" fmla="*/ 230 w 261"/>
                  <a:gd name="T51" fmla="*/ 45 h 395"/>
                  <a:gd name="T52" fmla="*/ 254 w 261"/>
                  <a:gd name="T53" fmla="*/ 92 h 395"/>
                  <a:gd name="T54" fmla="*/ 261 w 261"/>
                  <a:gd name="T55" fmla="*/ 150 h 395"/>
                  <a:gd name="T56" fmla="*/ 254 w 261"/>
                  <a:gd name="T57" fmla="*/ 207 h 395"/>
                  <a:gd name="T58" fmla="*/ 230 w 261"/>
                  <a:gd name="T59" fmla="*/ 255 h 395"/>
                  <a:gd name="T60" fmla="*/ 190 w 261"/>
                  <a:gd name="T61" fmla="*/ 287 h 395"/>
                  <a:gd name="T62" fmla="*/ 134 w 261"/>
                  <a:gd name="T63" fmla="*/ 299 h 395"/>
                  <a:gd name="T64" fmla="*/ 104 w 261"/>
                  <a:gd name="T65" fmla="*/ 295 h 395"/>
                  <a:gd name="T66" fmla="*/ 75 w 261"/>
                  <a:gd name="T67" fmla="*/ 283 h 395"/>
                  <a:gd name="T68" fmla="*/ 52 w 261"/>
                  <a:gd name="T69" fmla="*/ 264 h 395"/>
                  <a:gd name="T70" fmla="*/ 36 w 261"/>
                  <a:gd name="T71" fmla="*/ 237 h 395"/>
                  <a:gd name="T72" fmla="*/ 35 w 261"/>
                  <a:gd name="T73" fmla="*/ 237 h 395"/>
                  <a:gd name="T74" fmla="*/ 35 w 261"/>
                  <a:gd name="T75" fmla="*/ 395 h 395"/>
                  <a:gd name="T76" fmla="*/ 0 w 261"/>
                  <a:gd name="T77" fmla="*/ 395 h 395"/>
                  <a:gd name="T78" fmla="*/ 0 w 261"/>
                  <a:gd name="T79" fmla="*/ 8 h 395"/>
                  <a:gd name="T80" fmla="*/ 32 w 261"/>
                  <a:gd name="T81" fmla="*/ 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1" h="395">
                    <a:moveTo>
                      <a:pt x="222" y="106"/>
                    </a:moveTo>
                    <a:lnTo>
                      <a:pt x="222" y="106"/>
                    </a:lnTo>
                    <a:cubicBezTo>
                      <a:pt x="218" y="92"/>
                      <a:pt x="213" y="79"/>
                      <a:pt x="205" y="67"/>
                    </a:cubicBezTo>
                    <a:cubicBezTo>
                      <a:pt x="198" y="56"/>
                      <a:pt x="188" y="47"/>
                      <a:pt x="176" y="40"/>
                    </a:cubicBezTo>
                    <a:cubicBezTo>
                      <a:pt x="165" y="33"/>
                      <a:pt x="151" y="29"/>
                      <a:pt x="134" y="29"/>
                    </a:cubicBezTo>
                    <a:cubicBezTo>
                      <a:pt x="115" y="29"/>
                      <a:pt x="99" y="32"/>
                      <a:pt x="87" y="39"/>
                    </a:cubicBezTo>
                    <a:cubicBezTo>
                      <a:pt x="74" y="46"/>
                      <a:pt x="64" y="54"/>
                      <a:pt x="56" y="65"/>
                    </a:cubicBezTo>
                    <a:cubicBezTo>
                      <a:pt x="48" y="76"/>
                      <a:pt x="43" y="89"/>
                      <a:pt x="40" y="104"/>
                    </a:cubicBezTo>
                    <a:cubicBezTo>
                      <a:pt x="37" y="118"/>
                      <a:pt x="35" y="134"/>
                      <a:pt x="35" y="150"/>
                    </a:cubicBezTo>
                    <a:cubicBezTo>
                      <a:pt x="35" y="164"/>
                      <a:pt x="37" y="179"/>
                      <a:pt x="40" y="193"/>
                    </a:cubicBezTo>
                    <a:cubicBezTo>
                      <a:pt x="44" y="208"/>
                      <a:pt x="49" y="221"/>
                      <a:pt x="57" y="232"/>
                    </a:cubicBezTo>
                    <a:cubicBezTo>
                      <a:pt x="65" y="243"/>
                      <a:pt x="75" y="252"/>
                      <a:pt x="88" y="260"/>
                    </a:cubicBezTo>
                    <a:cubicBezTo>
                      <a:pt x="101" y="267"/>
                      <a:pt x="116" y="270"/>
                      <a:pt x="134" y="270"/>
                    </a:cubicBezTo>
                    <a:cubicBezTo>
                      <a:pt x="151" y="270"/>
                      <a:pt x="165" y="267"/>
                      <a:pt x="176" y="260"/>
                    </a:cubicBezTo>
                    <a:cubicBezTo>
                      <a:pt x="188" y="252"/>
                      <a:pt x="198" y="243"/>
                      <a:pt x="205" y="232"/>
                    </a:cubicBezTo>
                    <a:cubicBezTo>
                      <a:pt x="213" y="221"/>
                      <a:pt x="218" y="208"/>
                      <a:pt x="222" y="193"/>
                    </a:cubicBezTo>
                    <a:cubicBezTo>
                      <a:pt x="225" y="179"/>
                      <a:pt x="227" y="164"/>
                      <a:pt x="227" y="150"/>
                    </a:cubicBezTo>
                    <a:cubicBezTo>
                      <a:pt x="227" y="135"/>
                      <a:pt x="225" y="121"/>
                      <a:pt x="222" y="106"/>
                    </a:cubicBezTo>
                    <a:close/>
                    <a:moveTo>
                      <a:pt x="32" y="8"/>
                    </a:moveTo>
                    <a:lnTo>
                      <a:pt x="32" y="8"/>
                    </a:lnTo>
                    <a:lnTo>
                      <a:pt x="32" y="62"/>
                    </a:lnTo>
                    <a:lnTo>
                      <a:pt x="33" y="62"/>
                    </a:lnTo>
                    <a:cubicBezTo>
                      <a:pt x="41" y="42"/>
                      <a:pt x="54" y="27"/>
                      <a:pt x="73" y="16"/>
                    </a:cubicBezTo>
                    <a:cubicBezTo>
                      <a:pt x="91" y="5"/>
                      <a:pt x="111" y="0"/>
                      <a:pt x="134" y="0"/>
                    </a:cubicBezTo>
                    <a:cubicBezTo>
                      <a:pt x="156" y="0"/>
                      <a:pt x="175" y="4"/>
                      <a:pt x="190" y="12"/>
                    </a:cubicBezTo>
                    <a:cubicBezTo>
                      <a:pt x="206" y="20"/>
                      <a:pt x="220" y="31"/>
                      <a:pt x="230" y="45"/>
                    </a:cubicBezTo>
                    <a:cubicBezTo>
                      <a:pt x="241" y="58"/>
                      <a:pt x="249" y="74"/>
                      <a:pt x="254" y="92"/>
                    </a:cubicBezTo>
                    <a:cubicBezTo>
                      <a:pt x="259" y="110"/>
                      <a:pt x="261" y="130"/>
                      <a:pt x="261" y="150"/>
                    </a:cubicBezTo>
                    <a:cubicBezTo>
                      <a:pt x="261" y="170"/>
                      <a:pt x="259" y="189"/>
                      <a:pt x="254" y="207"/>
                    </a:cubicBezTo>
                    <a:cubicBezTo>
                      <a:pt x="249" y="225"/>
                      <a:pt x="241" y="241"/>
                      <a:pt x="230" y="255"/>
                    </a:cubicBezTo>
                    <a:cubicBezTo>
                      <a:pt x="220" y="268"/>
                      <a:pt x="206" y="279"/>
                      <a:pt x="190" y="287"/>
                    </a:cubicBezTo>
                    <a:cubicBezTo>
                      <a:pt x="175" y="295"/>
                      <a:pt x="156" y="299"/>
                      <a:pt x="134" y="299"/>
                    </a:cubicBezTo>
                    <a:cubicBezTo>
                      <a:pt x="124" y="299"/>
                      <a:pt x="114" y="298"/>
                      <a:pt x="104" y="295"/>
                    </a:cubicBezTo>
                    <a:cubicBezTo>
                      <a:pt x="93" y="292"/>
                      <a:pt x="84" y="289"/>
                      <a:pt x="75" y="283"/>
                    </a:cubicBezTo>
                    <a:cubicBezTo>
                      <a:pt x="66" y="278"/>
                      <a:pt x="58" y="272"/>
                      <a:pt x="52" y="264"/>
                    </a:cubicBezTo>
                    <a:cubicBezTo>
                      <a:pt x="45" y="257"/>
                      <a:pt x="40" y="248"/>
                      <a:pt x="36" y="237"/>
                    </a:cubicBezTo>
                    <a:lnTo>
                      <a:pt x="35" y="237"/>
                    </a:lnTo>
                    <a:lnTo>
                      <a:pt x="35" y="395"/>
                    </a:lnTo>
                    <a:lnTo>
                      <a:pt x="0" y="395"/>
                    </a:lnTo>
                    <a:lnTo>
                      <a:pt x="0" y="8"/>
                    </a:lnTo>
                    <a:lnTo>
                      <a:pt x="32" y="8"/>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7">
                <a:extLst>
                  <a:ext uri="{FF2B5EF4-FFF2-40B4-BE49-F238E27FC236}">
                    <a16:creationId xmlns:a16="http://schemas.microsoft.com/office/drawing/2014/main" id="{3DCDDCD2-6AD6-44F6-8F00-12E3EE79EE9E}"/>
                  </a:ext>
                </a:extLst>
              </p:cNvPr>
              <p:cNvSpPr>
                <a:spLocks noEditPoints="1"/>
              </p:cNvSpPr>
              <p:nvPr userDrawn="1"/>
            </p:nvSpPr>
            <p:spPr bwMode="auto">
              <a:xfrm>
                <a:off x="6577013" y="2282826"/>
                <a:ext cx="36513" cy="404813"/>
              </a:xfrm>
              <a:custGeom>
                <a:avLst/>
                <a:gdLst>
                  <a:gd name="T0" fmla="*/ 35 w 35"/>
                  <a:gd name="T1" fmla="*/ 391 h 391"/>
                  <a:gd name="T2" fmla="*/ 35 w 35"/>
                  <a:gd name="T3" fmla="*/ 391 h 391"/>
                  <a:gd name="T4" fmla="*/ 0 w 35"/>
                  <a:gd name="T5" fmla="*/ 391 h 391"/>
                  <a:gd name="T6" fmla="*/ 0 w 35"/>
                  <a:gd name="T7" fmla="*/ 108 h 391"/>
                  <a:gd name="T8" fmla="*/ 35 w 35"/>
                  <a:gd name="T9" fmla="*/ 108 h 391"/>
                  <a:gd name="T10" fmla="*/ 35 w 35"/>
                  <a:gd name="T11" fmla="*/ 391 h 391"/>
                  <a:gd name="T12" fmla="*/ 35 w 35"/>
                  <a:gd name="T13" fmla="*/ 55 h 391"/>
                  <a:gd name="T14" fmla="*/ 35 w 35"/>
                  <a:gd name="T15" fmla="*/ 55 h 391"/>
                  <a:gd name="T16" fmla="*/ 0 w 35"/>
                  <a:gd name="T17" fmla="*/ 55 h 391"/>
                  <a:gd name="T18" fmla="*/ 0 w 35"/>
                  <a:gd name="T19" fmla="*/ 0 h 391"/>
                  <a:gd name="T20" fmla="*/ 35 w 35"/>
                  <a:gd name="T21" fmla="*/ 0 h 391"/>
                  <a:gd name="T22" fmla="*/ 35 w 35"/>
                  <a:gd name="T23" fmla="*/ 5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 h="391">
                    <a:moveTo>
                      <a:pt x="35" y="391"/>
                    </a:moveTo>
                    <a:lnTo>
                      <a:pt x="35" y="391"/>
                    </a:lnTo>
                    <a:lnTo>
                      <a:pt x="0" y="391"/>
                    </a:lnTo>
                    <a:lnTo>
                      <a:pt x="0" y="108"/>
                    </a:lnTo>
                    <a:lnTo>
                      <a:pt x="35" y="108"/>
                    </a:lnTo>
                    <a:lnTo>
                      <a:pt x="35" y="391"/>
                    </a:lnTo>
                    <a:close/>
                    <a:moveTo>
                      <a:pt x="35" y="55"/>
                    </a:moveTo>
                    <a:lnTo>
                      <a:pt x="35" y="55"/>
                    </a:lnTo>
                    <a:lnTo>
                      <a:pt x="0" y="55"/>
                    </a:lnTo>
                    <a:lnTo>
                      <a:pt x="0" y="0"/>
                    </a:lnTo>
                    <a:lnTo>
                      <a:pt x="35" y="0"/>
                    </a:lnTo>
                    <a:lnTo>
                      <a:pt x="35" y="5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18">
                <a:extLst>
                  <a:ext uri="{FF2B5EF4-FFF2-40B4-BE49-F238E27FC236}">
                    <a16:creationId xmlns:a16="http://schemas.microsoft.com/office/drawing/2014/main" id="{ADDEBBBA-F4E9-447A-AFB2-D263401A8D69}"/>
                  </a:ext>
                </a:extLst>
              </p:cNvPr>
              <p:cNvSpPr>
                <a:spLocks/>
              </p:cNvSpPr>
              <p:nvPr userDrawn="1"/>
            </p:nvSpPr>
            <p:spPr bwMode="auto">
              <a:xfrm>
                <a:off x="6637338" y="2306638"/>
                <a:ext cx="144463" cy="384175"/>
              </a:xfrm>
              <a:custGeom>
                <a:avLst/>
                <a:gdLst>
                  <a:gd name="T0" fmla="*/ 142 w 142"/>
                  <a:gd name="T1" fmla="*/ 85 h 371"/>
                  <a:gd name="T2" fmla="*/ 142 w 142"/>
                  <a:gd name="T3" fmla="*/ 85 h 371"/>
                  <a:gd name="T4" fmla="*/ 142 w 142"/>
                  <a:gd name="T5" fmla="*/ 114 h 371"/>
                  <a:gd name="T6" fmla="*/ 84 w 142"/>
                  <a:gd name="T7" fmla="*/ 114 h 371"/>
                  <a:gd name="T8" fmla="*/ 84 w 142"/>
                  <a:gd name="T9" fmla="*/ 305 h 371"/>
                  <a:gd name="T10" fmla="*/ 89 w 142"/>
                  <a:gd name="T11" fmla="*/ 332 h 371"/>
                  <a:gd name="T12" fmla="*/ 112 w 142"/>
                  <a:gd name="T13" fmla="*/ 342 h 371"/>
                  <a:gd name="T14" fmla="*/ 142 w 142"/>
                  <a:gd name="T15" fmla="*/ 341 h 371"/>
                  <a:gd name="T16" fmla="*/ 142 w 142"/>
                  <a:gd name="T17" fmla="*/ 370 h 371"/>
                  <a:gd name="T18" fmla="*/ 126 w 142"/>
                  <a:gd name="T19" fmla="*/ 370 h 371"/>
                  <a:gd name="T20" fmla="*/ 111 w 142"/>
                  <a:gd name="T21" fmla="*/ 371 h 371"/>
                  <a:gd name="T22" fmla="*/ 63 w 142"/>
                  <a:gd name="T23" fmla="*/ 357 h 371"/>
                  <a:gd name="T24" fmla="*/ 49 w 142"/>
                  <a:gd name="T25" fmla="*/ 308 h 371"/>
                  <a:gd name="T26" fmla="*/ 49 w 142"/>
                  <a:gd name="T27" fmla="*/ 114 h 371"/>
                  <a:gd name="T28" fmla="*/ 0 w 142"/>
                  <a:gd name="T29" fmla="*/ 114 h 371"/>
                  <a:gd name="T30" fmla="*/ 0 w 142"/>
                  <a:gd name="T31" fmla="*/ 85 h 371"/>
                  <a:gd name="T32" fmla="*/ 49 w 142"/>
                  <a:gd name="T33" fmla="*/ 85 h 371"/>
                  <a:gd name="T34" fmla="*/ 49 w 142"/>
                  <a:gd name="T35" fmla="*/ 0 h 371"/>
                  <a:gd name="T36" fmla="*/ 84 w 142"/>
                  <a:gd name="T37" fmla="*/ 0 h 371"/>
                  <a:gd name="T38" fmla="*/ 84 w 142"/>
                  <a:gd name="T39" fmla="*/ 85 h 371"/>
                  <a:gd name="T40" fmla="*/ 142 w 142"/>
                  <a:gd name="T41" fmla="*/ 8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371">
                    <a:moveTo>
                      <a:pt x="142" y="85"/>
                    </a:moveTo>
                    <a:lnTo>
                      <a:pt x="142" y="85"/>
                    </a:lnTo>
                    <a:lnTo>
                      <a:pt x="142" y="114"/>
                    </a:lnTo>
                    <a:lnTo>
                      <a:pt x="84" y="114"/>
                    </a:lnTo>
                    <a:lnTo>
                      <a:pt x="84" y="305"/>
                    </a:lnTo>
                    <a:cubicBezTo>
                      <a:pt x="84" y="316"/>
                      <a:pt x="86" y="325"/>
                      <a:pt x="89" y="332"/>
                    </a:cubicBezTo>
                    <a:cubicBezTo>
                      <a:pt x="92" y="338"/>
                      <a:pt x="100" y="342"/>
                      <a:pt x="112" y="342"/>
                    </a:cubicBezTo>
                    <a:cubicBezTo>
                      <a:pt x="122" y="342"/>
                      <a:pt x="132" y="342"/>
                      <a:pt x="142" y="341"/>
                    </a:cubicBezTo>
                    <a:lnTo>
                      <a:pt x="142" y="370"/>
                    </a:lnTo>
                    <a:cubicBezTo>
                      <a:pt x="136" y="370"/>
                      <a:pt x="131" y="370"/>
                      <a:pt x="126" y="370"/>
                    </a:cubicBezTo>
                    <a:cubicBezTo>
                      <a:pt x="121" y="371"/>
                      <a:pt x="116" y="371"/>
                      <a:pt x="111" y="371"/>
                    </a:cubicBezTo>
                    <a:cubicBezTo>
                      <a:pt x="88" y="371"/>
                      <a:pt x="72" y="366"/>
                      <a:pt x="63" y="357"/>
                    </a:cubicBezTo>
                    <a:cubicBezTo>
                      <a:pt x="53" y="348"/>
                      <a:pt x="49" y="332"/>
                      <a:pt x="49" y="308"/>
                    </a:cubicBezTo>
                    <a:lnTo>
                      <a:pt x="49" y="114"/>
                    </a:lnTo>
                    <a:lnTo>
                      <a:pt x="0" y="114"/>
                    </a:lnTo>
                    <a:lnTo>
                      <a:pt x="0" y="85"/>
                    </a:lnTo>
                    <a:lnTo>
                      <a:pt x="49" y="85"/>
                    </a:lnTo>
                    <a:lnTo>
                      <a:pt x="49" y="0"/>
                    </a:lnTo>
                    <a:lnTo>
                      <a:pt x="84" y="0"/>
                    </a:lnTo>
                    <a:lnTo>
                      <a:pt x="84" y="85"/>
                    </a:lnTo>
                    <a:lnTo>
                      <a:pt x="142" y="8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9">
                <a:extLst>
                  <a:ext uri="{FF2B5EF4-FFF2-40B4-BE49-F238E27FC236}">
                    <a16:creationId xmlns:a16="http://schemas.microsoft.com/office/drawing/2014/main" id="{00A8BE7B-38ED-43A8-A111-39585005BDA3}"/>
                  </a:ext>
                </a:extLst>
              </p:cNvPr>
              <p:cNvSpPr>
                <a:spLocks noEditPoints="1"/>
              </p:cNvSpPr>
              <p:nvPr userDrawn="1"/>
            </p:nvSpPr>
            <p:spPr bwMode="auto">
              <a:xfrm>
                <a:off x="6802438" y="2386013"/>
                <a:ext cx="268288" cy="311150"/>
              </a:xfrm>
              <a:custGeom>
                <a:avLst/>
                <a:gdLst>
                  <a:gd name="T0" fmla="*/ 196 w 262"/>
                  <a:gd name="T1" fmla="*/ 137 h 299"/>
                  <a:gd name="T2" fmla="*/ 196 w 262"/>
                  <a:gd name="T3" fmla="*/ 137 h 299"/>
                  <a:gd name="T4" fmla="*/ 183 w 262"/>
                  <a:gd name="T5" fmla="*/ 145 h 299"/>
                  <a:gd name="T6" fmla="*/ 166 w 262"/>
                  <a:gd name="T7" fmla="*/ 149 h 299"/>
                  <a:gd name="T8" fmla="*/ 121 w 262"/>
                  <a:gd name="T9" fmla="*/ 156 h 299"/>
                  <a:gd name="T10" fmla="*/ 79 w 262"/>
                  <a:gd name="T11" fmla="*/ 165 h 299"/>
                  <a:gd name="T12" fmla="*/ 47 w 262"/>
                  <a:gd name="T13" fmla="*/ 182 h 299"/>
                  <a:gd name="T14" fmla="*/ 35 w 262"/>
                  <a:gd name="T15" fmla="*/ 214 h 299"/>
                  <a:gd name="T16" fmla="*/ 40 w 262"/>
                  <a:gd name="T17" fmla="*/ 238 h 299"/>
                  <a:gd name="T18" fmla="*/ 54 w 262"/>
                  <a:gd name="T19" fmla="*/ 255 h 299"/>
                  <a:gd name="T20" fmla="*/ 74 w 262"/>
                  <a:gd name="T21" fmla="*/ 266 h 299"/>
                  <a:gd name="T22" fmla="*/ 98 w 262"/>
                  <a:gd name="T23" fmla="*/ 270 h 299"/>
                  <a:gd name="T24" fmla="*/ 136 w 262"/>
                  <a:gd name="T25" fmla="*/ 264 h 299"/>
                  <a:gd name="T26" fmla="*/ 167 w 262"/>
                  <a:gd name="T27" fmla="*/ 247 h 299"/>
                  <a:gd name="T28" fmla="*/ 189 w 262"/>
                  <a:gd name="T29" fmla="*/ 219 h 299"/>
                  <a:gd name="T30" fmla="*/ 197 w 262"/>
                  <a:gd name="T31" fmla="*/ 181 h 299"/>
                  <a:gd name="T32" fmla="*/ 197 w 262"/>
                  <a:gd name="T33" fmla="*/ 137 h 299"/>
                  <a:gd name="T34" fmla="*/ 196 w 262"/>
                  <a:gd name="T35" fmla="*/ 137 h 299"/>
                  <a:gd name="T36" fmla="*/ 23 w 262"/>
                  <a:gd name="T37" fmla="*/ 52 h 299"/>
                  <a:gd name="T38" fmla="*/ 23 w 262"/>
                  <a:gd name="T39" fmla="*/ 52 h 299"/>
                  <a:gd name="T40" fmla="*/ 47 w 262"/>
                  <a:gd name="T41" fmla="*/ 22 h 299"/>
                  <a:gd name="T42" fmla="*/ 82 w 262"/>
                  <a:gd name="T43" fmla="*/ 6 h 299"/>
                  <a:gd name="T44" fmla="*/ 127 w 262"/>
                  <a:gd name="T45" fmla="*/ 0 h 299"/>
                  <a:gd name="T46" fmla="*/ 164 w 262"/>
                  <a:gd name="T47" fmla="*/ 4 h 299"/>
                  <a:gd name="T48" fmla="*/ 198 w 262"/>
                  <a:gd name="T49" fmla="*/ 17 h 299"/>
                  <a:gd name="T50" fmla="*/ 222 w 262"/>
                  <a:gd name="T51" fmla="*/ 45 h 299"/>
                  <a:gd name="T52" fmla="*/ 231 w 262"/>
                  <a:gd name="T53" fmla="*/ 91 h 299"/>
                  <a:gd name="T54" fmla="*/ 231 w 262"/>
                  <a:gd name="T55" fmla="*/ 241 h 299"/>
                  <a:gd name="T56" fmla="*/ 251 w 262"/>
                  <a:gd name="T57" fmla="*/ 262 h 299"/>
                  <a:gd name="T58" fmla="*/ 262 w 262"/>
                  <a:gd name="T59" fmla="*/ 260 h 299"/>
                  <a:gd name="T60" fmla="*/ 262 w 262"/>
                  <a:gd name="T61" fmla="*/ 289 h 299"/>
                  <a:gd name="T62" fmla="*/ 252 w 262"/>
                  <a:gd name="T63" fmla="*/ 291 h 299"/>
                  <a:gd name="T64" fmla="*/ 240 w 262"/>
                  <a:gd name="T65" fmla="*/ 291 h 299"/>
                  <a:gd name="T66" fmla="*/ 219 w 262"/>
                  <a:gd name="T67" fmla="*/ 288 h 299"/>
                  <a:gd name="T68" fmla="*/ 206 w 262"/>
                  <a:gd name="T69" fmla="*/ 277 h 299"/>
                  <a:gd name="T70" fmla="*/ 201 w 262"/>
                  <a:gd name="T71" fmla="*/ 262 h 299"/>
                  <a:gd name="T72" fmla="*/ 199 w 262"/>
                  <a:gd name="T73" fmla="*/ 242 h 299"/>
                  <a:gd name="T74" fmla="*/ 198 w 262"/>
                  <a:gd name="T75" fmla="*/ 242 h 299"/>
                  <a:gd name="T76" fmla="*/ 179 w 262"/>
                  <a:gd name="T77" fmla="*/ 266 h 299"/>
                  <a:gd name="T78" fmla="*/ 158 w 262"/>
                  <a:gd name="T79" fmla="*/ 284 h 299"/>
                  <a:gd name="T80" fmla="*/ 131 w 262"/>
                  <a:gd name="T81" fmla="*/ 295 h 299"/>
                  <a:gd name="T82" fmla="*/ 95 w 262"/>
                  <a:gd name="T83" fmla="*/ 299 h 299"/>
                  <a:gd name="T84" fmla="*/ 58 w 262"/>
                  <a:gd name="T85" fmla="*/ 294 h 299"/>
                  <a:gd name="T86" fmla="*/ 28 w 262"/>
                  <a:gd name="T87" fmla="*/ 279 h 299"/>
                  <a:gd name="T88" fmla="*/ 8 w 262"/>
                  <a:gd name="T89" fmla="*/ 254 h 299"/>
                  <a:gd name="T90" fmla="*/ 0 w 262"/>
                  <a:gd name="T91" fmla="*/ 217 h 299"/>
                  <a:gd name="T92" fmla="*/ 14 w 262"/>
                  <a:gd name="T93" fmla="*/ 170 h 299"/>
                  <a:gd name="T94" fmla="*/ 48 w 262"/>
                  <a:gd name="T95" fmla="*/ 145 h 299"/>
                  <a:gd name="T96" fmla="*/ 97 w 262"/>
                  <a:gd name="T97" fmla="*/ 132 h 299"/>
                  <a:gd name="T98" fmla="*/ 152 w 262"/>
                  <a:gd name="T99" fmla="*/ 126 h 299"/>
                  <a:gd name="T100" fmla="*/ 171 w 262"/>
                  <a:gd name="T101" fmla="*/ 123 h 299"/>
                  <a:gd name="T102" fmla="*/ 185 w 262"/>
                  <a:gd name="T103" fmla="*/ 117 h 299"/>
                  <a:gd name="T104" fmla="*/ 194 w 262"/>
                  <a:gd name="T105" fmla="*/ 106 h 299"/>
                  <a:gd name="T106" fmla="*/ 197 w 262"/>
                  <a:gd name="T107" fmla="*/ 87 h 299"/>
                  <a:gd name="T108" fmla="*/ 191 w 262"/>
                  <a:gd name="T109" fmla="*/ 58 h 299"/>
                  <a:gd name="T110" fmla="*/ 175 w 262"/>
                  <a:gd name="T111" fmla="*/ 41 h 299"/>
                  <a:gd name="T112" fmla="*/ 151 w 262"/>
                  <a:gd name="T113" fmla="*/ 32 h 299"/>
                  <a:gd name="T114" fmla="*/ 123 w 262"/>
                  <a:gd name="T115" fmla="*/ 29 h 299"/>
                  <a:gd name="T116" fmla="*/ 69 w 262"/>
                  <a:gd name="T117" fmla="*/ 45 h 299"/>
                  <a:gd name="T118" fmla="*/ 47 w 262"/>
                  <a:gd name="T119" fmla="*/ 95 h 299"/>
                  <a:gd name="T120" fmla="*/ 12 w 262"/>
                  <a:gd name="T121" fmla="*/ 95 h 299"/>
                  <a:gd name="T122" fmla="*/ 23 w 262"/>
                  <a:gd name="T123" fmla="*/ 52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99">
                    <a:moveTo>
                      <a:pt x="196" y="137"/>
                    </a:moveTo>
                    <a:lnTo>
                      <a:pt x="196" y="137"/>
                    </a:lnTo>
                    <a:cubicBezTo>
                      <a:pt x="193" y="141"/>
                      <a:pt x="189" y="143"/>
                      <a:pt x="183" y="145"/>
                    </a:cubicBezTo>
                    <a:cubicBezTo>
                      <a:pt x="177" y="147"/>
                      <a:pt x="171" y="148"/>
                      <a:pt x="166" y="149"/>
                    </a:cubicBezTo>
                    <a:cubicBezTo>
                      <a:pt x="152" y="152"/>
                      <a:pt x="137" y="154"/>
                      <a:pt x="121" y="156"/>
                    </a:cubicBezTo>
                    <a:cubicBezTo>
                      <a:pt x="106" y="158"/>
                      <a:pt x="92" y="161"/>
                      <a:pt x="79" y="165"/>
                    </a:cubicBezTo>
                    <a:cubicBezTo>
                      <a:pt x="66" y="169"/>
                      <a:pt x="55" y="175"/>
                      <a:pt x="47" y="182"/>
                    </a:cubicBezTo>
                    <a:cubicBezTo>
                      <a:pt x="39" y="190"/>
                      <a:pt x="35" y="200"/>
                      <a:pt x="35" y="214"/>
                    </a:cubicBezTo>
                    <a:cubicBezTo>
                      <a:pt x="35" y="223"/>
                      <a:pt x="37" y="231"/>
                      <a:pt x="40" y="238"/>
                    </a:cubicBezTo>
                    <a:cubicBezTo>
                      <a:pt x="44" y="244"/>
                      <a:pt x="48" y="250"/>
                      <a:pt x="54" y="255"/>
                    </a:cubicBezTo>
                    <a:cubicBezTo>
                      <a:pt x="60" y="260"/>
                      <a:pt x="67" y="264"/>
                      <a:pt x="74" y="266"/>
                    </a:cubicBezTo>
                    <a:cubicBezTo>
                      <a:pt x="82" y="269"/>
                      <a:pt x="90" y="270"/>
                      <a:pt x="98" y="270"/>
                    </a:cubicBezTo>
                    <a:cubicBezTo>
                      <a:pt x="111" y="270"/>
                      <a:pt x="124" y="268"/>
                      <a:pt x="136" y="264"/>
                    </a:cubicBezTo>
                    <a:cubicBezTo>
                      <a:pt x="148" y="260"/>
                      <a:pt x="158" y="254"/>
                      <a:pt x="167" y="247"/>
                    </a:cubicBezTo>
                    <a:cubicBezTo>
                      <a:pt x="176" y="239"/>
                      <a:pt x="183" y="230"/>
                      <a:pt x="189" y="219"/>
                    </a:cubicBezTo>
                    <a:cubicBezTo>
                      <a:pt x="194" y="208"/>
                      <a:pt x="197" y="195"/>
                      <a:pt x="197" y="181"/>
                    </a:cubicBezTo>
                    <a:lnTo>
                      <a:pt x="197" y="137"/>
                    </a:lnTo>
                    <a:lnTo>
                      <a:pt x="196" y="137"/>
                    </a:lnTo>
                    <a:close/>
                    <a:moveTo>
                      <a:pt x="23" y="52"/>
                    </a:moveTo>
                    <a:lnTo>
                      <a:pt x="23" y="52"/>
                    </a:lnTo>
                    <a:cubicBezTo>
                      <a:pt x="29" y="40"/>
                      <a:pt x="37" y="30"/>
                      <a:pt x="47" y="22"/>
                    </a:cubicBezTo>
                    <a:cubicBezTo>
                      <a:pt x="57" y="15"/>
                      <a:pt x="69" y="9"/>
                      <a:pt x="82" y="6"/>
                    </a:cubicBezTo>
                    <a:cubicBezTo>
                      <a:pt x="96" y="2"/>
                      <a:pt x="111" y="0"/>
                      <a:pt x="127" y="0"/>
                    </a:cubicBezTo>
                    <a:cubicBezTo>
                      <a:pt x="139" y="0"/>
                      <a:pt x="152" y="1"/>
                      <a:pt x="164" y="4"/>
                    </a:cubicBezTo>
                    <a:cubicBezTo>
                      <a:pt x="177" y="6"/>
                      <a:pt x="188" y="10"/>
                      <a:pt x="198" y="17"/>
                    </a:cubicBezTo>
                    <a:cubicBezTo>
                      <a:pt x="208" y="24"/>
                      <a:pt x="216" y="33"/>
                      <a:pt x="222" y="45"/>
                    </a:cubicBezTo>
                    <a:cubicBezTo>
                      <a:pt x="228" y="57"/>
                      <a:pt x="231" y="72"/>
                      <a:pt x="231" y="91"/>
                    </a:cubicBezTo>
                    <a:lnTo>
                      <a:pt x="231" y="241"/>
                    </a:lnTo>
                    <a:cubicBezTo>
                      <a:pt x="231" y="255"/>
                      <a:pt x="238" y="262"/>
                      <a:pt x="251" y="262"/>
                    </a:cubicBezTo>
                    <a:cubicBezTo>
                      <a:pt x="255" y="262"/>
                      <a:pt x="259" y="261"/>
                      <a:pt x="262" y="260"/>
                    </a:cubicBezTo>
                    <a:lnTo>
                      <a:pt x="262" y="289"/>
                    </a:lnTo>
                    <a:cubicBezTo>
                      <a:pt x="258" y="290"/>
                      <a:pt x="255" y="290"/>
                      <a:pt x="252" y="291"/>
                    </a:cubicBezTo>
                    <a:cubicBezTo>
                      <a:pt x="249" y="291"/>
                      <a:pt x="245" y="291"/>
                      <a:pt x="240" y="291"/>
                    </a:cubicBezTo>
                    <a:cubicBezTo>
                      <a:pt x="231" y="291"/>
                      <a:pt x="224" y="290"/>
                      <a:pt x="219" y="288"/>
                    </a:cubicBezTo>
                    <a:cubicBezTo>
                      <a:pt x="214" y="285"/>
                      <a:pt x="209" y="282"/>
                      <a:pt x="206" y="277"/>
                    </a:cubicBezTo>
                    <a:cubicBezTo>
                      <a:pt x="204" y="273"/>
                      <a:pt x="202" y="268"/>
                      <a:pt x="201" y="262"/>
                    </a:cubicBezTo>
                    <a:cubicBezTo>
                      <a:pt x="200" y="256"/>
                      <a:pt x="199" y="249"/>
                      <a:pt x="199" y="242"/>
                    </a:cubicBezTo>
                    <a:lnTo>
                      <a:pt x="198" y="242"/>
                    </a:lnTo>
                    <a:cubicBezTo>
                      <a:pt x="192" y="251"/>
                      <a:pt x="186" y="259"/>
                      <a:pt x="179" y="266"/>
                    </a:cubicBezTo>
                    <a:cubicBezTo>
                      <a:pt x="173" y="273"/>
                      <a:pt x="166" y="279"/>
                      <a:pt x="158" y="284"/>
                    </a:cubicBezTo>
                    <a:cubicBezTo>
                      <a:pt x="150" y="289"/>
                      <a:pt x="141" y="292"/>
                      <a:pt x="131" y="295"/>
                    </a:cubicBezTo>
                    <a:cubicBezTo>
                      <a:pt x="121" y="298"/>
                      <a:pt x="109" y="299"/>
                      <a:pt x="95" y="299"/>
                    </a:cubicBezTo>
                    <a:cubicBezTo>
                      <a:pt x="82" y="299"/>
                      <a:pt x="70" y="297"/>
                      <a:pt x="58" y="294"/>
                    </a:cubicBezTo>
                    <a:cubicBezTo>
                      <a:pt x="47" y="291"/>
                      <a:pt x="37" y="286"/>
                      <a:pt x="28" y="279"/>
                    </a:cubicBezTo>
                    <a:cubicBezTo>
                      <a:pt x="19" y="273"/>
                      <a:pt x="13" y="264"/>
                      <a:pt x="8" y="254"/>
                    </a:cubicBezTo>
                    <a:cubicBezTo>
                      <a:pt x="3" y="243"/>
                      <a:pt x="0" y="231"/>
                      <a:pt x="0" y="217"/>
                    </a:cubicBezTo>
                    <a:cubicBezTo>
                      <a:pt x="0" y="197"/>
                      <a:pt x="5" y="181"/>
                      <a:pt x="14" y="170"/>
                    </a:cubicBezTo>
                    <a:cubicBezTo>
                      <a:pt x="22" y="159"/>
                      <a:pt x="34" y="151"/>
                      <a:pt x="48" y="145"/>
                    </a:cubicBezTo>
                    <a:cubicBezTo>
                      <a:pt x="63" y="139"/>
                      <a:pt x="79" y="135"/>
                      <a:pt x="97" y="132"/>
                    </a:cubicBezTo>
                    <a:cubicBezTo>
                      <a:pt x="115" y="130"/>
                      <a:pt x="134" y="128"/>
                      <a:pt x="152" y="126"/>
                    </a:cubicBezTo>
                    <a:cubicBezTo>
                      <a:pt x="160" y="125"/>
                      <a:pt x="166" y="124"/>
                      <a:pt x="171" y="123"/>
                    </a:cubicBezTo>
                    <a:cubicBezTo>
                      <a:pt x="177" y="122"/>
                      <a:pt x="181" y="120"/>
                      <a:pt x="185" y="117"/>
                    </a:cubicBezTo>
                    <a:cubicBezTo>
                      <a:pt x="189" y="114"/>
                      <a:pt x="192" y="111"/>
                      <a:pt x="194" y="106"/>
                    </a:cubicBezTo>
                    <a:cubicBezTo>
                      <a:pt x="196" y="101"/>
                      <a:pt x="197" y="95"/>
                      <a:pt x="197" y="87"/>
                    </a:cubicBezTo>
                    <a:cubicBezTo>
                      <a:pt x="197" y="75"/>
                      <a:pt x="195" y="66"/>
                      <a:pt x="191" y="58"/>
                    </a:cubicBezTo>
                    <a:cubicBezTo>
                      <a:pt x="187" y="51"/>
                      <a:pt x="182" y="45"/>
                      <a:pt x="175" y="41"/>
                    </a:cubicBezTo>
                    <a:cubicBezTo>
                      <a:pt x="168" y="36"/>
                      <a:pt x="160" y="33"/>
                      <a:pt x="151" y="32"/>
                    </a:cubicBezTo>
                    <a:cubicBezTo>
                      <a:pt x="142" y="30"/>
                      <a:pt x="133" y="29"/>
                      <a:pt x="123" y="29"/>
                    </a:cubicBezTo>
                    <a:cubicBezTo>
                      <a:pt x="101" y="29"/>
                      <a:pt x="83" y="34"/>
                      <a:pt x="69" y="45"/>
                    </a:cubicBezTo>
                    <a:cubicBezTo>
                      <a:pt x="55" y="55"/>
                      <a:pt x="48" y="72"/>
                      <a:pt x="47" y="95"/>
                    </a:cubicBezTo>
                    <a:lnTo>
                      <a:pt x="12" y="95"/>
                    </a:lnTo>
                    <a:cubicBezTo>
                      <a:pt x="14" y="78"/>
                      <a:pt x="17" y="64"/>
                      <a:pt x="23" y="5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20">
                <a:extLst>
                  <a:ext uri="{FF2B5EF4-FFF2-40B4-BE49-F238E27FC236}">
                    <a16:creationId xmlns:a16="http://schemas.microsoft.com/office/drawing/2014/main" id="{CD2D8F6A-0597-4F0F-8E4D-9312279CF1F6}"/>
                  </a:ext>
                </a:extLst>
              </p:cNvPr>
              <p:cNvSpPr>
                <a:spLocks/>
              </p:cNvSpPr>
              <p:nvPr userDrawn="1"/>
            </p:nvSpPr>
            <p:spPr bwMode="auto">
              <a:xfrm>
                <a:off x="7096125" y="2282826"/>
                <a:ext cx="36513" cy="404813"/>
              </a:xfrm>
              <a:custGeom>
                <a:avLst/>
                <a:gdLst>
                  <a:gd name="T0" fmla="*/ 35 w 35"/>
                  <a:gd name="T1" fmla="*/ 391 h 391"/>
                  <a:gd name="T2" fmla="*/ 35 w 35"/>
                  <a:gd name="T3" fmla="*/ 391 h 391"/>
                  <a:gd name="T4" fmla="*/ 0 w 35"/>
                  <a:gd name="T5" fmla="*/ 391 h 391"/>
                  <a:gd name="T6" fmla="*/ 0 w 35"/>
                  <a:gd name="T7" fmla="*/ 0 h 391"/>
                  <a:gd name="T8" fmla="*/ 35 w 35"/>
                  <a:gd name="T9" fmla="*/ 0 h 391"/>
                  <a:gd name="T10" fmla="*/ 35 w 35"/>
                  <a:gd name="T11" fmla="*/ 391 h 391"/>
                </a:gdLst>
                <a:ahLst/>
                <a:cxnLst>
                  <a:cxn ang="0">
                    <a:pos x="T0" y="T1"/>
                  </a:cxn>
                  <a:cxn ang="0">
                    <a:pos x="T2" y="T3"/>
                  </a:cxn>
                  <a:cxn ang="0">
                    <a:pos x="T4" y="T5"/>
                  </a:cxn>
                  <a:cxn ang="0">
                    <a:pos x="T6" y="T7"/>
                  </a:cxn>
                  <a:cxn ang="0">
                    <a:pos x="T8" y="T9"/>
                  </a:cxn>
                  <a:cxn ang="0">
                    <a:pos x="T10" y="T11"/>
                  </a:cxn>
                </a:cxnLst>
                <a:rect l="0" t="0" r="r" b="b"/>
                <a:pathLst>
                  <a:path w="35" h="391">
                    <a:moveTo>
                      <a:pt x="35" y="391"/>
                    </a:moveTo>
                    <a:lnTo>
                      <a:pt x="35" y="391"/>
                    </a:lnTo>
                    <a:lnTo>
                      <a:pt x="0" y="391"/>
                    </a:lnTo>
                    <a:lnTo>
                      <a:pt x="0" y="0"/>
                    </a:lnTo>
                    <a:lnTo>
                      <a:pt x="35" y="0"/>
                    </a:lnTo>
                    <a:lnTo>
                      <a:pt x="35" y="39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82" name="Freeform 21">
              <a:extLst>
                <a:ext uri="{FF2B5EF4-FFF2-40B4-BE49-F238E27FC236}">
                  <a16:creationId xmlns:a16="http://schemas.microsoft.com/office/drawing/2014/main" id="{644C11B2-47E7-49A4-9637-8928BF736475}"/>
                </a:ext>
              </a:extLst>
            </p:cNvPr>
            <p:cNvSpPr>
              <a:spLocks/>
            </p:cNvSpPr>
            <p:nvPr userDrawn="1"/>
          </p:nvSpPr>
          <p:spPr bwMode="auto">
            <a:xfrm>
              <a:off x="1431925" y="2227263"/>
              <a:ext cx="889000" cy="901700"/>
            </a:xfrm>
            <a:custGeom>
              <a:avLst/>
              <a:gdLst>
                <a:gd name="T0" fmla="*/ 434 w 868"/>
                <a:gd name="T1" fmla="*/ 868 h 868"/>
                <a:gd name="T2" fmla="*/ 434 w 868"/>
                <a:gd name="T3" fmla="*/ 868 h 868"/>
                <a:gd name="T4" fmla="*/ 868 w 868"/>
                <a:gd name="T5" fmla="*/ 434 h 868"/>
                <a:gd name="T6" fmla="*/ 434 w 868"/>
                <a:gd name="T7" fmla="*/ 0 h 868"/>
                <a:gd name="T8" fmla="*/ 0 w 868"/>
                <a:gd name="T9" fmla="*/ 434 h 868"/>
                <a:gd name="T10" fmla="*/ 434 w 868"/>
                <a:gd name="T11" fmla="*/ 868 h 868"/>
              </a:gdLst>
              <a:ahLst/>
              <a:cxnLst>
                <a:cxn ang="0">
                  <a:pos x="T0" y="T1"/>
                </a:cxn>
                <a:cxn ang="0">
                  <a:pos x="T2" y="T3"/>
                </a:cxn>
                <a:cxn ang="0">
                  <a:pos x="T4" y="T5"/>
                </a:cxn>
                <a:cxn ang="0">
                  <a:pos x="T6" y="T7"/>
                </a:cxn>
                <a:cxn ang="0">
                  <a:pos x="T8" y="T9"/>
                </a:cxn>
                <a:cxn ang="0">
                  <a:pos x="T10" y="T11"/>
                </a:cxn>
              </a:cxnLst>
              <a:rect l="0" t="0" r="r" b="b"/>
              <a:pathLst>
                <a:path w="868" h="868">
                  <a:moveTo>
                    <a:pt x="434" y="868"/>
                  </a:moveTo>
                  <a:lnTo>
                    <a:pt x="434" y="868"/>
                  </a:lnTo>
                  <a:cubicBezTo>
                    <a:pt x="674" y="868"/>
                    <a:pt x="868" y="674"/>
                    <a:pt x="868" y="434"/>
                  </a:cubicBezTo>
                  <a:cubicBezTo>
                    <a:pt x="868" y="194"/>
                    <a:pt x="674" y="0"/>
                    <a:pt x="434" y="0"/>
                  </a:cubicBezTo>
                  <a:cubicBezTo>
                    <a:pt x="194" y="0"/>
                    <a:pt x="0" y="194"/>
                    <a:pt x="0" y="434"/>
                  </a:cubicBezTo>
                  <a:cubicBezTo>
                    <a:pt x="0" y="674"/>
                    <a:pt x="194" y="868"/>
                    <a:pt x="434" y="868"/>
                  </a:cubicBez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22">
              <a:extLst>
                <a:ext uri="{FF2B5EF4-FFF2-40B4-BE49-F238E27FC236}">
                  <a16:creationId xmlns:a16="http://schemas.microsoft.com/office/drawing/2014/main" id="{7D86F5F4-D384-467C-A9D3-26CEF4741A4D}"/>
                </a:ext>
              </a:extLst>
            </p:cNvPr>
            <p:cNvSpPr>
              <a:spLocks/>
            </p:cNvSpPr>
            <p:nvPr userDrawn="1"/>
          </p:nvSpPr>
          <p:spPr bwMode="auto">
            <a:xfrm>
              <a:off x="1431925" y="2227263"/>
              <a:ext cx="889000" cy="901700"/>
            </a:xfrm>
            <a:custGeom>
              <a:avLst/>
              <a:gdLst>
                <a:gd name="T0" fmla="*/ 434 w 868"/>
                <a:gd name="T1" fmla="*/ 868 h 868"/>
                <a:gd name="T2" fmla="*/ 434 w 868"/>
                <a:gd name="T3" fmla="*/ 868 h 868"/>
                <a:gd name="T4" fmla="*/ 868 w 868"/>
                <a:gd name="T5" fmla="*/ 434 h 868"/>
                <a:gd name="T6" fmla="*/ 434 w 868"/>
                <a:gd name="T7" fmla="*/ 0 h 868"/>
                <a:gd name="T8" fmla="*/ 0 w 868"/>
                <a:gd name="T9" fmla="*/ 434 h 868"/>
                <a:gd name="T10" fmla="*/ 434 w 868"/>
                <a:gd name="T11" fmla="*/ 868 h 868"/>
              </a:gdLst>
              <a:ahLst/>
              <a:cxnLst>
                <a:cxn ang="0">
                  <a:pos x="T0" y="T1"/>
                </a:cxn>
                <a:cxn ang="0">
                  <a:pos x="T2" y="T3"/>
                </a:cxn>
                <a:cxn ang="0">
                  <a:pos x="T4" y="T5"/>
                </a:cxn>
                <a:cxn ang="0">
                  <a:pos x="T6" y="T7"/>
                </a:cxn>
                <a:cxn ang="0">
                  <a:pos x="T8" y="T9"/>
                </a:cxn>
                <a:cxn ang="0">
                  <a:pos x="T10" y="T11"/>
                </a:cxn>
              </a:cxnLst>
              <a:rect l="0" t="0" r="r" b="b"/>
              <a:pathLst>
                <a:path w="868" h="868">
                  <a:moveTo>
                    <a:pt x="434" y="868"/>
                  </a:moveTo>
                  <a:lnTo>
                    <a:pt x="434" y="868"/>
                  </a:lnTo>
                  <a:cubicBezTo>
                    <a:pt x="674" y="868"/>
                    <a:pt x="868" y="674"/>
                    <a:pt x="868" y="434"/>
                  </a:cubicBezTo>
                  <a:cubicBezTo>
                    <a:pt x="868" y="194"/>
                    <a:pt x="674" y="0"/>
                    <a:pt x="434" y="0"/>
                  </a:cubicBezTo>
                  <a:cubicBezTo>
                    <a:pt x="194" y="0"/>
                    <a:pt x="0" y="194"/>
                    <a:pt x="0" y="434"/>
                  </a:cubicBezTo>
                  <a:cubicBezTo>
                    <a:pt x="0" y="674"/>
                    <a:pt x="194" y="868"/>
                    <a:pt x="434" y="868"/>
                  </a:cubicBezTo>
                  <a:close/>
                </a:path>
              </a:pathLst>
            </a:custGeom>
            <a:noFill/>
            <a:ln w="38100" cap="flat">
              <a:solidFill>
                <a:srgbClr val="94959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3">
              <a:extLst>
                <a:ext uri="{FF2B5EF4-FFF2-40B4-BE49-F238E27FC236}">
                  <a16:creationId xmlns:a16="http://schemas.microsoft.com/office/drawing/2014/main" id="{9EBDC146-8494-448B-B399-FD5EB37A5910}"/>
                </a:ext>
              </a:extLst>
            </p:cNvPr>
            <p:cNvSpPr>
              <a:spLocks/>
            </p:cNvSpPr>
            <p:nvPr userDrawn="1"/>
          </p:nvSpPr>
          <p:spPr bwMode="auto">
            <a:xfrm>
              <a:off x="1524000" y="2557463"/>
              <a:ext cx="187325" cy="246063"/>
            </a:xfrm>
            <a:custGeom>
              <a:avLst/>
              <a:gdLst>
                <a:gd name="T0" fmla="*/ 64 w 183"/>
                <a:gd name="T1" fmla="*/ 0 h 237"/>
                <a:gd name="T2" fmla="*/ 64 w 183"/>
                <a:gd name="T3" fmla="*/ 0 h 237"/>
                <a:gd name="T4" fmla="*/ 116 w 183"/>
                <a:gd name="T5" fmla="*/ 0 h 237"/>
                <a:gd name="T6" fmla="*/ 65 w 183"/>
                <a:gd name="T7" fmla="*/ 190 h 237"/>
                <a:gd name="T8" fmla="*/ 183 w 183"/>
                <a:gd name="T9" fmla="*/ 190 h 237"/>
                <a:gd name="T10" fmla="*/ 170 w 183"/>
                <a:gd name="T11" fmla="*/ 237 h 237"/>
                <a:gd name="T12" fmla="*/ 0 w 183"/>
                <a:gd name="T13" fmla="*/ 237 h 237"/>
                <a:gd name="T14" fmla="*/ 64 w 183"/>
                <a:gd name="T15" fmla="*/ 0 h 2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3" h="237">
                  <a:moveTo>
                    <a:pt x="64" y="0"/>
                  </a:moveTo>
                  <a:lnTo>
                    <a:pt x="64" y="0"/>
                  </a:lnTo>
                  <a:lnTo>
                    <a:pt x="116" y="0"/>
                  </a:lnTo>
                  <a:lnTo>
                    <a:pt x="65" y="190"/>
                  </a:lnTo>
                  <a:lnTo>
                    <a:pt x="183" y="190"/>
                  </a:lnTo>
                  <a:lnTo>
                    <a:pt x="170" y="237"/>
                  </a:lnTo>
                  <a:lnTo>
                    <a:pt x="0" y="237"/>
                  </a:lnTo>
                  <a:lnTo>
                    <a:pt x="64" y="0"/>
                  </a:lnTo>
                  <a:close/>
                </a:path>
              </a:pathLst>
            </a:custGeom>
            <a:solidFill>
              <a:srgbClr val="979797"/>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24">
              <a:extLst>
                <a:ext uri="{FF2B5EF4-FFF2-40B4-BE49-F238E27FC236}">
                  <a16:creationId xmlns:a16="http://schemas.microsoft.com/office/drawing/2014/main" id="{1F10E49A-D071-4FCF-9CC4-B8DBEEB5A187}"/>
                </a:ext>
              </a:extLst>
            </p:cNvPr>
            <p:cNvSpPr>
              <a:spLocks/>
            </p:cNvSpPr>
            <p:nvPr userDrawn="1"/>
          </p:nvSpPr>
          <p:spPr bwMode="auto">
            <a:xfrm>
              <a:off x="1714500" y="2557463"/>
              <a:ext cx="269875" cy="246063"/>
            </a:xfrm>
            <a:custGeom>
              <a:avLst/>
              <a:gdLst>
                <a:gd name="T0" fmla="*/ 64 w 263"/>
                <a:gd name="T1" fmla="*/ 0 h 237"/>
                <a:gd name="T2" fmla="*/ 64 w 263"/>
                <a:gd name="T3" fmla="*/ 0 h 237"/>
                <a:gd name="T4" fmla="*/ 116 w 263"/>
                <a:gd name="T5" fmla="*/ 0 h 237"/>
                <a:gd name="T6" fmla="*/ 91 w 263"/>
                <a:gd name="T7" fmla="*/ 94 h 237"/>
                <a:gd name="T8" fmla="*/ 186 w 263"/>
                <a:gd name="T9" fmla="*/ 94 h 237"/>
                <a:gd name="T10" fmla="*/ 211 w 263"/>
                <a:gd name="T11" fmla="*/ 0 h 237"/>
                <a:gd name="T12" fmla="*/ 263 w 263"/>
                <a:gd name="T13" fmla="*/ 0 h 237"/>
                <a:gd name="T14" fmla="*/ 199 w 263"/>
                <a:gd name="T15" fmla="*/ 237 h 237"/>
                <a:gd name="T16" fmla="*/ 147 w 263"/>
                <a:gd name="T17" fmla="*/ 237 h 237"/>
                <a:gd name="T18" fmla="*/ 173 w 263"/>
                <a:gd name="T19" fmla="*/ 142 h 237"/>
                <a:gd name="T20" fmla="*/ 78 w 263"/>
                <a:gd name="T21" fmla="*/ 142 h 237"/>
                <a:gd name="T22" fmla="*/ 52 w 263"/>
                <a:gd name="T23" fmla="*/ 237 h 237"/>
                <a:gd name="T24" fmla="*/ 0 w 263"/>
                <a:gd name="T25" fmla="*/ 237 h 237"/>
                <a:gd name="T26" fmla="*/ 64 w 263"/>
                <a:gd name="T2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3" h="237">
                  <a:moveTo>
                    <a:pt x="64" y="0"/>
                  </a:moveTo>
                  <a:lnTo>
                    <a:pt x="64" y="0"/>
                  </a:lnTo>
                  <a:lnTo>
                    <a:pt x="116" y="0"/>
                  </a:lnTo>
                  <a:lnTo>
                    <a:pt x="91" y="94"/>
                  </a:lnTo>
                  <a:lnTo>
                    <a:pt x="186" y="94"/>
                  </a:lnTo>
                  <a:lnTo>
                    <a:pt x="211" y="0"/>
                  </a:lnTo>
                  <a:lnTo>
                    <a:pt x="263" y="0"/>
                  </a:lnTo>
                  <a:lnTo>
                    <a:pt x="199" y="237"/>
                  </a:lnTo>
                  <a:lnTo>
                    <a:pt x="147" y="237"/>
                  </a:lnTo>
                  <a:lnTo>
                    <a:pt x="173" y="142"/>
                  </a:lnTo>
                  <a:lnTo>
                    <a:pt x="78" y="142"/>
                  </a:lnTo>
                  <a:lnTo>
                    <a:pt x="52" y="237"/>
                  </a:lnTo>
                  <a:lnTo>
                    <a:pt x="0" y="237"/>
                  </a:lnTo>
                  <a:lnTo>
                    <a:pt x="64" y="0"/>
                  </a:ln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25">
              <a:extLst>
                <a:ext uri="{FF2B5EF4-FFF2-40B4-BE49-F238E27FC236}">
                  <a16:creationId xmlns:a16="http://schemas.microsoft.com/office/drawing/2014/main" id="{DAC4ADAF-D7DC-4171-861A-A1FDE3EE3DC9}"/>
                </a:ext>
              </a:extLst>
            </p:cNvPr>
            <p:cNvSpPr>
              <a:spLocks/>
            </p:cNvSpPr>
            <p:nvPr userDrawn="1"/>
          </p:nvSpPr>
          <p:spPr bwMode="auto">
            <a:xfrm>
              <a:off x="1968500" y="2552701"/>
              <a:ext cx="244475" cy="255588"/>
            </a:xfrm>
            <a:custGeom>
              <a:avLst/>
              <a:gdLst>
                <a:gd name="T0" fmla="*/ 0 w 239"/>
                <a:gd name="T1" fmla="*/ 142 h 245"/>
                <a:gd name="T2" fmla="*/ 0 w 239"/>
                <a:gd name="T3" fmla="*/ 142 h 245"/>
                <a:gd name="T4" fmla="*/ 144 w 239"/>
                <a:gd name="T5" fmla="*/ 0 h 245"/>
                <a:gd name="T6" fmla="*/ 239 w 239"/>
                <a:gd name="T7" fmla="*/ 51 h 245"/>
                <a:gd name="T8" fmla="*/ 196 w 239"/>
                <a:gd name="T9" fmla="*/ 81 h 245"/>
                <a:gd name="T10" fmla="*/ 137 w 239"/>
                <a:gd name="T11" fmla="*/ 48 h 245"/>
                <a:gd name="T12" fmla="*/ 54 w 239"/>
                <a:gd name="T13" fmla="*/ 140 h 245"/>
                <a:gd name="T14" fmla="*/ 112 w 239"/>
                <a:gd name="T15" fmla="*/ 197 h 245"/>
                <a:gd name="T16" fmla="*/ 167 w 239"/>
                <a:gd name="T17" fmla="*/ 174 h 245"/>
                <a:gd name="T18" fmla="*/ 201 w 239"/>
                <a:gd name="T19" fmla="*/ 209 h 245"/>
                <a:gd name="T20" fmla="*/ 111 w 239"/>
                <a:gd name="T21" fmla="*/ 245 h 245"/>
                <a:gd name="T22" fmla="*/ 0 w 239"/>
                <a:gd name="T23" fmla="*/ 142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9" h="245">
                  <a:moveTo>
                    <a:pt x="0" y="142"/>
                  </a:moveTo>
                  <a:lnTo>
                    <a:pt x="0" y="142"/>
                  </a:lnTo>
                  <a:cubicBezTo>
                    <a:pt x="0" y="67"/>
                    <a:pt x="64" y="0"/>
                    <a:pt x="144" y="0"/>
                  </a:cubicBezTo>
                  <a:cubicBezTo>
                    <a:pt x="189" y="0"/>
                    <a:pt x="220" y="20"/>
                    <a:pt x="239" y="51"/>
                  </a:cubicBezTo>
                  <a:lnTo>
                    <a:pt x="196" y="81"/>
                  </a:lnTo>
                  <a:cubicBezTo>
                    <a:pt x="182" y="61"/>
                    <a:pt x="166" y="48"/>
                    <a:pt x="137" y="48"/>
                  </a:cubicBezTo>
                  <a:cubicBezTo>
                    <a:pt x="94" y="48"/>
                    <a:pt x="54" y="90"/>
                    <a:pt x="54" y="140"/>
                  </a:cubicBezTo>
                  <a:cubicBezTo>
                    <a:pt x="54" y="174"/>
                    <a:pt x="78" y="197"/>
                    <a:pt x="112" y="197"/>
                  </a:cubicBezTo>
                  <a:cubicBezTo>
                    <a:pt x="135" y="197"/>
                    <a:pt x="150" y="188"/>
                    <a:pt x="167" y="174"/>
                  </a:cubicBezTo>
                  <a:lnTo>
                    <a:pt x="201" y="209"/>
                  </a:lnTo>
                  <a:cubicBezTo>
                    <a:pt x="178" y="230"/>
                    <a:pt x="151" y="245"/>
                    <a:pt x="111" y="245"/>
                  </a:cubicBezTo>
                  <a:cubicBezTo>
                    <a:pt x="47" y="245"/>
                    <a:pt x="0" y="205"/>
                    <a:pt x="0" y="142"/>
                  </a:cubicBezTo>
                  <a:close/>
                </a:path>
              </a:pathLst>
            </a:custGeom>
            <a:solidFill>
              <a:srgbClr val="FEFEFE"/>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26">
              <a:extLst>
                <a:ext uri="{FF2B5EF4-FFF2-40B4-BE49-F238E27FC236}">
                  <a16:creationId xmlns:a16="http://schemas.microsoft.com/office/drawing/2014/main" id="{8C9F2563-68FC-4F57-A9B8-05493D615322}"/>
                </a:ext>
              </a:extLst>
            </p:cNvPr>
            <p:cNvSpPr>
              <a:spLocks/>
            </p:cNvSpPr>
            <p:nvPr userDrawn="1"/>
          </p:nvSpPr>
          <p:spPr bwMode="auto">
            <a:xfrm>
              <a:off x="1584325" y="2309813"/>
              <a:ext cx="590550" cy="215900"/>
            </a:xfrm>
            <a:custGeom>
              <a:avLst/>
              <a:gdLst>
                <a:gd name="T0" fmla="*/ 544 w 576"/>
                <a:gd name="T1" fmla="*/ 133 h 208"/>
                <a:gd name="T2" fmla="*/ 544 w 576"/>
                <a:gd name="T3" fmla="*/ 133 h 208"/>
                <a:gd name="T4" fmla="*/ 390 w 576"/>
                <a:gd name="T5" fmla="*/ 25 h 208"/>
                <a:gd name="T6" fmla="*/ 152 w 576"/>
                <a:gd name="T7" fmla="*/ 41 h 208"/>
                <a:gd name="T8" fmla="*/ 152 w 576"/>
                <a:gd name="T9" fmla="*/ 41 h 208"/>
                <a:gd name="T10" fmla="*/ 135 w 576"/>
                <a:gd name="T11" fmla="*/ 49 h 208"/>
                <a:gd name="T12" fmla="*/ 25 w 576"/>
                <a:gd name="T13" fmla="*/ 148 h 208"/>
                <a:gd name="T14" fmla="*/ 0 w 576"/>
                <a:gd name="T15" fmla="*/ 189 h 208"/>
                <a:gd name="T16" fmla="*/ 47 w 576"/>
                <a:gd name="T17" fmla="*/ 189 h 208"/>
                <a:gd name="T18" fmla="*/ 67 w 576"/>
                <a:gd name="T19" fmla="*/ 160 h 208"/>
                <a:gd name="T20" fmla="*/ 155 w 576"/>
                <a:gd name="T21" fmla="*/ 86 h 208"/>
                <a:gd name="T22" fmla="*/ 170 w 576"/>
                <a:gd name="T23" fmla="*/ 78 h 208"/>
                <a:gd name="T24" fmla="*/ 506 w 576"/>
                <a:gd name="T25" fmla="*/ 152 h 208"/>
                <a:gd name="T26" fmla="*/ 475 w 576"/>
                <a:gd name="T27" fmla="*/ 167 h 208"/>
                <a:gd name="T28" fmla="*/ 560 w 576"/>
                <a:gd name="T29" fmla="*/ 208 h 208"/>
                <a:gd name="T30" fmla="*/ 576 w 576"/>
                <a:gd name="T31" fmla="*/ 118 h 208"/>
                <a:gd name="T32" fmla="*/ 544 w 576"/>
                <a:gd name="T33" fmla="*/ 13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208">
                  <a:moveTo>
                    <a:pt x="544" y="133"/>
                  </a:moveTo>
                  <a:lnTo>
                    <a:pt x="544" y="133"/>
                  </a:lnTo>
                  <a:cubicBezTo>
                    <a:pt x="505" y="83"/>
                    <a:pt x="452" y="45"/>
                    <a:pt x="390" y="25"/>
                  </a:cubicBezTo>
                  <a:cubicBezTo>
                    <a:pt x="312" y="0"/>
                    <a:pt x="227" y="6"/>
                    <a:pt x="152" y="41"/>
                  </a:cubicBezTo>
                  <a:lnTo>
                    <a:pt x="152" y="41"/>
                  </a:lnTo>
                  <a:cubicBezTo>
                    <a:pt x="147" y="44"/>
                    <a:pt x="141" y="46"/>
                    <a:pt x="135" y="49"/>
                  </a:cubicBezTo>
                  <a:cubicBezTo>
                    <a:pt x="91" y="74"/>
                    <a:pt x="54" y="107"/>
                    <a:pt x="25" y="148"/>
                  </a:cubicBezTo>
                  <a:cubicBezTo>
                    <a:pt x="15" y="161"/>
                    <a:pt x="7" y="175"/>
                    <a:pt x="0" y="189"/>
                  </a:cubicBezTo>
                  <a:lnTo>
                    <a:pt x="47" y="189"/>
                  </a:lnTo>
                  <a:cubicBezTo>
                    <a:pt x="53" y="179"/>
                    <a:pt x="60" y="169"/>
                    <a:pt x="67" y="160"/>
                  </a:cubicBezTo>
                  <a:cubicBezTo>
                    <a:pt x="91" y="130"/>
                    <a:pt x="121" y="105"/>
                    <a:pt x="155" y="86"/>
                  </a:cubicBezTo>
                  <a:cubicBezTo>
                    <a:pt x="160" y="83"/>
                    <a:pt x="166" y="81"/>
                    <a:pt x="170" y="78"/>
                  </a:cubicBezTo>
                  <a:cubicBezTo>
                    <a:pt x="288" y="24"/>
                    <a:pt x="425" y="54"/>
                    <a:pt x="506" y="152"/>
                  </a:cubicBezTo>
                  <a:lnTo>
                    <a:pt x="475" y="167"/>
                  </a:lnTo>
                  <a:lnTo>
                    <a:pt x="560" y="208"/>
                  </a:lnTo>
                  <a:lnTo>
                    <a:pt x="576" y="118"/>
                  </a:lnTo>
                  <a:lnTo>
                    <a:pt x="544" y="13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27">
              <a:extLst>
                <a:ext uri="{FF2B5EF4-FFF2-40B4-BE49-F238E27FC236}">
                  <a16:creationId xmlns:a16="http://schemas.microsoft.com/office/drawing/2014/main" id="{0C1538BE-D3F9-4191-A0D5-603AF149DA39}"/>
                </a:ext>
              </a:extLst>
            </p:cNvPr>
            <p:cNvSpPr>
              <a:spLocks/>
            </p:cNvSpPr>
            <p:nvPr userDrawn="1"/>
          </p:nvSpPr>
          <p:spPr bwMode="auto">
            <a:xfrm>
              <a:off x="1584325" y="2836863"/>
              <a:ext cx="590550" cy="215900"/>
            </a:xfrm>
            <a:custGeom>
              <a:avLst/>
              <a:gdLst>
                <a:gd name="T0" fmla="*/ 32 w 576"/>
                <a:gd name="T1" fmla="*/ 74 h 207"/>
                <a:gd name="T2" fmla="*/ 32 w 576"/>
                <a:gd name="T3" fmla="*/ 74 h 207"/>
                <a:gd name="T4" fmla="*/ 186 w 576"/>
                <a:gd name="T5" fmla="*/ 182 h 207"/>
                <a:gd name="T6" fmla="*/ 423 w 576"/>
                <a:gd name="T7" fmla="*/ 167 h 207"/>
                <a:gd name="T8" fmla="*/ 423 w 576"/>
                <a:gd name="T9" fmla="*/ 167 h 207"/>
                <a:gd name="T10" fmla="*/ 440 w 576"/>
                <a:gd name="T11" fmla="*/ 158 h 207"/>
                <a:gd name="T12" fmla="*/ 551 w 576"/>
                <a:gd name="T13" fmla="*/ 60 h 207"/>
                <a:gd name="T14" fmla="*/ 576 w 576"/>
                <a:gd name="T15" fmla="*/ 19 h 207"/>
                <a:gd name="T16" fmla="*/ 529 w 576"/>
                <a:gd name="T17" fmla="*/ 19 h 207"/>
                <a:gd name="T18" fmla="*/ 509 w 576"/>
                <a:gd name="T19" fmla="*/ 47 h 207"/>
                <a:gd name="T20" fmla="*/ 420 w 576"/>
                <a:gd name="T21" fmla="*/ 122 h 207"/>
                <a:gd name="T22" fmla="*/ 405 w 576"/>
                <a:gd name="T23" fmla="*/ 129 h 207"/>
                <a:gd name="T24" fmla="*/ 70 w 576"/>
                <a:gd name="T25" fmla="*/ 55 h 207"/>
                <a:gd name="T26" fmla="*/ 100 w 576"/>
                <a:gd name="T27" fmla="*/ 40 h 207"/>
                <a:gd name="T28" fmla="*/ 15 w 576"/>
                <a:gd name="T29" fmla="*/ 0 h 207"/>
                <a:gd name="T30" fmla="*/ 0 w 576"/>
                <a:gd name="T31" fmla="*/ 90 h 207"/>
                <a:gd name="T32" fmla="*/ 32 w 576"/>
                <a:gd name="T33" fmla="*/ 7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6" h="207">
                  <a:moveTo>
                    <a:pt x="32" y="74"/>
                  </a:moveTo>
                  <a:lnTo>
                    <a:pt x="32" y="74"/>
                  </a:lnTo>
                  <a:cubicBezTo>
                    <a:pt x="71" y="125"/>
                    <a:pt x="124" y="162"/>
                    <a:pt x="186" y="182"/>
                  </a:cubicBezTo>
                  <a:cubicBezTo>
                    <a:pt x="264" y="207"/>
                    <a:pt x="348" y="202"/>
                    <a:pt x="423" y="167"/>
                  </a:cubicBezTo>
                  <a:lnTo>
                    <a:pt x="423" y="167"/>
                  </a:lnTo>
                  <a:cubicBezTo>
                    <a:pt x="429" y="164"/>
                    <a:pt x="435" y="161"/>
                    <a:pt x="440" y="158"/>
                  </a:cubicBezTo>
                  <a:cubicBezTo>
                    <a:pt x="485" y="134"/>
                    <a:pt x="522" y="101"/>
                    <a:pt x="551" y="60"/>
                  </a:cubicBezTo>
                  <a:cubicBezTo>
                    <a:pt x="560" y="47"/>
                    <a:pt x="569" y="33"/>
                    <a:pt x="576" y="19"/>
                  </a:cubicBezTo>
                  <a:lnTo>
                    <a:pt x="529" y="19"/>
                  </a:lnTo>
                  <a:cubicBezTo>
                    <a:pt x="523" y="29"/>
                    <a:pt x="516" y="38"/>
                    <a:pt x="509" y="47"/>
                  </a:cubicBezTo>
                  <a:cubicBezTo>
                    <a:pt x="485" y="78"/>
                    <a:pt x="455" y="103"/>
                    <a:pt x="420" y="122"/>
                  </a:cubicBezTo>
                  <a:cubicBezTo>
                    <a:pt x="415" y="124"/>
                    <a:pt x="410" y="127"/>
                    <a:pt x="405" y="129"/>
                  </a:cubicBezTo>
                  <a:cubicBezTo>
                    <a:pt x="288" y="184"/>
                    <a:pt x="151" y="154"/>
                    <a:pt x="70" y="55"/>
                  </a:cubicBezTo>
                  <a:lnTo>
                    <a:pt x="100" y="40"/>
                  </a:lnTo>
                  <a:lnTo>
                    <a:pt x="15" y="0"/>
                  </a:lnTo>
                  <a:lnTo>
                    <a:pt x="0" y="90"/>
                  </a:lnTo>
                  <a:lnTo>
                    <a:pt x="32" y="7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89" name="Group 88">
              <a:extLst>
                <a:ext uri="{FF2B5EF4-FFF2-40B4-BE49-F238E27FC236}">
                  <a16:creationId xmlns:a16="http://schemas.microsoft.com/office/drawing/2014/main" id="{E54551EA-8418-459C-8E1C-ED8BAEB39682}"/>
                </a:ext>
              </a:extLst>
            </p:cNvPr>
            <p:cNvGrpSpPr/>
            <p:nvPr userDrawn="1"/>
          </p:nvGrpSpPr>
          <p:grpSpPr>
            <a:xfrm>
              <a:off x="2486025" y="2811463"/>
              <a:ext cx="2905125" cy="304800"/>
              <a:chOff x="2486025" y="2811463"/>
              <a:chExt cx="2905125" cy="304800"/>
            </a:xfrm>
          </p:grpSpPr>
          <p:sp>
            <p:nvSpPr>
              <p:cNvPr id="90" name="Freeform 28">
                <a:extLst>
                  <a:ext uri="{FF2B5EF4-FFF2-40B4-BE49-F238E27FC236}">
                    <a16:creationId xmlns:a16="http://schemas.microsoft.com/office/drawing/2014/main" id="{5D1341F5-7DE9-490D-A1B0-4D4D9F708102}"/>
                  </a:ext>
                </a:extLst>
              </p:cNvPr>
              <p:cNvSpPr>
                <a:spLocks noEditPoints="1"/>
              </p:cNvSpPr>
              <p:nvPr userDrawn="1"/>
            </p:nvSpPr>
            <p:spPr bwMode="auto">
              <a:xfrm>
                <a:off x="2486025" y="2816226"/>
                <a:ext cx="155575" cy="242888"/>
              </a:xfrm>
              <a:custGeom>
                <a:avLst/>
                <a:gdLst>
                  <a:gd name="T0" fmla="*/ 129 w 152"/>
                  <a:gd name="T1" fmla="*/ 121 h 233"/>
                  <a:gd name="T2" fmla="*/ 129 w 152"/>
                  <a:gd name="T3" fmla="*/ 121 h 233"/>
                  <a:gd name="T4" fmla="*/ 119 w 152"/>
                  <a:gd name="T5" fmla="*/ 98 h 233"/>
                  <a:gd name="T6" fmla="*/ 102 w 152"/>
                  <a:gd name="T7" fmla="*/ 82 h 233"/>
                  <a:gd name="T8" fmla="*/ 78 w 152"/>
                  <a:gd name="T9" fmla="*/ 76 h 233"/>
                  <a:gd name="T10" fmla="*/ 51 w 152"/>
                  <a:gd name="T11" fmla="*/ 82 h 233"/>
                  <a:gd name="T12" fmla="*/ 33 w 152"/>
                  <a:gd name="T13" fmla="*/ 98 h 233"/>
                  <a:gd name="T14" fmla="*/ 23 w 152"/>
                  <a:gd name="T15" fmla="*/ 121 h 233"/>
                  <a:gd name="T16" fmla="*/ 20 w 152"/>
                  <a:gd name="T17" fmla="*/ 146 h 233"/>
                  <a:gd name="T18" fmla="*/ 23 w 152"/>
                  <a:gd name="T19" fmla="*/ 171 h 233"/>
                  <a:gd name="T20" fmla="*/ 33 w 152"/>
                  <a:gd name="T21" fmla="*/ 194 h 233"/>
                  <a:gd name="T22" fmla="*/ 51 w 152"/>
                  <a:gd name="T23" fmla="*/ 210 h 233"/>
                  <a:gd name="T24" fmla="*/ 78 w 152"/>
                  <a:gd name="T25" fmla="*/ 216 h 233"/>
                  <a:gd name="T26" fmla="*/ 102 w 152"/>
                  <a:gd name="T27" fmla="*/ 210 h 233"/>
                  <a:gd name="T28" fmla="*/ 119 w 152"/>
                  <a:gd name="T29" fmla="*/ 194 h 233"/>
                  <a:gd name="T30" fmla="*/ 129 w 152"/>
                  <a:gd name="T31" fmla="*/ 171 h 233"/>
                  <a:gd name="T32" fmla="*/ 132 w 152"/>
                  <a:gd name="T33" fmla="*/ 146 h 233"/>
                  <a:gd name="T34" fmla="*/ 129 w 152"/>
                  <a:gd name="T35" fmla="*/ 121 h 233"/>
                  <a:gd name="T36" fmla="*/ 20 w 152"/>
                  <a:gd name="T37" fmla="*/ 0 h 233"/>
                  <a:gd name="T38" fmla="*/ 20 w 152"/>
                  <a:gd name="T39" fmla="*/ 0 h 233"/>
                  <a:gd name="T40" fmla="*/ 20 w 152"/>
                  <a:gd name="T41" fmla="*/ 95 h 233"/>
                  <a:gd name="T42" fmla="*/ 20 w 152"/>
                  <a:gd name="T43" fmla="*/ 95 h 233"/>
                  <a:gd name="T44" fmla="*/ 30 w 152"/>
                  <a:gd name="T45" fmla="*/ 79 h 233"/>
                  <a:gd name="T46" fmla="*/ 43 w 152"/>
                  <a:gd name="T47" fmla="*/ 68 h 233"/>
                  <a:gd name="T48" fmla="*/ 60 w 152"/>
                  <a:gd name="T49" fmla="*/ 61 h 233"/>
                  <a:gd name="T50" fmla="*/ 78 w 152"/>
                  <a:gd name="T51" fmla="*/ 59 h 233"/>
                  <a:gd name="T52" fmla="*/ 111 w 152"/>
                  <a:gd name="T53" fmla="*/ 66 h 233"/>
                  <a:gd name="T54" fmla="*/ 134 w 152"/>
                  <a:gd name="T55" fmla="*/ 85 h 233"/>
                  <a:gd name="T56" fmla="*/ 147 w 152"/>
                  <a:gd name="T57" fmla="*/ 113 h 233"/>
                  <a:gd name="T58" fmla="*/ 152 w 152"/>
                  <a:gd name="T59" fmla="*/ 146 h 233"/>
                  <a:gd name="T60" fmla="*/ 147 w 152"/>
                  <a:gd name="T61" fmla="*/ 179 h 233"/>
                  <a:gd name="T62" fmla="*/ 134 w 152"/>
                  <a:gd name="T63" fmla="*/ 207 h 233"/>
                  <a:gd name="T64" fmla="*/ 111 w 152"/>
                  <a:gd name="T65" fmla="*/ 226 h 233"/>
                  <a:gd name="T66" fmla="*/ 78 w 152"/>
                  <a:gd name="T67" fmla="*/ 233 h 233"/>
                  <a:gd name="T68" fmla="*/ 42 w 152"/>
                  <a:gd name="T69" fmla="*/ 224 h 233"/>
                  <a:gd name="T70" fmla="*/ 19 w 152"/>
                  <a:gd name="T71" fmla="*/ 197 h 233"/>
                  <a:gd name="T72" fmla="*/ 18 w 152"/>
                  <a:gd name="T73" fmla="*/ 197 h 233"/>
                  <a:gd name="T74" fmla="*/ 18 w 152"/>
                  <a:gd name="T75" fmla="*/ 229 h 233"/>
                  <a:gd name="T76" fmla="*/ 0 w 152"/>
                  <a:gd name="T77" fmla="*/ 229 h 233"/>
                  <a:gd name="T78" fmla="*/ 0 w 152"/>
                  <a:gd name="T79" fmla="*/ 0 h 233"/>
                  <a:gd name="T80" fmla="*/ 20 w 152"/>
                  <a:gd name="T81"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2" h="233">
                    <a:moveTo>
                      <a:pt x="129" y="121"/>
                    </a:moveTo>
                    <a:lnTo>
                      <a:pt x="129" y="121"/>
                    </a:lnTo>
                    <a:cubicBezTo>
                      <a:pt x="127" y="112"/>
                      <a:pt x="124" y="105"/>
                      <a:pt x="119" y="98"/>
                    </a:cubicBezTo>
                    <a:cubicBezTo>
                      <a:pt x="115" y="91"/>
                      <a:pt x="109" y="86"/>
                      <a:pt x="102" y="82"/>
                    </a:cubicBezTo>
                    <a:cubicBezTo>
                      <a:pt x="96" y="78"/>
                      <a:pt x="87" y="76"/>
                      <a:pt x="78" y="76"/>
                    </a:cubicBezTo>
                    <a:cubicBezTo>
                      <a:pt x="67" y="76"/>
                      <a:pt x="58" y="78"/>
                      <a:pt x="51" y="82"/>
                    </a:cubicBezTo>
                    <a:cubicBezTo>
                      <a:pt x="43" y="86"/>
                      <a:pt x="37" y="91"/>
                      <a:pt x="33" y="98"/>
                    </a:cubicBezTo>
                    <a:cubicBezTo>
                      <a:pt x="28" y="105"/>
                      <a:pt x="25" y="112"/>
                      <a:pt x="23" y="121"/>
                    </a:cubicBezTo>
                    <a:cubicBezTo>
                      <a:pt x="21" y="129"/>
                      <a:pt x="20" y="137"/>
                      <a:pt x="20" y="146"/>
                    </a:cubicBezTo>
                    <a:cubicBezTo>
                      <a:pt x="20" y="154"/>
                      <a:pt x="21" y="163"/>
                      <a:pt x="23" y="171"/>
                    </a:cubicBezTo>
                    <a:cubicBezTo>
                      <a:pt x="25" y="180"/>
                      <a:pt x="28" y="187"/>
                      <a:pt x="33" y="194"/>
                    </a:cubicBezTo>
                    <a:cubicBezTo>
                      <a:pt x="37" y="201"/>
                      <a:pt x="43" y="206"/>
                      <a:pt x="51" y="210"/>
                    </a:cubicBezTo>
                    <a:cubicBezTo>
                      <a:pt x="58" y="214"/>
                      <a:pt x="67" y="216"/>
                      <a:pt x="78" y="216"/>
                    </a:cubicBezTo>
                    <a:cubicBezTo>
                      <a:pt x="87" y="216"/>
                      <a:pt x="96" y="214"/>
                      <a:pt x="102" y="210"/>
                    </a:cubicBezTo>
                    <a:cubicBezTo>
                      <a:pt x="109" y="206"/>
                      <a:pt x="115" y="201"/>
                      <a:pt x="119" y="194"/>
                    </a:cubicBezTo>
                    <a:cubicBezTo>
                      <a:pt x="124" y="187"/>
                      <a:pt x="127" y="180"/>
                      <a:pt x="129" y="171"/>
                    </a:cubicBezTo>
                    <a:cubicBezTo>
                      <a:pt x="131" y="163"/>
                      <a:pt x="132" y="154"/>
                      <a:pt x="132" y="146"/>
                    </a:cubicBezTo>
                    <a:cubicBezTo>
                      <a:pt x="132" y="137"/>
                      <a:pt x="131" y="129"/>
                      <a:pt x="129" y="121"/>
                    </a:cubicBezTo>
                    <a:close/>
                    <a:moveTo>
                      <a:pt x="20" y="0"/>
                    </a:moveTo>
                    <a:lnTo>
                      <a:pt x="20" y="0"/>
                    </a:lnTo>
                    <a:lnTo>
                      <a:pt x="20" y="95"/>
                    </a:lnTo>
                    <a:lnTo>
                      <a:pt x="20" y="95"/>
                    </a:lnTo>
                    <a:cubicBezTo>
                      <a:pt x="23" y="89"/>
                      <a:pt x="26" y="84"/>
                      <a:pt x="30" y="79"/>
                    </a:cubicBezTo>
                    <a:cubicBezTo>
                      <a:pt x="33" y="75"/>
                      <a:pt x="38" y="71"/>
                      <a:pt x="43" y="68"/>
                    </a:cubicBezTo>
                    <a:cubicBezTo>
                      <a:pt x="48" y="65"/>
                      <a:pt x="54" y="62"/>
                      <a:pt x="60" y="61"/>
                    </a:cubicBezTo>
                    <a:cubicBezTo>
                      <a:pt x="66" y="59"/>
                      <a:pt x="72" y="59"/>
                      <a:pt x="78" y="59"/>
                    </a:cubicBezTo>
                    <a:cubicBezTo>
                      <a:pt x="90" y="59"/>
                      <a:pt x="101" y="61"/>
                      <a:pt x="111" y="66"/>
                    </a:cubicBezTo>
                    <a:cubicBezTo>
                      <a:pt x="120" y="70"/>
                      <a:pt x="128" y="77"/>
                      <a:pt x="134" y="85"/>
                    </a:cubicBezTo>
                    <a:cubicBezTo>
                      <a:pt x="140" y="93"/>
                      <a:pt x="144" y="102"/>
                      <a:pt x="147" y="113"/>
                    </a:cubicBezTo>
                    <a:cubicBezTo>
                      <a:pt x="150" y="123"/>
                      <a:pt x="152" y="134"/>
                      <a:pt x="152" y="146"/>
                    </a:cubicBezTo>
                    <a:cubicBezTo>
                      <a:pt x="152" y="158"/>
                      <a:pt x="150" y="169"/>
                      <a:pt x="147" y="179"/>
                    </a:cubicBezTo>
                    <a:cubicBezTo>
                      <a:pt x="144" y="190"/>
                      <a:pt x="140" y="199"/>
                      <a:pt x="134" y="207"/>
                    </a:cubicBezTo>
                    <a:cubicBezTo>
                      <a:pt x="128" y="215"/>
                      <a:pt x="120" y="222"/>
                      <a:pt x="111" y="226"/>
                    </a:cubicBezTo>
                    <a:cubicBezTo>
                      <a:pt x="101" y="231"/>
                      <a:pt x="90" y="233"/>
                      <a:pt x="78" y="233"/>
                    </a:cubicBezTo>
                    <a:cubicBezTo>
                      <a:pt x="64" y="233"/>
                      <a:pt x="52" y="230"/>
                      <a:pt x="42" y="224"/>
                    </a:cubicBezTo>
                    <a:cubicBezTo>
                      <a:pt x="31" y="218"/>
                      <a:pt x="24" y="209"/>
                      <a:pt x="19" y="197"/>
                    </a:cubicBezTo>
                    <a:lnTo>
                      <a:pt x="18" y="197"/>
                    </a:lnTo>
                    <a:lnTo>
                      <a:pt x="18" y="229"/>
                    </a:lnTo>
                    <a:lnTo>
                      <a:pt x="0" y="229"/>
                    </a:lnTo>
                    <a:lnTo>
                      <a:pt x="0" y="0"/>
                    </a:lnTo>
                    <a:lnTo>
                      <a:pt x="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29">
                <a:extLst>
                  <a:ext uri="{FF2B5EF4-FFF2-40B4-BE49-F238E27FC236}">
                    <a16:creationId xmlns:a16="http://schemas.microsoft.com/office/drawing/2014/main" id="{462EC48D-CBE7-494D-9E0B-F5C853F2FF62}"/>
                  </a:ext>
                </a:extLst>
              </p:cNvPr>
              <p:cNvSpPr>
                <a:spLocks/>
              </p:cNvSpPr>
              <p:nvPr userDrawn="1"/>
            </p:nvSpPr>
            <p:spPr bwMode="auto">
              <a:xfrm>
                <a:off x="2646363" y="2881313"/>
                <a:ext cx="150813" cy="234950"/>
              </a:xfrm>
              <a:custGeom>
                <a:avLst/>
                <a:gdLst>
                  <a:gd name="T0" fmla="*/ 21 w 147"/>
                  <a:gd name="T1" fmla="*/ 0 h 226"/>
                  <a:gd name="T2" fmla="*/ 21 w 147"/>
                  <a:gd name="T3" fmla="*/ 0 h 226"/>
                  <a:gd name="T4" fmla="*/ 76 w 147"/>
                  <a:gd name="T5" fmla="*/ 141 h 226"/>
                  <a:gd name="T6" fmla="*/ 127 w 147"/>
                  <a:gd name="T7" fmla="*/ 0 h 226"/>
                  <a:gd name="T8" fmla="*/ 147 w 147"/>
                  <a:gd name="T9" fmla="*/ 0 h 226"/>
                  <a:gd name="T10" fmla="*/ 75 w 147"/>
                  <a:gd name="T11" fmla="*/ 190 h 226"/>
                  <a:gd name="T12" fmla="*/ 67 w 147"/>
                  <a:gd name="T13" fmla="*/ 208 h 226"/>
                  <a:gd name="T14" fmla="*/ 58 w 147"/>
                  <a:gd name="T15" fmla="*/ 219 h 226"/>
                  <a:gd name="T16" fmla="*/ 47 w 147"/>
                  <a:gd name="T17" fmla="*/ 225 h 226"/>
                  <a:gd name="T18" fmla="*/ 31 w 147"/>
                  <a:gd name="T19" fmla="*/ 226 h 226"/>
                  <a:gd name="T20" fmla="*/ 22 w 147"/>
                  <a:gd name="T21" fmla="*/ 226 h 226"/>
                  <a:gd name="T22" fmla="*/ 16 w 147"/>
                  <a:gd name="T23" fmla="*/ 225 h 226"/>
                  <a:gd name="T24" fmla="*/ 16 w 147"/>
                  <a:gd name="T25" fmla="*/ 208 h 226"/>
                  <a:gd name="T26" fmla="*/ 23 w 147"/>
                  <a:gd name="T27" fmla="*/ 209 h 226"/>
                  <a:gd name="T28" fmla="*/ 30 w 147"/>
                  <a:gd name="T29" fmla="*/ 209 h 226"/>
                  <a:gd name="T30" fmla="*/ 41 w 147"/>
                  <a:gd name="T31" fmla="*/ 207 h 226"/>
                  <a:gd name="T32" fmla="*/ 48 w 147"/>
                  <a:gd name="T33" fmla="*/ 202 h 226"/>
                  <a:gd name="T34" fmla="*/ 54 w 147"/>
                  <a:gd name="T35" fmla="*/ 194 h 226"/>
                  <a:gd name="T36" fmla="*/ 59 w 147"/>
                  <a:gd name="T37" fmla="*/ 183 h 226"/>
                  <a:gd name="T38" fmla="*/ 66 w 147"/>
                  <a:gd name="T39" fmla="*/ 165 h 226"/>
                  <a:gd name="T40" fmla="*/ 0 w 147"/>
                  <a:gd name="T41" fmla="*/ 0 h 226"/>
                  <a:gd name="T42" fmla="*/ 21 w 147"/>
                  <a:gd name="T4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7" h="226">
                    <a:moveTo>
                      <a:pt x="21" y="0"/>
                    </a:moveTo>
                    <a:lnTo>
                      <a:pt x="21" y="0"/>
                    </a:lnTo>
                    <a:lnTo>
                      <a:pt x="76" y="141"/>
                    </a:lnTo>
                    <a:lnTo>
                      <a:pt x="127" y="0"/>
                    </a:lnTo>
                    <a:lnTo>
                      <a:pt x="147" y="0"/>
                    </a:lnTo>
                    <a:lnTo>
                      <a:pt x="75" y="190"/>
                    </a:lnTo>
                    <a:cubicBezTo>
                      <a:pt x="72" y="198"/>
                      <a:pt x="69" y="203"/>
                      <a:pt x="67" y="208"/>
                    </a:cubicBezTo>
                    <a:cubicBezTo>
                      <a:pt x="64" y="213"/>
                      <a:pt x="61" y="216"/>
                      <a:pt x="58" y="219"/>
                    </a:cubicBezTo>
                    <a:cubicBezTo>
                      <a:pt x="55" y="221"/>
                      <a:pt x="51" y="223"/>
                      <a:pt x="47" y="225"/>
                    </a:cubicBezTo>
                    <a:cubicBezTo>
                      <a:pt x="43" y="226"/>
                      <a:pt x="38" y="226"/>
                      <a:pt x="31" y="226"/>
                    </a:cubicBezTo>
                    <a:cubicBezTo>
                      <a:pt x="27" y="226"/>
                      <a:pt x="24" y="226"/>
                      <a:pt x="22" y="226"/>
                    </a:cubicBezTo>
                    <a:cubicBezTo>
                      <a:pt x="20" y="226"/>
                      <a:pt x="18" y="225"/>
                      <a:pt x="16" y="225"/>
                    </a:cubicBezTo>
                    <a:lnTo>
                      <a:pt x="16" y="208"/>
                    </a:lnTo>
                    <a:cubicBezTo>
                      <a:pt x="18" y="208"/>
                      <a:pt x="21" y="209"/>
                      <a:pt x="23" y="209"/>
                    </a:cubicBezTo>
                    <a:cubicBezTo>
                      <a:pt x="25" y="209"/>
                      <a:pt x="27" y="209"/>
                      <a:pt x="30" y="209"/>
                    </a:cubicBezTo>
                    <a:cubicBezTo>
                      <a:pt x="34" y="209"/>
                      <a:pt x="38" y="209"/>
                      <a:pt x="41" y="207"/>
                    </a:cubicBezTo>
                    <a:cubicBezTo>
                      <a:pt x="44" y="206"/>
                      <a:pt x="46" y="204"/>
                      <a:pt x="48" y="202"/>
                    </a:cubicBezTo>
                    <a:cubicBezTo>
                      <a:pt x="51" y="200"/>
                      <a:pt x="52" y="197"/>
                      <a:pt x="54" y="194"/>
                    </a:cubicBezTo>
                    <a:cubicBezTo>
                      <a:pt x="55" y="191"/>
                      <a:pt x="57" y="187"/>
                      <a:pt x="59" y="183"/>
                    </a:cubicBezTo>
                    <a:lnTo>
                      <a:pt x="66" y="165"/>
                    </a:lnTo>
                    <a:lnTo>
                      <a:pt x="0" y="0"/>
                    </a:lnTo>
                    <a:lnTo>
                      <a:pt x="2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30">
                <a:extLst>
                  <a:ext uri="{FF2B5EF4-FFF2-40B4-BE49-F238E27FC236}">
                    <a16:creationId xmlns:a16="http://schemas.microsoft.com/office/drawing/2014/main" id="{086BB5CF-D6F6-4E66-99EB-25A159FC7456}"/>
                  </a:ext>
                </a:extLst>
              </p:cNvPr>
              <p:cNvSpPr>
                <a:spLocks/>
              </p:cNvSpPr>
              <p:nvPr userDrawn="1"/>
            </p:nvSpPr>
            <p:spPr bwMode="auto">
              <a:xfrm>
                <a:off x="2895600" y="2816226"/>
                <a:ext cx="184150" cy="238125"/>
              </a:xfrm>
              <a:custGeom>
                <a:avLst/>
                <a:gdLst>
                  <a:gd name="T0" fmla="*/ 22 w 180"/>
                  <a:gd name="T1" fmla="*/ 0 h 229"/>
                  <a:gd name="T2" fmla="*/ 22 w 180"/>
                  <a:gd name="T3" fmla="*/ 0 h 229"/>
                  <a:gd name="T4" fmla="*/ 22 w 180"/>
                  <a:gd name="T5" fmla="*/ 99 h 229"/>
                  <a:gd name="T6" fmla="*/ 158 w 180"/>
                  <a:gd name="T7" fmla="*/ 99 h 229"/>
                  <a:gd name="T8" fmla="*/ 158 w 180"/>
                  <a:gd name="T9" fmla="*/ 0 h 229"/>
                  <a:gd name="T10" fmla="*/ 180 w 180"/>
                  <a:gd name="T11" fmla="*/ 0 h 229"/>
                  <a:gd name="T12" fmla="*/ 180 w 180"/>
                  <a:gd name="T13" fmla="*/ 229 h 229"/>
                  <a:gd name="T14" fmla="*/ 158 w 180"/>
                  <a:gd name="T15" fmla="*/ 229 h 229"/>
                  <a:gd name="T16" fmla="*/ 158 w 180"/>
                  <a:gd name="T17" fmla="*/ 118 h 229"/>
                  <a:gd name="T18" fmla="*/ 22 w 180"/>
                  <a:gd name="T19" fmla="*/ 118 h 229"/>
                  <a:gd name="T20" fmla="*/ 22 w 180"/>
                  <a:gd name="T21" fmla="*/ 229 h 229"/>
                  <a:gd name="T22" fmla="*/ 0 w 180"/>
                  <a:gd name="T23" fmla="*/ 229 h 229"/>
                  <a:gd name="T24" fmla="*/ 0 w 180"/>
                  <a:gd name="T25" fmla="*/ 0 h 229"/>
                  <a:gd name="T26" fmla="*/ 22 w 180"/>
                  <a:gd name="T2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229">
                    <a:moveTo>
                      <a:pt x="22" y="0"/>
                    </a:moveTo>
                    <a:lnTo>
                      <a:pt x="22" y="0"/>
                    </a:lnTo>
                    <a:lnTo>
                      <a:pt x="22" y="99"/>
                    </a:lnTo>
                    <a:lnTo>
                      <a:pt x="158" y="99"/>
                    </a:lnTo>
                    <a:lnTo>
                      <a:pt x="158" y="0"/>
                    </a:lnTo>
                    <a:lnTo>
                      <a:pt x="180" y="0"/>
                    </a:lnTo>
                    <a:lnTo>
                      <a:pt x="180" y="229"/>
                    </a:lnTo>
                    <a:lnTo>
                      <a:pt x="158" y="229"/>
                    </a:lnTo>
                    <a:lnTo>
                      <a:pt x="158" y="118"/>
                    </a:lnTo>
                    <a:lnTo>
                      <a:pt x="22" y="118"/>
                    </a:lnTo>
                    <a:lnTo>
                      <a:pt x="22" y="229"/>
                    </a:lnTo>
                    <a:lnTo>
                      <a:pt x="0" y="229"/>
                    </a:lnTo>
                    <a:lnTo>
                      <a:pt x="0" y="0"/>
                    </a:lnTo>
                    <a:lnTo>
                      <a:pt x="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31">
                <a:extLst>
                  <a:ext uri="{FF2B5EF4-FFF2-40B4-BE49-F238E27FC236}">
                    <a16:creationId xmlns:a16="http://schemas.microsoft.com/office/drawing/2014/main" id="{7DEB4360-5342-418A-9249-315690271962}"/>
                  </a:ext>
                </a:extLst>
              </p:cNvPr>
              <p:cNvSpPr>
                <a:spLocks noEditPoints="1"/>
              </p:cNvSpPr>
              <p:nvPr userDrawn="1"/>
            </p:nvSpPr>
            <p:spPr bwMode="auto">
              <a:xfrm>
                <a:off x="3106738"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2 w 147"/>
                  <a:gd name="T27" fmla="*/ 136 h 174"/>
                  <a:gd name="T28" fmla="*/ 49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0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0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2" y="25"/>
                      <a:pt x="96" y="21"/>
                    </a:cubicBezTo>
                    <a:cubicBezTo>
                      <a:pt x="89" y="18"/>
                      <a:pt x="82" y="17"/>
                      <a:pt x="74" y="17"/>
                    </a:cubicBezTo>
                    <a:cubicBezTo>
                      <a:pt x="66" y="17"/>
                      <a:pt x="58" y="18"/>
                      <a:pt x="52" y="21"/>
                    </a:cubicBezTo>
                    <a:cubicBezTo>
                      <a:pt x="46" y="25"/>
                      <a:pt x="40" y="29"/>
                      <a:pt x="36" y="35"/>
                    </a:cubicBezTo>
                    <a:cubicBezTo>
                      <a:pt x="31" y="40"/>
                      <a:pt x="28" y="46"/>
                      <a:pt x="25" y="54"/>
                    </a:cubicBezTo>
                    <a:cubicBezTo>
                      <a:pt x="22" y="61"/>
                      <a:pt x="21" y="68"/>
                      <a:pt x="20" y="75"/>
                    </a:cubicBezTo>
                    <a:lnTo>
                      <a:pt x="127" y="75"/>
                    </a:lnTo>
                    <a:cubicBezTo>
                      <a:pt x="126" y="68"/>
                      <a:pt x="125" y="60"/>
                      <a:pt x="123" y="53"/>
                    </a:cubicBezTo>
                    <a:close/>
                    <a:moveTo>
                      <a:pt x="23" y="115"/>
                    </a:moveTo>
                    <a:lnTo>
                      <a:pt x="23" y="115"/>
                    </a:lnTo>
                    <a:cubicBezTo>
                      <a:pt x="25" y="123"/>
                      <a:pt x="28" y="130"/>
                      <a:pt x="32" y="136"/>
                    </a:cubicBezTo>
                    <a:cubicBezTo>
                      <a:pt x="37" y="142"/>
                      <a:pt x="43" y="147"/>
                      <a:pt x="49" y="151"/>
                    </a:cubicBezTo>
                    <a:cubicBezTo>
                      <a:pt x="56" y="155"/>
                      <a:pt x="64" y="157"/>
                      <a:pt x="74" y="157"/>
                    </a:cubicBezTo>
                    <a:cubicBezTo>
                      <a:pt x="89" y="157"/>
                      <a:pt x="100"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0"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0" y="7"/>
                    </a:cubicBezTo>
                    <a:cubicBezTo>
                      <a:pt x="50" y="2"/>
                      <a:pt x="61" y="0"/>
                      <a:pt x="74" y="0"/>
                    </a:cubicBezTo>
                    <a:cubicBezTo>
                      <a:pt x="87" y="0"/>
                      <a:pt x="99" y="2"/>
                      <a:pt x="108" y="8"/>
                    </a:cubicBezTo>
                    <a:cubicBezTo>
                      <a:pt x="117"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32">
                <a:extLst>
                  <a:ext uri="{FF2B5EF4-FFF2-40B4-BE49-F238E27FC236}">
                    <a16:creationId xmlns:a16="http://schemas.microsoft.com/office/drawing/2014/main" id="{2A1EFC5C-DA90-426B-A165-BD0C61FBA896}"/>
                  </a:ext>
                </a:extLst>
              </p:cNvPr>
              <p:cNvSpPr>
                <a:spLocks noEditPoints="1"/>
              </p:cNvSpPr>
              <p:nvPr userDrawn="1"/>
            </p:nvSpPr>
            <p:spPr bwMode="auto">
              <a:xfrm>
                <a:off x="3267075" y="2878138"/>
                <a:ext cx="157163" cy="180975"/>
              </a:xfrm>
              <a:custGeom>
                <a:avLst/>
                <a:gdLst>
                  <a:gd name="T0" fmla="*/ 114 w 153"/>
                  <a:gd name="T1" fmla="*/ 79 h 174"/>
                  <a:gd name="T2" fmla="*/ 114 w 153"/>
                  <a:gd name="T3" fmla="*/ 79 h 174"/>
                  <a:gd name="T4" fmla="*/ 107 w 153"/>
                  <a:gd name="T5" fmla="*/ 84 h 174"/>
                  <a:gd name="T6" fmla="*/ 97 w 153"/>
                  <a:gd name="T7" fmla="*/ 87 h 174"/>
                  <a:gd name="T8" fmla="*/ 71 w 153"/>
                  <a:gd name="T9" fmla="*/ 91 h 174"/>
                  <a:gd name="T10" fmla="*/ 46 w 153"/>
                  <a:gd name="T11" fmla="*/ 96 h 174"/>
                  <a:gd name="T12" fmla="*/ 27 w 153"/>
                  <a:gd name="T13" fmla="*/ 106 h 174"/>
                  <a:gd name="T14" fmla="*/ 20 w 153"/>
                  <a:gd name="T15" fmla="*/ 125 h 174"/>
                  <a:gd name="T16" fmla="*/ 23 w 153"/>
                  <a:gd name="T17" fmla="*/ 138 h 174"/>
                  <a:gd name="T18" fmla="*/ 31 w 153"/>
                  <a:gd name="T19" fmla="*/ 149 h 174"/>
                  <a:gd name="T20" fmla="*/ 43 w 153"/>
                  <a:gd name="T21" fmla="*/ 155 h 174"/>
                  <a:gd name="T22" fmla="*/ 57 w 153"/>
                  <a:gd name="T23" fmla="*/ 157 h 174"/>
                  <a:gd name="T24" fmla="*/ 79 w 153"/>
                  <a:gd name="T25" fmla="*/ 154 h 174"/>
                  <a:gd name="T26" fmla="*/ 97 w 153"/>
                  <a:gd name="T27" fmla="*/ 144 h 174"/>
                  <a:gd name="T28" fmla="*/ 110 w 153"/>
                  <a:gd name="T29" fmla="*/ 127 h 174"/>
                  <a:gd name="T30" fmla="*/ 115 w 153"/>
                  <a:gd name="T31" fmla="*/ 106 h 174"/>
                  <a:gd name="T32" fmla="*/ 115 w 153"/>
                  <a:gd name="T33" fmla="*/ 79 h 174"/>
                  <a:gd name="T34" fmla="*/ 114 w 153"/>
                  <a:gd name="T35" fmla="*/ 79 h 174"/>
                  <a:gd name="T36" fmla="*/ 13 w 153"/>
                  <a:gd name="T37" fmla="*/ 30 h 174"/>
                  <a:gd name="T38" fmla="*/ 13 w 153"/>
                  <a:gd name="T39" fmla="*/ 30 h 174"/>
                  <a:gd name="T40" fmla="*/ 27 w 153"/>
                  <a:gd name="T41" fmla="*/ 13 h 174"/>
                  <a:gd name="T42" fmla="*/ 48 w 153"/>
                  <a:gd name="T43" fmla="*/ 3 h 174"/>
                  <a:gd name="T44" fmla="*/ 74 w 153"/>
                  <a:gd name="T45" fmla="*/ 0 h 174"/>
                  <a:gd name="T46" fmla="*/ 96 w 153"/>
                  <a:gd name="T47" fmla="*/ 2 h 174"/>
                  <a:gd name="T48" fmla="*/ 115 w 153"/>
                  <a:gd name="T49" fmla="*/ 9 h 174"/>
                  <a:gd name="T50" fmla="*/ 129 w 153"/>
                  <a:gd name="T51" fmla="*/ 26 h 174"/>
                  <a:gd name="T52" fmla="*/ 135 w 153"/>
                  <a:gd name="T53" fmla="*/ 53 h 174"/>
                  <a:gd name="T54" fmla="*/ 135 w 153"/>
                  <a:gd name="T55" fmla="*/ 140 h 174"/>
                  <a:gd name="T56" fmla="*/ 147 w 153"/>
                  <a:gd name="T57" fmla="*/ 153 h 174"/>
                  <a:gd name="T58" fmla="*/ 153 w 153"/>
                  <a:gd name="T59" fmla="*/ 151 h 174"/>
                  <a:gd name="T60" fmla="*/ 153 w 153"/>
                  <a:gd name="T61" fmla="*/ 168 h 174"/>
                  <a:gd name="T62" fmla="*/ 147 w 153"/>
                  <a:gd name="T63" fmla="*/ 169 h 174"/>
                  <a:gd name="T64" fmla="*/ 140 w 153"/>
                  <a:gd name="T65" fmla="*/ 170 h 174"/>
                  <a:gd name="T66" fmla="*/ 128 w 153"/>
                  <a:gd name="T67" fmla="*/ 167 h 174"/>
                  <a:gd name="T68" fmla="*/ 120 w 153"/>
                  <a:gd name="T69" fmla="*/ 162 h 174"/>
                  <a:gd name="T70" fmla="*/ 117 w 153"/>
                  <a:gd name="T71" fmla="*/ 152 h 174"/>
                  <a:gd name="T72" fmla="*/ 116 w 153"/>
                  <a:gd name="T73" fmla="*/ 141 h 174"/>
                  <a:gd name="T74" fmla="*/ 116 w 153"/>
                  <a:gd name="T75" fmla="*/ 141 h 174"/>
                  <a:gd name="T76" fmla="*/ 104 w 153"/>
                  <a:gd name="T77" fmla="*/ 155 h 174"/>
                  <a:gd name="T78" fmla="*/ 92 w 153"/>
                  <a:gd name="T79" fmla="*/ 165 h 174"/>
                  <a:gd name="T80" fmla="*/ 76 w 153"/>
                  <a:gd name="T81" fmla="*/ 172 h 174"/>
                  <a:gd name="T82" fmla="*/ 55 w 153"/>
                  <a:gd name="T83" fmla="*/ 174 h 174"/>
                  <a:gd name="T84" fmla="*/ 34 w 153"/>
                  <a:gd name="T85" fmla="*/ 171 h 174"/>
                  <a:gd name="T86" fmla="*/ 16 w 153"/>
                  <a:gd name="T87" fmla="*/ 163 h 174"/>
                  <a:gd name="T88" fmla="*/ 4 w 153"/>
                  <a:gd name="T89" fmla="*/ 148 h 174"/>
                  <a:gd name="T90" fmla="*/ 0 w 153"/>
                  <a:gd name="T91" fmla="*/ 126 h 174"/>
                  <a:gd name="T92" fmla="*/ 8 w 153"/>
                  <a:gd name="T93" fmla="*/ 99 h 174"/>
                  <a:gd name="T94" fmla="*/ 28 w 153"/>
                  <a:gd name="T95" fmla="*/ 84 h 174"/>
                  <a:gd name="T96" fmla="*/ 56 w 153"/>
                  <a:gd name="T97" fmla="*/ 77 h 174"/>
                  <a:gd name="T98" fmla="*/ 89 w 153"/>
                  <a:gd name="T99" fmla="*/ 73 h 174"/>
                  <a:gd name="T100" fmla="*/ 100 w 153"/>
                  <a:gd name="T101" fmla="*/ 71 h 174"/>
                  <a:gd name="T102" fmla="*/ 108 w 153"/>
                  <a:gd name="T103" fmla="*/ 68 h 174"/>
                  <a:gd name="T104" fmla="*/ 113 w 153"/>
                  <a:gd name="T105" fmla="*/ 61 h 174"/>
                  <a:gd name="T106" fmla="*/ 115 w 153"/>
                  <a:gd name="T107" fmla="*/ 50 h 174"/>
                  <a:gd name="T108" fmla="*/ 111 w 153"/>
                  <a:gd name="T109" fmla="*/ 34 h 174"/>
                  <a:gd name="T110" fmla="*/ 102 w 153"/>
                  <a:gd name="T111" fmla="*/ 23 h 174"/>
                  <a:gd name="T112" fmla="*/ 88 w 153"/>
                  <a:gd name="T113" fmla="*/ 18 h 174"/>
                  <a:gd name="T114" fmla="*/ 71 w 153"/>
                  <a:gd name="T115" fmla="*/ 17 h 174"/>
                  <a:gd name="T116" fmla="*/ 40 w 153"/>
                  <a:gd name="T117" fmla="*/ 26 h 174"/>
                  <a:gd name="T118" fmla="*/ 27 w 153"/>
                  <a:gd name="T119" fmla="*/ 55 h 174"/>
                  <a:gd name="T120" fmla="*/ 7 w 153"/>
                  <a:gd name="T121" fmla="*/ 55 h 174"/>
                  <a:gd name="T122" fmla="*/ 13 w 153"/>
                  <a:gd name="T123"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74">
                    <a:moveTo>
                      <a:pt x="114" y="79"/>
                    </a:moveTo>
                    <a:lnTo>
                      <a:pt x="114" y="79"/>
                    </a:lnTo>
                    <a:cubicBezTo>
                      <a:pt x="113" y="82"/>
                      <a:pt x="110" y="83"/>
                      <a:pt x="107" y="84"/>
                    </a:cubicBezTo>
                    <a:cubicBezTo>
                      <a:pt x="103" y="85"/>
                      <a:pt x="100" y="86"/>
                      <a:pt x="97" y="87"/>
                    </a:cubicBezTo>
                    <a:cubicBezTo>
                      <a:pt x="88" y="88"/>
                      <a:pt x="80" y="89"/>
                      <a:pt x="71" y="91"/>
                    </a:cubicBezTo>
                    <a:cubicBezTo>
                      <a:pt x="61" y="92"/>
                      <a:pt x="53" y="94"/>
                      <a:pt x="46" y="96"/>
                    </a:cubicBezTo>
                    <a:cubicBezTo>
                      <a:pt x="38" y="98"/>
                      <a:pt x="32" y="102"/>
                      <a:pt x="27" y="106"/>
                    </a:cubicBezTo>
                    <a:cubicBezTo>
                      <a:pt x="23" y="110"/>
                      <a:pt x="20" y="117"/>
                      <a:pt x="20" y="125"/>
                    </a:cubicBezTo>
                    <a:cubicBezTo>
                      <a:pt x="20" y="130"/>
                      <a:pt x="21" y="134"/>
                      <a:pt x="23" y="138"/>
                    </a:cubicBezTo>
                    <a:cubicBezTo>
                      <a:pt x="25" y="142"/>
                      <a:pt x="28" y="146"/>
                      <a:pt x="31" y="149"/>
                    </a:cubicBezTo>
                    <a:cubicBezTo>
                      <a:pt x="35" y="151"/>
                      <a:pt x="39" y="154"/>
                      <a:pt x="43" y="155"/>
                    </a:cubicBezTo>
                    <a:cubicBezTo>
                      <a:pt x="48" y="157"/>
                      <a:pt x="52" y="157"/>
                      <a:pt x="57" y="157"/>
                    </a:cubicBezTo>
                    <a:cubicBezTo>
                      <a:pt x="65" y="157"/>
                      <a:pt x="72" y="156"/>
                      <a:pt x="79" y="154"/>
                    </a:cubicBezTo>
                    <a:cubicBezTo>
                      <a:pt x="86" y="151"/>
                      <a:pt x="92" y="148"/>
                      <a:pt x="97" y="144"/>
                    </a:cubicBezTo>
                    <a:cubicBezTo>
                      <a:pt x="103" y="139"/>
                      <a:pt x="107" y="134"/>
                      <a:pt x="110" y="127"/>
                    </a:cubicBezTo>
                    <a:cubicBezTo>
                      <a:pt x="113" y="121"/>
                      <a:pt x="115" y="114"/>
                      <a:pt x="115" y="106"/>
                    </a:cubicBezTo>
                    <a:lnTo>
                      <a:pt x="115" y="79"/>
                    </a:lnTo>
                    <a:lnTo>
                      <a:pt x="114" y="79"/>
                    </a:lnTo>
                    <a:close/>
                    <a:moveTo>
                      <a:pt x="13" y="30"/>
                    </a:moveTo>
                    <a:lnTo>
                      <a:pt x="13" y="30"/>
                    </a:lnTo>
                    <a:cubicBezTo>
                      <a:pt x="16" y="23"/>
                      <a:pt x="21" y="17"/>
                      <a:pt x="27" y="13"/>
                    </a:cubicBezTo>
                    <a:cubicBezTo>
                      <a:pt x="33" y="8"/>
                      <a:pt x="40" y="5"/>
                      <a:pt x="48" y="3"/>
                    </a:cubicBezTo>
                    <a:cubicBezTo>
                      <a:pt x="56" y="1"/>
                      <a:pt x="64" y="0"/>
                      <a:pt x="74" y="0"/>
                    </a:cubicBezTo>
                    <a:cubicBezTo>
                      <a:pt x="81" y="0"/>
                      <a:pt x="88" y="0"/>
                      <a:pt x="96" y="2"/>
                    </a:cubicBezTo>
                    <a:cubicBezTo>
                      <a:pt x="103" y="3"/>
                      <a:pt x="109" y="6"/>
                      <a:pt x="115" y="9"/>
                    </a:cubicBezTo>
                    <a:cubicBezTo>
                      <a:pt x="121" y="13"/>
                      <a:pt x="126" y="19"/>
                      <a:pt x="129" y="26"/>
                    </a:cubicBezTo>
                    <a:cubicBezTo>
                      <a:pt x="133" y="33"/>
                      <a:pt x="135" y="42"/>
                      <a:pt x="135" y="53"/>
                    </a:cubicBezTo>
                    <a:lnTo>
                      <a:pt x="135" y="140"/>
                    </a:lnTo>
                    <a:cubicBezTo>
                      <a:pt x="135" y="149"/>
                      <a:pt x="139" y="153"/>
                      <a:pt x="147" y="153"/>
                    </a:cubicBezTo>
                    <a:cubicBezTo>
                      <a:pt x="149" y="153"/>
                      <a:pt x="151" y="152"/>
                      <a:pt x="153" y="151"/>
                    </a:cubicBezTo>
                    <a:lnTo>
                      <a:pt x="153" y="168"/>
                    </a:lnTo>
                    <a:cubicBezTo>
                      <a:pt x="151" y="169"/>
                      <a:pt x="149" y="169"/>
                      <a:pt x="147" y="169"/>
                    </a:cubicBezTo>
                    <a:cubicBezTo>
                      <a:pt x="145" y="169"/>
                      <a:pt x="143" y="170"/>
                      <a:pt x="140" y="170"/>
                    </a:cubicBezTo>
                    <a:cubicBezTo>
                      <a:pt x="135" y="170"/>
                      <a:pt x="131" y="169"/>
                      <a:pt x="128" y="167"/>
                    </a:cubicBezTo>
                    <a:cubicBezTo>
                      <a:pt x="124" y="166"/>
                      <a:pt x="122" y="164"/>
                      <a:pt x="120" y="162"/>
                    </a:cubicBezTo>
                    <a:cubicBezTo>
                      <a:pt x="119" y="159"/>
                      <a:pt x="117" y="156"/>
                      <a:pt x="117" y="152"/>
                    </a:cubicBezTo>
                    <a:cubicBezTo>
                      <a:pt x="116" y="149"/>
                      <a:pt x="116" y="145"/>
                      <a:pt x="116" y="141"/>
                    </a:cubicBezTo>
                    <a:lnTo>
                      <a:pt x="116" y="141"/>
                    </a:lnTo>
                    <a:cubicBezTo>
                      <a:pt x="112" y="146"/>
                      <a:pt x="108" y="151"/>
                      <a:pt x="104" y="155"/>
                    </a:cubicBezTo>
                    <a:cubicBezTo>
                      <a:pt x="101" y="159"/>
                      <a:pt x="97" y="163"/>
                      <a:pt x="92" y="165"/>
                    </a:cubicBezTo>
                    <a:cubicBezTo>
                      <a:pt x="87" y="168"/>
                      <a:pt x="82" y="170"/>
                      <a:pt x="76" y="172"/>
                    </a:cubicBezTo>
                    <a:cubicBezTo>
                      <a:pt x="70" y="173"/>
                      <a:pt x="63" y="174"/>
                      <a:pt x="55" y="174"/>
                    </a:cubicBezTo>
                    <a:cubicBezTo>
                      <a:pt x="48" y="174"/>
                      <a:pt x="40" y="173"/>
                      <a:pt x="34" y="171"/>
                    </a:cubicBezTo>
                    <a:cubicBezTo>
                      <a:pt x="27" y="169"/>
                      <a:pt x="21" y="167"/>
                      <a:pt x="16" y="163"/>
                    </a:cubicBezTo>
                    <a:cubicBezTo>
                      <a:pt x="11" y="159"/>
                      <a:pt x="7" y="154"/>
                      <a:pt x="4" y="148"/>
                    </a:cubicBezTo>
                    <a:cubicBezTo>
                      <a:pt x="1" y="142"/>
                      <a:pt x="0" y="134"/>
                      <a:pt x="0" y="126"/>
                    </a:cubicBezTo>
                    <a:cubicBezTo>
                      <a:pt x="0" y="114"/>
                      <a:pt x="3" y="105"/>
                      <a:pt x="8" y="99"/>
                    </a:cubicBezTo>
                    <a:cubicBezTo>
                      <a:pt x="13" y="92"/>
                      <a:pt x="20" y="87"/>
                      <a:pt x="28" y="84"/>
                    </a:cubicBezTo>
                    <a:cubicBezTo>
                      <a:pt x="36" y="81"/>
                      <a:pt x="46" y="78"/>
                      <a:pt x="56" y="77"/>
                    </a:cubicBezTo>
                    <a:cubicBezTo>
                      <a:pt x="67" y="75"/>
                      <a:pt x="78" y="74"/>
                      <a:pt x="89" y="73"/>
                    </a:cubicBezTo>
                    <a:cubicBezTo>
                      <a:pt x="93" y="72"/>
                      <a:pt x="97" y="72"/>
                      <a:pt x="100" y="71"/>
                    </a:cubicBezTo>
                    <a:cubicBezTo>
                      <a:pt x="103" y="71"/>
                      <a:pt x="106" y="70"/>
                      <a:pt x="108" y="68"/>
                    </a:cubicBezTo>
                    <a:cubicBezTo>
                      <a:pt x="110" y="66"/>
                      <a:pt x="112" y="64"/>
                      <a:pt x="113" y="61"/>
                    </a:cubicBezTo>
                    <a:cubicBezTo>
                      <a:pt x="114" y="59"/>
                      <a:pt x="115" y="55"/>
                      <a:pt x="115" y="50"/>
                    </a:cubicBezTo>
                    <a:cubicBezTo>
                      <a:pt x="115" y="44"/>
                      <a:pt x="113" y="38"/>
                      <a:pt x="111" y="34"/>
                    </a:cubicBezTo>
                    <a:cubicBezTo>
                      <a:pt x="109" y="29"/>
                      <a:pt x="106" y="26"/>
                      <a:pt x="102" y="23"/>
                    </a:cubicBezTo>
                    <a:cubicBezTo>
                      <a:pt x="98" y="21"/>
                      <a:pt x="93" y="19"/>
                      <a:pt x="88" y="18"/>
                    </a:cubicBezTo>
                    <a:cubicBezTo>
                      <a:pt x="83" y="17"/>
                      <a:pt x="77" y="17"/>
                      <a:pt x="71" y="17"/>
                    </a:cubicBezTo>
                    <a:cubicBezTo>
                      <a:pt x="59" y="17"/>
                      <a:pt x="48" y="20"/>
                      <a:pt x="40" y="26"/>
                    </a:cubicBezTo>
                    <a:cubicBezTo>
                      <a:pt x="32" y="32"/>
                      <a:pt x="28" y="41"/>
                      <a:pt x="27" y="55"/>
                    </a:cubicBezTo>
                    <a:lnTo>
                      <a:pt x="7" y="55"/>
                    </a:lnTo>
                    <a:cubicBezTo>
                      <a:pt x="8" y="45"/>
                      <a:pt x="10" y="37"/>
                      <a:pt x="13" y="3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33">
                <a:extLst>
                  <a:ext uri="{FF2B5EF4-FFF2-40B4-BE49-F238E27FC236}">
                    <a16:creationId xmlns:a16="http://schemas.microsoft.com/office/drawing/2014/main" id="{F2CDC36A-0917-41B5-8B2B-5911AD902CA2}"/>
                  </a:ext>
                </a:extLst>
              </p:cNvPr>
              <p:cNvSpPr>
                <a:spLocks/>
              </p:cNvSpPr>
              <p:nvPr userDrawn="1"/>
            </p:nvSpPr>
            <p:spPr bwMode="auto">
              <a:xfrm>
                <a:off x="3438525" y="2816226"/>
                <a:ext cx="22225" cy="238125"/>
              </a:xfrm>
              <a:custGeom>
                <a:avLst/>
                <a:gdLst>
                  <a:gd name="T0" fmla="*/ 21 w 21"/>
                  <a:gd name="T1" fmla="*/ 229 h 229"/>
                  <a:gd name="T2" fmla="*/ 21 w 21"/>
                  <a:gd name="T3" fmla="*/ 229 h 229"/>
                  <a:gd name="T4" fmla="*/ 0 w 21"/>
                  <a:gd name="T5" fmla="*/ 229 h 229"/>
                  <a:gd name="T6" fmla="*/ 0 w 21"/>
                  <a:gd name="T7" fmla="*/ 0 h 229"/>
                  <a:gd name="T8" fmla="*/ 21 w 21"/>
                  <a:gd name="T9" fmla="*/ 0 h 229"/>
                  <a:gd name="T10" fmla="*/ 21 w 21"/>
                  <a:gd name="T11" fmla="*/ 229 h 229"/>
                </a:gdLst>
                <a:ahLst/>
                <a:cxnLst>
                  <a:cxn ang="0">
                    <a:pos x="T0" y="T1"/>
                  </a:cxn>
                  <a:cxn ang="0">
                    <a:pos x="T2" y="T3"/>
                  </a:cxn>
                  <a:cxn ang="0">
                    <a:pos x="T4" y="T5"/>
                  </a:cxn>
                  <a:cxn ang="0">
                    <a:pos x="T6" y="T7"/>
                  </a:cxn>
                  <a:cxn ang="0">
                    <a:pos x="T8" y="T9"/>
                  </a:cxn>
                  <a:cxn ang="0">
                    <a:pos x="T10" y="T11"/>
                  </a:cxn>
                </a:cxnLst>
                <a:rect l="0" t="0" r="r" b="b"/>
                <a:pathLst>
                  <a:path w="21" h="229">
                    <a:moveTo>
                      <a:pt x="21" y="229"/>
                    </a:moveTo>
                    <a:lnTo>
                      <a:pt x="21" y="229"/>
                    </a:lnTo>
                    <a:lnTo>
                      <a:pt x="0" y="229"/>
                    </a:lnTo>
                    <a:lnTo>
                      <a:pt x="0" y="0"/>
                    </a:lnTo>
                    <a:lnTo>
                      <a:pt x="21" y="0"/>
                    </a:lnTo>
                    <a:lnTo>
                      <a:pt x="21" y="22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34">
                <a:extLst>
                  <a:ext uri="{FF2B5EF4-FFF2-40B4-BE49-F238E27FC236}">
                    <a16:creationId xmlns:a16="http://schemas.microsoft.com/office/drawing/2014/main" id="{7CED400B-3BD8-4934-9EC5-AB5D8747A670}"/>
                  </a:ext>
                </a:extLst>
              </p:cNvPr>
              <p:cNvSpPr>
                <a:spLocks/>
              </p:cNvSpPr>
              <p:nvPr userDrawn="1"/>
            </p:nvSpPr>
            <p:spPr bwMode="auto">
              <a:xfrm>
                <a:off x="3473450" y="2830513"/>
                <a:ext cx="85725" cy="225425"/>
              </a:xfrm>
              <a:custGeom>
                <a:avLst/>
                <a:gdLst>
                  <a:gd name="T0" fmla="*/ 83 w 83"/>
                  <a:gd name="T1" fmla="*/ 49 h 216"/>
                  <a:gd name="T2" fmla="*/ 83 w 83"/>
                  <a:gd name="T3" fmla="*/ 49 h 216"/>
                  <a:gd name="T4" fmla="*/ 83 w 83"/>
                  <a:gd name="T5" fmla="*/ 66 h 216"/>
                  <a:gd name="T6" fmla="*/ 49 w 83"/>
                  <a:gd name="T7" fmla="*/ 66 h 216"/>
                  <a:gd name="T8" fmla="*/ 49 w 83"/>
                  <a:gd name="T9" fmla="*/ 178 h 216"/>
                  <a:gd name="T10" fmla="*/ 52 w 83"/>
                  <a:gd name="T11" fmla="*/ 193 h 216"/>
                  <a:gd name="T12" fmla="*/ 66 w 83"/>
                  <a:gd name="T13" fmla="*/ 199 h 216"/>
                  <a:gd name="T14" fmla="*/ 83 w 83"/>
                  <a:gd name="T15" fmla="*/ 199 h 216"/>
                  <a:gd name="T16" fmla="*/ 83 w 83"/>
                  <a:gd name="T17" fmla="*/ 215 h 216"/>
                  <a:gd name="T18" fmla="*/ 74 w 83"/>
                  <a:gd name="T19" fmla="*/ 216 h 216"/>
                  <a:gd name="T20" fmla="*/ 65 w 83"/>
                  <a:gd name="T21" fmla="*/ 216 h 216"/>
                  <a:gd name="T22" fmla="*/ 37 w 83"/>
                  <a:gd name="T23" fmla="*/ 208 h 216"/>
                  <a:gd name="T24" fmla="*/ 29 w 83"/>
                  <a:gd name="T25" fmla="*/ 179 h 216"/>
                  <a:gd name="T26" fmla="*/ 29 w 83"/>
                  <a:gd name="T27" fmla="*/ 66 h 216"/>
                  <a:gd name="T28" fmla="*/ 0 w 83"/>
                  <a:gd name="T29" fmla="*/ 66 h 216"/>
                  <a:gd name="T30" fmla="*/ 0 w 83"/>
                  <a:gd name="T31" fmla="*/ 49 h 216"/>
                  <a:gd name="T32" fmla="*/ 29 w 83"/>
                  <a:gd name="T33" fmla="*/ 49 h 216"/>
                  <a:gd name="T34" fmla="*/ 29 w 83"/>
                  <a:gd name="T35" fmla="*/ 0 h 216"/>
                  <a:gd name="T36" fmla="*/ 49 w 83"/>
                  <a:gd name="T37" fmla="*/ 0 h 216"/>
                  <a:gd name="T38" fmla="*/ 49 w 83"/>
                  <a:gd name="T39" fmla="*/ 49 h 216"/>
                  <a:gd name="T40" fmla="*/ 83 w 83"/>
                  <a:gd name="T41" fmla="*/ 4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216">
                    <a:moveTo>
                      <a:pt x="83" y="49"/>
                    </a:moveTo>
                    <a:lnTo>
                      <a:pt x="83" y="49"/>
                    </a:lnTo>
                    <a:lnTo>
                      <a:pt x="83" y="66"/>
                    </a:lnTo>
                    <a:lnTo>
                      <a:pt x="49" y="66"/>
                    </a:lnTo>
                    <a:lnTo>
                      <a:pt x="49" y="178"/>
                    </a:lnTo>
                    <a:cubicBezTo>
                      <a:pt x="49" y="184"/>
                      <a:pt x="50" y="190"/>
                      <a:pt x="52" y="193"/>
                    </a:cubicBezTo>
                    <a:cubicBezTo>
                      <a:pt x="54" y="197"/>
                      <a:pt x="58" y="199"/>
                      <a:pt x="66" y="199"/>
                    </a:cubicBezTo>
                    <a:cubicBezTo>
                      <a:pt x="71" y="199"/>
                      <a:pt x="77" y="199"/>
                      <a:pt x="83" y="199"/>
                    </a:cubicBezTo>
                    <a:lnTo>
                      <a:pt x="83" y="215"/>
                    </a:lnTo>
                    <a:cubicBezTo>
                      <a:pt x="80" y="215"/>
                      <a:pt x="77" y="216"/>
                      <a:pt x="74" y="216"/>
                    </a:cubicBezTo>
                    <a:cubicBezTo>
                      <a:pt x="71" y="216"/>
                      <a:pt x="68" y="216"/>
                      <a:pt x="65" y="216"/>
                    </a:cubicBezTo>
                    <a:cubicBezTo>
                      <a:pt x="51" y="216"/>
                      <a:pt x="42" y="214"/>
                      <a:pt x="37" y="208"/>
                    </a:cubicBezTo>
                    <a:cubicBezTo>
                      <a:pt x="31" y="203"/>
                      <a:pt x="29" y="193"/>
                      <a:pt x="29" y="179"/>
                    </a:cubicBezTo>
                    <a:lnTo>
                      <a:pt x="29" y="66"/>
                    </a:lnTo>
                    <a:lnTo>
                      <a:pt x="0" y="66"/>
                    </a:lnTo>
                    <a:lnTo>
                      <a:pt x="0" y="49"/>
                    </a:lnTo>
                    <a:lnTo>
                      <a:pt x="29" y="49"/>
                    </a:lnTo>
                    <a:lnTo>
                      <a:pt x="29" y="0"/>
                    </a:lnTo>
                    <a:lnTo>
                      <a:pt x="49" y="0"/>
                    </a:lnTo>
                    <a:lnTo>
                      <a:pt x="49" y="49"/>
                    </a:lnTo>
                    <a:lnTo>
                      <a:pt x="83" y="4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35">
                <a:extLst>
                  <a:ext uri="{FF2B5EF4-FFF2-40B4-BE49-F238E27FC236}">
                    <a16:creationId xmlns:a16="http://schemas.microsoft.com/office/drawing/2014/main" id="{7920ADF4-AC6A-40B6-BCD2-93123FBA96EE}"/>
                  </a:ext>
                </a:extLst>
              </p:cNvPr>
              <p:cNvSpPr>
                <a:spLocks/>
              </p:cNvSpPr>
              <p:nvPr userDrawn="1"/>
            </p:nvSpPr>
            <p:spPr bwMode="auto">
              <a:xfrm>
                <a:off x="3579813" y="2816226"/>
                <a:ext cx="136525" cy="238125"/>
              </a:xfrm>
              <a:custGeom>
                <a:avLst/>
                <a:gdLst>
                  <a:gd name="T0" fmla="*/ 20 w 134"/>
                  <a:gd name="T1" fmla="*/ 0 h 229"/>
                  <a:gd name="T2" fmla="*/ 20 w 134"/>
                  <a:gd name="T3" fmla="*/ 0 h 229"/>
                  <a:gd name="T4" fmla="*/ 20 w 134"/>
                  <a:gd name="T5" fmla="*/ 92 h 229"/>
                  <a:gd name="T6" fmla="*/ 20 w 134"/>
                  <a:gd name="T7" fmla="*/ 92 h 229"/>
                  <a:gd name="T8" fmla="*/ 41 w 134"/>
                  <a:gd name="T9" fmla="*/ 68 h 229"/>
                  <a:gd name="T10" fmla="*/ 73 w 134"/>
                  <a:gd name="T11" fmla="*/ 59 h 229"/>
                  <a:gd name="T12" fmla="*/ 102 w 134"/>
                  <a:gd name="T13" fmla="*/ 63 h 229"/>
                  <a:gd name="T14" fmla="*/ 121 w 134"/>
                  <a:gd name="T15" fmla="*/ 76 h 229"/>
                  <a:gd name="T16" fmla="*/ 131 w 134"/>
                  <a:gd name="T17" fmla="*/ 96 h 229"/>
                  <a:gd name="T18" fmla="*/ 134 w 134"/>
                  <a:gd name="T19" fmla="*/ 122 h 229"/>
                  <a:gd name="T20" fmla="*/ 134 w 134"/>
                  <a:gd name="T21" fmla="*/ 229 h 229"/>
                  <a:gd name="T22" fmla="*/ 114 w 134"/>
                  <a:gd name="T23" fmla="*/ 229 h 229"/>
                  <a:gd name="T24" fmla="*/ 114 w 134"/>
                  <a:gd name="T25" fmla="*/ 125 h 229"/>
                  <a:gd name="T26" fmla="*/ 112 w 134"/>
                  <a:gd name="T27" fmla="*/ 106 h 229"/>
                  <a:gd name="T28" fmla="*/ 105 w 134"/>
                  <a:gd name="T29" fmla="*/ 90 h 229"/>
                  <a:gd name="T30" fmla="*/ 92 w 134"/>
                  <a:gd name="T31" fmla="*/ 79 h 229"/>
                  <a:gd name="T32" fmla="*/ 72 w 134"/>
                  <a:gd name="T33" fmla="*/ 76 h 229"/>
                  <a:gd name="T34" fmla="*/ 50 w 134"/>
                  <a:gd name="T35" fmla="*/ 80 h 229"/>
                  <a:gd name="T36" fmla="*/ 34 w 134"/>
                  <a:gd name="T37" fmla="*/ 92 h 229"/>
                  <a:gd name="T38" fmla="*/ 24 w 134"/>
                  <a:gd name="T39" fmla="*/ 110 h 229"/>
                  <a:gd name="T40" fmla="*/ 20 w 134"/>
                  <a:gd name="T41" fmla="*/ 132 h 229"/>
                  <a:gd name="T42" fmla="*/ 20 w 134"/>
                  <a:gd name="T43" fmla="*/ 229 h 229"/>
                  <a:gd name="T44" fmla="*/ 0 w 134"/>
                  <a:gd name="T45" fmla="*/ 229 h 229"/>
                  <a:gd name="T46" fmla="*/ 0 w 134"/>
                  <a:gd name="T47" fmla="*/ 0 h 229"/>
                  <a:gd name="T48" fmla="*/ 20 w 134"/>
                  <a:gd name="T49"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4" h="229">
                    <a:moveTo>
                      <a:pt x="20" y="0"/>
                    </a:moveTo>
                    <a:lnTo>
                      <a:pt x="20" y="0"/>
                    </a:lnTo>
                    <a:lnTo>
                      <a:pt x="20" y="92"/>
                    </a:lnTo>
                    <a:lnTo>
                      <a:pt x="20" y="92"/>
                    </a:lnTo>
                    <a:cubicBezTo>
                      <a:pt x="24" y="82"/>
                      <a:pt x="31" y="74"/>
                      <a:pt x="41" y="68"/>
                    </a:cubicBezTo>
                    <a:cubicBezTo>
                      <a:pt x="51" y="62"/>
                      <a:pt x="62" y="59"/>
                      <a:pt x="73" y="59"/>
                    </a:cubicBezTo>
                    <a:cubicBezTo>
                      <a:pt x="85" y="59"/>
                      <a:pt x="94" y="60"/>
                      <a:pt x="102" y="63"/>
                    </a:cubicBezTo>
                    <a:cubicBezTo>
                      <a:pt x="110" y="66"/>
                      <a:pt x="116" y="70"/>
                      <a:pt x="121" y="76"/>
                    </a:cubicBezTo>
                    <a:cubicBezTo>
                      <a:pt x="126" y="81"/>
                      <a:pt x="129" y="88"/>
                      <a:pt x="131" y="96"/>
                    </a:cubicBezTo>
                    <a:cubicBezTo>
                      <a:pt x="133" y="104"/>
                      <a:pt x="134" y="112"/>
                      <a:pt x="134" y="122"/>
                    </a:cubicBezTo>
                    <a:lnTo>
                      <a:pt x="134" y="229"/>
                    </a:lnTo>
                    <a:lnTo>
                      <a:pt x="114" y="229"/>
                    </a:lnTo>
                    <a:lnTo>
                      <a:pt x="114" y="125"/>
                    </a:lnTo>
                    <a:cubicBezTo>
                      <a:pt x="114" y="118"/>
                      <a:pt x="113" y="112"/>
                      <a:pt x="112" y="106"/>
                    </a:cubicBezTo>
                    <a:cubicBezTo>
                      <a:pt x="110" y="100"/>
                      <a:pt x="108" y="94"/>
                      <a:pt x="105" y="90"/>
                    </a:cubicBezTo>
                    <a:cubicBezTo>
                      <a:pt x="102" y="85"/>
                      <a:pt x="97" y="82"/>
                      <a:pt x="92" y="79"/>
                    </a:cubicBezTo>
                    <a:cubicBezTo>
                      <a:pt x="87" y="77"/>
                      <a:pt x="80" y="76"/>
                      <a:pt x="72" y="76"/>
                    </a:cubicBezTo>
                    <a:cubicBezTo>
                      <a:pt x="64" y="76"/>
                      <a:pt x="56" y="77"/>
                      <a:pt x="50" y="80"/>
                    </a:cubicBezTo>
                    <a:cubicBezTo>
                      <a:pt x="44" y="83"/>
                      <a:pt x="38" y="87"/>
                      <a:pt x="34" y="92"/>
                    </a:cubicBezTo>
                    <a:cubicBezTo>
                      <a:pt x="30" y="97"/>
                      <a:pt x="26" y="103"/>
                      <a:pt x="24" y="110"/>
                    </a:cubicBezTo>
                    <a:cubicBezTo>
                      <a:pt x="21" y="117"/>
                      <a:pt x="20" y="124"/>
                      <a:pt x="20" y="132"/>
                    </a:cubicBezTo>
                    <a:lnTo>
                      <a:pt x="20" y="229"/>
                    </a:lnTo>
                    <a:lnTo>
                      <a:pt x="0" y="229"/>
                    </a:lnTo>
                    <a:lnTo>
                      <a:pt x="0" y="0"/>
                    </a:lnTo>
                    <a:lnTo>
                      <a:pt x="2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36">
                <a:extLst>
                  <a:ext uri="{FF2B5EF4-FFF2-40B4-BE49-F238E27FC236}">
                    <a16:creationId xmlns:a16="http://schemas.microsoft.com/office/drawing/2014/main" id="{8E003763-E055-4D5B-A304-459F7B6AC7AF}"/>
                  </a:ext>
                </a:extLst>
              </p:cNvPr>
              <p:cNvSpPr>
                <a:spLocks/>
              </p:cNvSpPr>
              <p:nvPr userDrawn="1"/>
            </p:nvSpPr>
            <p:spPr bwMode="auto">
              <a:xfrm>
                <a:off x="3740150" y="2878138"/>
                <a:ext cx="149225" cy="180975"/>
              </a:xfrm>
              <a:custGeom>
                <a:avLst/>
                <a:gdLst>
                  <a:gd name="T0" fmla="*/ 109 w 146"/>
                  <a:gd name="T1" fmla="*/ 27 h 174"/>
                  <a:gd name="T2" fmla="*/ 109 w 146"/>
                  <a:gd name="T3" fmla="*/ 27 h 174"/>
                  <a:gd name="T4" fmla="*/ 78 w 146"/>
                  <a:gd name="T5" fmla="*/ 17 h 174"/>
                  <a:gd name="T6" fmla="*/ 52 w 146"/>
                  <a:gd name="T7" fmla="*/ 23 h 174"/>
                  <a:gd name="T8" fmla="*/ 34 w 146"/>
                  <a:gd name="T9" fmla="*/ 39 h 174"/>
                  <a:gd name="T10" fmla="*/ 23 w 146"/>
                  <a:gd name="T11" fmla="*/ 61 h 174"/>
                  <a:gd name="T12" fmla="*/ 20 w 146"/>
                  <a:gd name="T13" fmla="*/ 87 h 174"/>
                  <a:gd name="T14" fmla="*/ 23 w 146"/>
                  <a:gd name="T15" fmla="*/ 113 h 174"/>
                  <a:gd name="T16" fmla="*/ 34 w 146"/>
                  <a:gd name="T17" fmla="*/ 135 h 174"/>
                  <a:gd name="T18" fmla="*/ 52 w 146"/>
                  <a:gd name="T19" fmla="*/ 151 h 174"/>
                  <a:gd name="T20" fmla="*/ 78 w 146"/>
                  <a:gd name="T21" fmla="*/ 157 h 174"/>
                  <a:gd name="T22" fmla="*/ 95 w 146"/>
                  <a:gd name="T23" fmla="*/ 154 h 174"/>
                  <a:gd name="T24" fmla="*/ 110 w 146"/>
                  <a:gd name="T25" fmla="*/ 144 h 174"/>
                  <a:gd name="T26" fmla="*/ 121 w 146"/>
                  <a:gd name="T27" fmla="*/ 129 h 174"/>
                  <a:gd name="T28" fmla="*/ 126 w 146"/>
                  <a:gd name="T29" fmla="*/ 110 h 174"/>
                  <a:gd name="T30" fmla="*/ 146 w 146"/>
                  <a:gd name="T31" fmla="*/ 110 h 174"/>
                  <a:gd name="T32" fmla="*/ 124 w 146"/>
                  <a:gd name="T33" fmla="*/ 157 h 174"/>
                  <a:gd name="T34" fmla="*/ 78 w 146"/>
                  <a:gd name="T35" fmla="*/ 174 h 174"/>
                  <a:gd name="T36" fmla="*/ 44 w 146"/>
                  <a:gd name="T37" fmla="*/ 167 h 174"/>
                  <a:gd name="T38" fmla="*/ 20 w 146"/>
                  <a:gd name="T39" fmla="*/ 148 h 174"/>
                  <a:gd name="T40" fmla="*/ 5 w 146"/>
                  <a:gd name="T41" fmla="*/ 121 h 174"/>
                  <a:gd name="T42" fmla="*/ 0 w 146"/>
                  <a:gd name="T43" fmla="*/ 87 h 174"/>
                  <a:gd name="T44" fmla="*/ 5 w 146"/>
                  <a:gd name="T45" fmla="*/ 53 h 174"/>
                  <a:gd name="T46" fmla="*/ 20 w 146"/>
                  <a:gd name="T47" fmla="*/ 26 h 174"/>
                  <a:gd name="T48" fmla="*/ 44 w 146"/>
                  <a:gd name="T49" fmla="*/ 7 h 174"/>
                  <a:gd name="T50" fmla="*/ 78 w 146"/>
                  <a:gd name="T51" fmla="*/ 0 h 174"/>
                  <a:gd name="T52" fmla="*/ 123 w 146"/>
                  <a:gd name="T53" fmla="*/ 14 h 174"/>
                  <a:gd name="T54" fmla="*/ 145 w 146"/>
                  <a:gd name="T55" fmla="*/ 56 h 174"/>
                  <a:gd name="T56" fmla="*/ 124 w 146"/>
                  <a:gd name="T57" fmla="*/ 56 h 174"/>
                  <a:gd name="T58" fmla="*/ 109 w 146"/>
                  <a:gd name="T59"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74">
                    <a:moveTo>
                      <a:pt x="109" y="27"/>
                    </a:moveTo>
                    <a:lnTo>
                      <a:pt x="109" y="27"/>
                    </a:lnTo>
                    <a:cubicBezTo>
                      <a:pt x="102" y="20"/>
                      <a:pt x="91" y="17"/>
                      <a:pt x="78" y="17"/>
                    </a:cubicBezTo>
                    <a:cubicBezTo>
                      <a:pt x="68" y="17"/>
                      <a:pt x="60" y="19"/>
                      <a:pt x="52" y="23"/>
                    </a:cubicBezTo>
                    <a:cubicBezTo>
                      <a:pt x="45" y="27"/>
                      <a:pt x="39" y="32"/>
                      <a:pt x="34" y="39"/>
                    </a:cubicBezTo>
                    <a:cubicBezTo>
                      <a:pt x="29" y="45"/>
                      <a:pt x="26" y="53"/>
                      <a:pt x="23" y="61"/>
                    </a:cubicBezTo>
                    <a:cubicBezTo>
                      <a:pt x="21" y="70"/>
                      <a:pt x="20" y="78"/>
                      <a:pt x="20" y="87"/>
                    </a:cubicBezTo>
                    <a:cubicBezTo>
                      <a:pt x="20" y="96"/>
                      <a:pt x="21" y="104"/>
                      <a:pt x="23" y="113"/>
                    </a:cubicBezTo>
                    <a:cubicBezTo>
                      <a:pt x="26" y="121"/>
                      <a:pt x="29" y="129"/>
                      <a:pt x="34" y="135"/>
                    </a:cubicBezTo>
                    <a:cubicBezTo>
                      <a:pt x="39" y="142"/>
                      <a:pt x="45" y="147"/>
                      <a:pt x="52" y="151"/>
                    </a:cubicBezTo>
                    <a:cubicBezTo>
                      <a:pt x="60" y="155"/>
                      <a:pt x="68" y="157"/>
                      <a:pt x="78" y="157"/>
                    </a:cubicBezTo>
                    <a:cubicBezTo>
                      <a:pt x="84" y="157"/>
                      <a:pt x="90" y="156"/>
                      <a:pt x="95" y="154"/>
                    </a:cubicBezTo>
                    <a:cubicBezTo>
                      <a:pt x="101" y="152"/>
                      <a:pt x="106" y="148"/>
                      <a:pt x="110" y="144"/>
                    </a:cubicBezTo>
                    <a:cubicBezTo>
                      <a:pt x="114" y="140"/>
                      <a:pt x="118" y="135"/>
                      <a:pt x="121" y="129"/>
                    </a:cubicBezTo>
                    <a:cubicBezTo>
                      <a:pt x="123" y="123"/>
                      <a:pt x="125" y="117"/>
                      <a:pt x="126" y="110"/>
                    </a:cubicBezTo>
                    <a:lnTo>
                      <a:pt x="146" y="110"/>
                    </a:lnTo>
                    <a:cubicBezTo>
                      <a:pt x="143" y="130"/>
                      <a:pt x="136" y="146"/>
                      <a:pt x="124" y="157"/>
                    </a:cubicBezTo>
                    <a:cubicBezTo>
                      <a:pt x="112" y="168"/>
                      <a:pt x="96" y="174"/>
                      <a:pt x="78" y="174"/>
                    </a:cubicBezTo>
                    <a:cubicBezTo>
                      <a:pt x="65" y="174"/>
                      <a:pt x="54" y="172"/>
                      <a:pt x="44" y="167"/>
                    </a:cubicBezTo>
                    <a:cubicBezTo>
                      <a:pt x="34" y="163"/>
                      <a:pt x="26" y="156"/>
                      <a:pt x="20" y="148"/>
                    </a:cubicBezTo>
                    <a:cubicBezTo>
                      <a:pt x="13" y="141"/>
                      <a:pt x="8" y="131"/>
                      <a:pt x="5" y="121"/>
                    </a:cubicBezTo>
                    <a:cubicBezTo>
                      <a:pt x="1" y="110"/>
                      <a:pt x="0" y="99"/>
                      <a:pt x="0" y="87"/>
                    </a:cubicBezTo>
                    <a:cubicBezTo>
                      <a:pt x="0" y="75"/>
                      <a:pt x="1" y="64"/>
                      <a:pt x="5" y="53"/>
                    </a:cubicBezTo>
                    <a:cubicBezTo>
                      <a:pt x="8" y="43"/>
                      <a:pt x="13" y="33"/>
                      <a:pt x="20" y="26"/>
                    </a:cubicBezTo>
                    <a:cubicBezTo>
                      <a:pt x="26" y="18"/>
                      <a:pt x="34" y="11"/>
                      <a:pt x="44" y="7"/>
                    </a:cubicBezTo>
                    <a:cubicBezTo>
                      <a:pt x="54" y="2"/>
                      <a:pt x="65" y="0"/>
                      <a:pt x="78" y="0"/>
                    </a:cubicBezTo>
                    <a:cubicBezTo>
                      <a:pt x="95" y="0"/>
                      <a:pt x="110" y="4"/>
                      <a:pt x="123" y="14"/>
                    </a:cubicBezTo>
                    <a:cubicBezTo>
                      <a:pt x="135" y="23"/>
                      <a:pt x="142" y="37"/>
                      <a:pt x="145" y="56"/>
                    </a:cubicBezTo>
                    <a:lnTo>
                      <a:pt x="124" y="56"/>
                    </a:lnTo>
                    <a:cubicBezTo>
                      <a:pt x="122" y="44"/>
                      <a:pt x="116" y="34"/>
                      <a:pt x="109" y="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37">
                <a:extLst>
                  <a:ext uri="{FF2B5EF4-FFF2-40B4-BE49-F238E27FC236}">
                    <a16:creationId xmlns:a16="http://schemas.microsoft.com/office/drawing/2014/main" id="{91CFF125-E75E-4382-B5C4-54922FC8F19D}"/>
                  </a:ext>
                </a:extLst>
              </p:cNvPr>
              <p:cNvSpPr>
                <a:spLocks noEditPoints="1"/>
              </p:cNvSpPr>
              <p:nvPr userDrawn="1"/>
            </p:nvSpPr>
            <p:spPr bwMode="auto">
              <a:xfrm>
                <a:off x="3900488" y="2878138"/>
                <a:ext cx="157163" cy="180975"/>
              </a:xfrm>
              <a:custGeom>
                <a:avLst/>
                <a:gdLst>
                  <a:gd name="T0" fmla="*/ 114 w 153"/>
                  <a:gd name="T1" fmla="*/ 79 h 174"/>
                  <a:gd name="T2" fmla="*/ 114 w 153"/>
                  <a:gd name="T3" fmla="*/ 79 h 174"/>
                  <a:gd name="T4" fmla="*/ 107 w 153"/>
                  <a:gd name="T5" fmla="*/ 84 h 174"/>
                  <a:gd name="T6" fmla="*/ 97 w 153"/>
                  <a:gd name="T7" fmla="*/ 87 h 174"/>
                  <a:gd name="T8" fmla="*/ 71 w 153"/>
                  <a:gd name="T9" fmla="*/ 91 h 174"/>
                  <a:gd name="T10" fmla="*/ 46 w 153"/>
                  <a:gd name="T11" fmla="*/ 96 h 174"/>
                  <a:gd name="T12" fmla="*/ 27 w 153"/>
                  <a:gd name="T13" fmla="*/ 106 h 174"/>
                  <a:gd name="T14" fmla="*/ 20 w 153"/>
                  <a:gd name="T15" fmla="*/ 125 h 174"/>
                  <a:gd name="T16" fmla="*/ 23 w 153"/>
                  <a:gd name="T17" fmla="*/ 138 h 174"/>
                  <a:gd name="T18" fmla="*/ 31 w 153"/>
                  <a:gd name="T19" fmla="*/ 149 h 174"/>
                  <a:gd name="T20" fmla="*/ 43 w 153"/>
                  <a:gd name="T21" fmla="*/ 155 h 174"/>
                  <a:gd name="T22" fmla="*/ 57 w 153"/>
                  <a:gd name="T23" fmla="*/ 157 h 174"/>
                  <a:gd name="T24" fmla="*/ 79 w 153"/>
                  <a:gd name="T25" fmla="*/ 154 h 174"/>
                  <a:gd name="T26" fmla="*/ 97 w 153"/>
                  <a:gd name="T27" fmla="*/ 144 h 174"/>
                  <a:gd name="T28" fmla="*/ 110 w 153"/>
                  <a:gd name="T29" fmla="*/ 127 h 174"/>
                  <a:gd name="T30" fmla="*/ 115 w 153"/>
                  <a:gd name="T31" fmla="*/ 106 h 174"/>
                  <a:gd name="T32" fmla="*/ 115 w 153"/>
                  <a:gd name="T33" fmla="*/ 79 h 174"/>
                  <a:gd name="T34" fmla="*/ 114 w 153"/>
                  <a:gd name="T35" fmla="*/ 79 h 174"/>
                  <a:gd name="T36" fmla="*/ 13 w 153"/>
                  <a:gd name="T37" fmla="*/ 30 h 174"/>
                  <a:gd name="T38" fmla="*/ 13 w 153"/>
                  <a:gd name="T39" fmla="*/ 30 h 174"/>
                  <a:gd name="T40" fmla="*/ 27 w 153"/>
                  <a:gd name="T41" fmla="*/ 13 h 174"/>
                  <a:gd name="T42" fmla="*/ 48 w 153"/>
                  <a:gd name="T43" fmla="*/ 3 h 174"/>
                  <a:gd name="T44" fmla="*/ 74 w 153"/>
                  <a:gd name="T45" fmla="*/ 0 h 174"/>
                  <a:gd name="T46" fmla="*/ 96 w 153"/>
                  <a:gd name="T47" fmla="*/ 2 h 174"/>
                  <a:gd name="T48" fmla="*/ 115 w 153"/>
                  <a:gd name="T49" fmla="*/ 9 h 174"/>
                  <a:gd name="T50" fmla="*/ 129 w 153"/>
                  <a:gd name="T51" fmla="*/ 26 h 174"/>
                  <a:gd name="T52" fmla="*/ 135 w 153"/>
                  <a:gd name="T53" fmla="*/ 53 h 174"/>
                  <a:gd name="T54" fmla="*/ 135 w 153"/>
                  <a:gd name="T55" fmla="*/ 140 h 174"/>
                  <a:gd name="T56" fmla="*/ 147 w 153"/>
                  <a:gd name="T57" fmla="*/ 153 h 174"/>
                  <a:gd name="T58" fmla="*/ 153 w 153"/>
                  <a:gd name="T59" fmla="*/ 151 h 174"/>
                  <a:gd name="T60" fmla="*/ 153 w 153"/>
                  <a:gd name="T61" fmla="*/ 168 h 174"/>
                  <a:gd name="T62" fmla="*/ 147 w 153"/>
                  <a:gd name="T63" fmla="*/ 169 h 174"/>
                  <a:gd name="T64" fmla="*/ 140 w 153"/>
                  <a:gd name="T65" fmla="*/ 170 h 174"/>
                  <a:gd name="T66" fmla="*/ 128 w 153"/>
                  <a:gd name="T67" fmla="*/ 167 h 174"/>
                  <a:gd name="T68" fmla="*/ 120 w 153"/>
                  <a:gd name="T69" fmla="*/ 162 h 174"/>
                  <a:gd name="T70" fmla="*/ 117 w 153"/>
                  <a:gd name="T71" fmla="*/ 152 h 174"/>
                  <a:gd name="T72" fmla="*/ 116 w 153"/>
                  <a:gd name="T73" fmla="*/ 141 h 174"/>
                  <a:gd name="T74" fmla="*/ 116 w 153"/>
                  <a:gd name="T75" fmla="*/ 141 h 174"/>
                  <a:gd name="T76" fmla="*/ 105 w 153"/>
                  <a:gd name="T77" fmla="*/ 155 h 174"/>
                  <a:gd name="T78" fmla="*/ 92 w 153"/>
                  <a:gd name="T79" fmla="*/ 165 h 174"/>
                  <a:gd name="T80" fmla="*/ 76 w 153"/>
                  <a:gd name="T81" fmla="*/ 172 h 174"/>
                  <a:gd name="T82" fmla="*/ 55 w 153"/>
                  <a:gd name="T83" fmla="*/ 174 h 174"/>
                  <a:gd name="T84" fmla="*/ 34 w 153"/>
                  <a:gd name="T85" fmla="*/ 171 h 174"/>
                  <a:gd name="T86" fmla="*/ 16 w 153"/>
                  <a:gd name="T87" fmla="*/ 163 h 174"/>
                  <a:gd name="T88" fmla="*/ 4 w 153"/>
                  <a:gd name="T89" fmla="*/ 148 h 174"/>
                  <a:gd name="T90" fmla="*/ 0 w 153"/>
                  <a:gd name="T91" fmla="*/ 126 h 174"/>
                  <a:gd name="T92" fmla="*/ 8 w 153"/>
                  <a:gd name="T93" fmla="*/ 99 h 174"/>
                  <a:gd name="T94" fmla="*/ 28 w 153"/>
                  <a:gd name="T95" fmla="*/ 84 h 174"/>
                  <a:gd name="T96" fmla="*/ 56 w 153"/>
                  <a:gd name="T97" fmla="*/ 77 h 174"/>
                  <a:gd name="T98" fmla="*/ 89 w 153"/>
                  <a:gd name="T99" fmla="*/ 73 h 174"/>
                  <a:gd name="T100" fmla="*/ 100 w 153"/>
                  <a:gd name="T101" fmla="*/ 71 h 174"/>
                  <a:gd name="T102" fmla="*/ 108 w 153"/>
                  <a:gd name="T103" fmla="*/ 68 h 174"/>
                  <a:gd name="T104" fmla="*/ 113 w 153"/>
                  <a:gd name="T105" fmla="*/ 61 h 174"/>
                  <a:gd name="T106" fmla="*/ 115 w 153"/>
                  <a:gd name="T107" fmla="*/ 50 h 174"/>
                  <a:gd name="T108" fmla="*/ 111 w 153"/>
                  <a:gd name="T109" fmla="*/ 34 h 174"/>
                  <a:gd name="T110" fmla="*/ 102 w 153"/>
                  <a:gd name="T111" fmla="*/ 23 h 174"/>
                  <a:gd name="T112" fmla="*/ 88 w 153"/>
                  <a:gd name="T113" fmla="*/ 18 h 174"/>
                  <a:gd name="T114" fmla="*/ 71 w 153"/>
                  <a:gd name="T115" fmla="*/ 17 h 174"/>
                  <a:gd name="T116" fmla="*/ 40 w 153"/>
                  <a:gd name="T117" fmla="*/ 26 h 174"/>
                  <a:gd name="T118" fmla="*/ 27 w 153"/>
                  <a:gd name="T119" fmla="*/ 55 h 174"/>
                  <a:gd name="T120" fmla="*/ 7 w 153"/>
                  <a:gd name="T121" fmla="*/ 55 h 174"/>
                  <a:gd name="T122" fmla="*/ 13 w 153"/>
                  <a:gd name="T123" fmla="*/ 3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3" h="174">
                    <a:moveTo>
                      <a:pt x="114" y="79"/>
                    </a:moveTo>
                    <a:lnTo>
                      <a:pt x="114" y="79"/>
                    </a:lnTo>
                    <a:cubicBezTo>
                      <a:pt x="113" y="82"/>
                      <a:pt x="110" y="83"/>
                      <a:pt x="107" y="84"/>
                    </a:cubicBezTo>
                    <a:cubicBezTo>
                      <a:pt x="103" y="85"/>
                      <a:pt x="100" y="86"/>
                      <a:pt x="97" y="87"/>
                    </a:cubicBezTo>
                    <a:cubicBezTo>
                      <a:pt x="88" y="88"/>
                      <a:pt x="80" y="89"/>
                      <a:pt x="71" y="91"/>
                    </a:cubicBezTo>
                    <a:cubicBezTo>
                      <a:pt x="62" y="92"/>
                      <a:pt x="53" y="94"/>
                      <a:pt x="46" y="96"/>
                    </a:cubicBezTo>
                    <a:cubicBezTo>
                      <a:pt x="38" y="98"/>
                      <a:pt x="32" y="102"/>
                      <a:pt x="27" y="106"/>
                    </a:cubicBezTo>
                    <a:cubicBezTo>
                      <a:pt x="23" y="110"/>
                      <a:pt x="20" y="117"/>
                      <a:pt x="20" y="125"/>
                    </a:cubicBezTo>
                    <a:cubicBezTo>
                      <a:pt x="20" y="130"/>
                      <a:pt x="21" y="134"/>
                      <a:pt x="23" y="138"/>
                    </a:cubicBezTo>
                    <a:cubicBezTo>
                      <a:pt x="25" y="142"/>
                      <a:pt x="28" y="146"/>
                      <a:pt x="31" y="149"/>
                    </a:cubicBezTo>
                    <a:cubicBezTo>
                      <a:pt x="35" y="151"/>
                      <a:pt x="39" y="154"/>
                      <a:pt x="43" y="155"/>
                    </a:cubicBezTo>
                    <a:cubicBezTo>
                      <a:pt x="48" y="157"/>
                      <a:pt x="52" y="157"/>
                      <a:pt x="57" y="157"/>
                    </a:cubicBezTo>
                    <a:cubicBezTo>
                      <a:pt x="65" y="157"/>
                      <a:pt x="72" y="156"/>
                      <a:pt x="79" y="154"/>
                    </a:cubicBezTo>
                    <a:cubicBezTo>
                      <a:pt x="86" y="151"/>
                      <a:pt x="92" y="148"/>
                      <a:pt x="97" y="144"/>
                    </a:cubicBezTo>
                    <a:cubicBezTo>
                      <a:pt x="103" y="139"/>
                      <a:pt x="107" y="134"/>
                      <a:pt x="110" y="127"/>
                    </a:cubicBezTo>
                    <a:cubicBezTo>
                      <a:pt x="113" y="121"/>
                      <a:pt x="115" y="114"/>
                      <a:pt x="115" y="106"/>
                    </a:cubicBezTo>
                    <a:lnTo>
                      <a:pt x="115" y="79"/>
                    </a:lnTo>
                    <a:lnTo>
                      <a:pt x="114" y="79"/>
                    </a:lnTo>
                    <a:close/>
                    <a:moveTo>
                      <a:pt x="13" y="30"/>
                    </a:moveTo>
                    <a:lnTo>
                      <a:pt x="13" y="30"/>
                    </a:lnTo>
                    <a:cubicBezTo>
                      <a:pt x="17" y="23"/>
                      <a:pt x="21" y="17"/>
                      <a:pt x="27" y="13"/>
                    </a:cubicBezTo>
                    <a:cubicBezTo>
                      <a:pt x="33" y="8"/>
                      <a:pt x="40" y="5"/>
                      <a:pt x="48" y="3"/>
                    </a:cubicBezTo>
                    <a:cubicBezTo>
                      <a:pt x="56" y="1"/>
                      <a:pt x="64" y="0"/>
                      <a:pt x="74" y="0"/>
                    </a:cubicBezTo>
                    <a:cubicBezTo>
                      <a:pt x="81" y="0"/>
                      <a:pt x="88" y="0"/>
                      <a:pt x="96" y="2"/>
                    </a:cubicBezTo>
                    <a:cubicBezTo>
                      <a:pt x="103" y="3"/>
                      <a:pt x="109" y="6"/>
                      <a:pt x="115" y="9"/>
                    </a:cubicBezTo>
                    <a:cubicBezTo>
                      <a:pt x="121" y="13"/>
                      <a:pt x="126" y="19"/>
                      <a:pt x="129" y="26"/>
                    </a:cubicBezTo>
                    <a:cubicBezTo>
                      <a:pt x="133" y="33"/>
                      <a:pt x="135" y="42"/>
                      <a:pt x="135" y="53"/>
                    </a:cubicBezTo>
                    <a:lnTo>
                      <a:pt x="135" y="140"/>
                    </a:lnTo>
                    <a:cubicBezTo>
                      <a:pt x="135" y="149"/>
                      <a:pt x="139" y="153"/>
                      <a:pt x="147" y="153"/>
                    </a:cubicBezTo>
                    <a:cubicBezTo>
                      <a:pt x="149" y="153"/>
                      <a:pt x="151" y="152"/>
                      <a:pt x="153" y="151"/>
                    </a:cubicBezTo>
                    <a:lnTo>
                      <a:pt x="153" y="168"/>
                    </a:lnTo>
                    <a:cubicBezTo>
                      <a:pt x="151" y="169"/>
                      <a:pt x="149" y="169"/>
                      <a:pt x="147" y="169"/>
                    </a:cubicBezTo>
                    <a:cubicBezTo>
                      <a:pt x="145" y="169"/>
                      <a:pt x="143" y="170"/>
                      <a:pt x="140" y="170"/>
                    </a:cubicBezTo>
                    <a:cubicBezTo>
                      <a:pt x="135" y="170"/>
                      <a:pt x="131" y="169"/>
                      <a:pt x="128" y="167"/>
                    </a:cubicBezTo>
                    <a:cubicBezTo>
                      <a:pt x="124" y="166"/>
                      <a:pt x="122" y="164"/>
                      <a:pt x="120" y="162"/>
                    </a:cubicBezTo>
                    <a:cubicBezTo>
                      <a:pt x="119" y="159"/>
                      <a:pt x="118" y="156"/>
                      <a:pt x="117" y="152"/>
                    </a:cubicBezTo>
                    <a:cubicBezTo>
                      <a:pt x="116" y="149"/>
                      <a:pt x="116" y="145"/>
                      <a:pt x="116" y="141"/>
                    </a:cubicBezTo>
                    <a:lnTo>
                      <a:pt x="116" y="141"/>
                    </a:lnTo>
                    <a:cubicBezTo>
                      <a:pt x="112" y="146"/>
                      <a:pt x="108" y="151"/>
                      <a:pt x="105" y="155"/>
                    </a:cubicBezTo>
                    <a:cubicBezTo>
                      <a:pt x="101" y="159"/>
                      <a:pt x="97" y="163"/>
                      <a:pt x="92" y="165"/>
                    </a:cubicBezTo>
                    <a:cubicBezTo>
                      <a:pt x="87" y="168"/>
                      <a:pt x="82" y="170"/>
                      <a:pt x="76" y="172"/>
                    </a:cubicBezTo>
                    <a:cubicBezTo>
                      <a:pt x="70" y="173"/>
                      <a:pt x="63" y="174"/>
                      <a:pt x="55" y="174"/>
                    </a:cubicBezTo>
                    <a:cubicBezTo>
                      <a:pt x="48" y="174"/>
                      <a:pt x="40" y="173"/>
                      <a:pt x="34" y="171"/>
                    </a:cubicBezTo>
                    <a:cubicBezTo>
                      <a:pt x="27" y="169"/>
                      <a:pt x="21" y="167"/>
                      <a:pt x="16" y="163"/>
                    </a:cubicBezTo>
                    <a:cubicBezTo>
                      <a:pt x="11" y="159"/>
                      <a:pt x="7" y="154"/>
                      <a:pt x="4" y="148"/>
                    </a:cubicBezTo>
                    <a:cubicBezTo>
                      <a:pt x="1" y="142"/>
                      <a:pt x="0" y="134"/>
                      <a:pt x="0" y="126"/>
                    </a:cubicBezTo>
                    <a:cubicBezTo>
                      <a:pt x="0" y="114"/>
                      <a:pt x="3" y="105"/>
                      <a:pt x="8" y="99"/>
                    </a:cubicBezTo>
                    <a:cubicBezTo>
                      <a:pt x="13" y="92"/>
                      <a:pt x="20" y="87"/>
                      <a:pt x="28" y="84"/>
                    </a:cubicBezTo>
                    <a:cubicBezTo>
                      <a:pt x="36" y="81"/>
                      <a:pt x="46" y="78"/>
                      <a:pt x="56" y="77"/>
                    </a:cubicBezTo>
                    <a:cubicBezTo>
                      <a:pt x="67" y="75"/>
                      <a:pt x="78" y="74"/>
                      <a:pt x="89" y="73"/>
                    </a:cubicBezTo>
                    <a:cubicBezTo>
                      <a:pt x="93" y="72"/>
                      <a:pt x="97" y="72"/>
                      <a:pt x="100" y="71"/>
                    </a:cubicBezTo>
                    <a:cubicBezTo>
                      <a:pt x="103" y="71"/>
                      <a:pt x="106" y="70"/>
                      <a:pt x="108" y="68"/>
                    </a:cubicBezTo>
                    <a:cubicBezTo>
                      <a:pt x="110" y="66"/>
                      <a:pt x="112" y="64"/>
                      <a:pt x="113" y="61"/>
                    </a:cubicBezTo>
                    <a:cubicBezTo>
                      <a:pt x="114" y="59"/>
                      <a:pt x="115" y="55"/>
                      <a:pt x="115" y="50"/>
                    </a:cubicBezTo>
                    <a:cubicBezTo>
                      <a:pt x="115" y="44"/>
                      <a:pt x="113" y="38"/>
                      <a:pt x="111" y="34"/>
                    </a:cubicBezTo>
                    <a:cubicBezTo>
                      <a:pt x="109" y="29"/>
                      <a:pt x="106" y="26"/>
                      <a:pt x="102" y="23"/>
                    </a:cubicBezTo>
                    <a:cubicBezTo>
                      <a:pt x="98" y="21"/>
                      <a:pt x="93" y="19"/>
                      <a:pt x="88" y="18"/>
                    </a:cubicBezTo>
                    <a:cubicBezTo>
                      <a:pt x="83" y="17"/>
                      <a:pt x="77" y="17"/>
                      <a:pt x="71" y="17"/>
                    </a:cubicBezTo>
                    <a:cubicBezTo>
                      <a:pt x="59" y="17"/>
                      <a:pt x="48" y="20"/>
                      <a:pt x="40" y="26"/>
                    </a:cubicBezTo>
                    <a:cubicBezTo>
                      <a:pt x="32" y="32"/>
                      <a:pt x="28" y="41"/>
                      <a:pt x="27" y="55"/>
                    </a:cubicBezTo>
                    <a:lnTo>
                      <a:pt x="7" y="55"/>
                    </a:lnTo>
                    <a:cubicBezTo>
                      <a:pt x="8" y="45"/>
                      <a:pt x="10" y="37"/>
                      <a:pt x="13" y="3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38">
                <a:extLst>
                  <a:ext uri="{FF2B5EF4-FFF2-40B4-BE49-F238E27FC236}">
                    <a16:creationId xmlns:a16="http://schemas.microsoft.com/office/drawing/2014/main" id="{C6326C87-5A3B-4AD6-861D-1D45EB5EAC92}"/>
                  </a:ext>
                </a:extLst>
              </p:cNvPr>
              <p:cNvSpPr>
                <a:spLocks/>
              </p:cNvSpPr>
              <p:nvPr userDrawn="1"/>
            </p:nvSpPr>
            <p:spPr bwMode="auto">
              <a:xfrm>
                <a:off x="4071938" y="2878138"/>
                <a:ext cx="84138" cy="176213"/>
              </a:xfrm>
              <a:custGeom>
                <a:avLst/>
                <a:gdLst>
                  <a:gd name="T0" fmla="*/ 19 w 82"/>
                  <a:gd name="T1" fmla="*/ 3 h 169"/>
                  <a:gd name="T2" fmla="*/ 19 w 82"/>
                  <a:gd name="T3" fmla="*/ 3 h 169"/>
                  <a:gd name="T4" fmla="*/ 19 w 82"/>
                  <a:gd name="T5" fmla="*/ 42 h 169"/>
                  <a:gd name="T6" fmla="*/ 19 w 82"/>
                  <a:gd name="T7" fmla="*/ 42 h 169"/>
                  <a:gd name="T8" fmla="*/ 43 w 82"/>
                  <a:gd name="T9" fmla="*/ 11 h 169"/>
                  <a:gd name="T10" fmla="*/ 82 w 82"/>
                  <a:gd name="T11" fmla="*/ 1 h 169"/>
                  <a:gd name="T12" fmla="*/ 82 w 82"/>
                  <a:gd name="T13" fmla="*/ 21 h 169"/>
                  <a:gd name="T14" fmla="*/ 57 w 82"/>
                  <a:gd name="T15" fmla="*/ 25 h 169"/>
                  <a:gd name="T16" fmla="*/ 37 w 82"/>
                  <a:gd name="T17" fmla="*/ 37 h 169"/>
                  <a:gd name="T18" fmla="*/ 25 w 82"/>
                  <a:gd name="T19" fmla="*/ 56 h 169"/>
                  <a:gd name="T20" fmla="*/ 20 w 82"/>
                  <a:gd name="T21" fmla="*/ 81 h 169"/>
                  <a:gd name="T22" fmla="*/ 20 w 82"/>
                  <a:gd name="T23" fmla="*/ 169 h 169"/>
                  <a:gd name="T24" fmla="*/ 0 w 82"/>
                  <a:gd name="T25" fmla="*/ 169 h 169"/>
                  <a:gd name="T26" fmla="*/ 0 w 82"/>
                  <a:gd name="T27" fmla="*/ 3 h 169"/>
                  <a:gd name="T28" fmla="*/ 19 w 82"/>
                  <a:gd name="T29"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2" h="169">
                    <a:moveTo>
                      <a:pt x="19" y="3"/>
                    </a:moveTo>
                    <a:lnTo>
                      <a:pt x="19" y="3"/>
                    </a:lnTo>
                    <a:lnTo>
                      <a:pt x="19" y="42"/>
                    </a:lnTo>
                    <a:lnTo>
                      <a:pt x="19" y="42"/>
                    </a:lnTo>
                    <a:cubicBezTo>
                      <a:pt x="24" y="29"/>
                      <a:pt x="32" y="18"/>
                      <a:pt x="43" y="11"/>
                    </a:cubicBezTo>
                    <a:cubicBezTo>
                      <a:pt x="54" y="4"/>
                      <a:pt x="67" y="0"/>
                      <a:pt x="82" y="1"/>
                    </a:cubicBezTo>
                    <a:lnTo>
                      <a:pt x="82" y="21"/>
                    </a:lnTo>
                    <a:cubicBezTo>
                      <a:pt x="73" y="21"/>
                      <a:pt x="64" y="22"/>
                      <a:pt x="57" y="25"/>
                    </a:cubicBezTo>
                    <a:cubicBezTo>
                      <a:pt x="49" y="28"/>
                      <a:pt x="43" y="32"/>
                      <a:pt x="37" y="37"/>
                    </a:cubicBezTo>
                    <a:cubicBezTo>
                      <a:pt x="32" y="43"/>
                      <a:pt x="28" y="49"/>
                      <a:pt x="25" y="56"/>
                    </a:cubicBezTo>
                    <a:cubicBezTo>
                      <a:pt x="22" y="64"/>
                      <a:pt x="20" y="72"/>
                      <a:pt x="20" y="81"/>
                    </a:cubicBezTo>
                    <a:lnTo>
                      <a:pt x="20" y="169"/>
                    </a:lnTo>
                    <a:lnTo>
                      <a:pt x="0" y="169"/>
                    </a:lnTo>
                    <a:lnTo>
                      <a:pt x="0" y="3"/>
                    </a:lnTo>
                    <a:lnTo>
                      <a:pt x="19" y="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39">
                <a:extLst>
                  <a:ext uri="{FF2B5EF4-FFF2-40B4-BE49-F238E27FC236}">
                    <a16:creationId xmlns:a16="http://schemas.microsoft.com/office/drawing/2014/main" id="{17D5AD0E-5DA2-41CC-82B3-7449210D8E67}"/>
                  </a:ext>
                </a:extLst>
              </p:cNvPr>
              <p:cNvSpPr>
                <a:spLocks noEditPoints="1"/>
              </p:cNvSpPr>
              <p:nvPr userDrawn="1"/>
            </p:nvSpPr>
            <p:spPr bwMode="auto">
              <a:xfrm>
                <a:off x="4152900"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3 w 147"/>
                  <a:gd name="T27" fmla="*/ 136 h 174"/>
                  <a:gd name="T28" fmla="*/ 50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1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1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3" y="25"/>
                      <a:pt x="96" y="21"/>
                    </a:cubicBezTo>
                    <a:cubicBezTo>
                      <a:pt x="90" y="18"/>
                      <a:pt x="83" y="17"/>
                      <a:pt x="74" y="17"/>
                    </a:cubicBezTo>
                    <a:cubicBezTo>
                      <a:pt x="66" y="17"/>
                      <a:pt x="59" y="18"/>
                      <a:pt x="52" y="21"/>
                    </a:cubicBezTo>
                    <a:cubicBezTo>
                      <a:pt x="46" y="25"/>
                      <a:pt x="40" y="29"/>
                      <a:pt x="36" y="35"/>
                    </a:cubicBezTo>
                    <a:cubicBezTo>
                      <a:pt x="32" y="40"/>
                      <a:pt x="28" y="46"/>
                      <a:pt x="25" y="54"/>
                    </a:cubicBezTo>
                    <a:cubicBezTo>
                      <a:pt x="23" y="61"/>
                      <a:pt x="21" y="68"/>
                      <a:pt x="20" y="75"/>
                    </a:cubicBezTo>
                    <a:lnTo>
                      <a:pt x="127" y="75"/>
                    </a:lnTo>
                    <a:cubicBezTo>
                      <a:pt x="127" y="68"/>
                      <a:pt x="125" y="60"/>
                      <a:pt x="123" y="53"/>
                    </a:cubicBezTo>
                    <a:close/>
                    <a:moveTo>
                      <a:pt x="23" y="115"/>
                    </a:moveTo>
                    <a:lnTo>
                      <a:pt x="23" y="115"/>
                    </a:lnTo>
                    <a:cubicBezTo>
                      <a:pt x="25" y="123"/>
                      <a:pt x="28" y="130"/>
                      <a:pt x="33" y="136"/>
                    </a:cubicBezTo>
                    <a:cubicBezTo>
                      <a:pt x="37" y="142"/>
                      <a:pt x="43" y="147"/>
                      <a:pt x="50" y="151"/>
                    </a:cubicBezTo>
                    <a:cubicBezTo>
                      <a:pt x="57" y="155"/>
                      <a:pt x="65" y="157"/>
                      <a:pt x="74" y="157"/>
                    </a:cubicBezTo>
                    <a:cubicBezTo>
                      <a:pt x="89" y="157"/>
                      <a:pt x="101"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1"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1" y="7"/>
                    </a:cubicBezTo>
                    <a:cubicBezTo>
                      <a:pt x="50" y="2"/>
                      <a:pt x="61" y="0"/>
                      <a:pt x="74" y="0"/>
                    </a:cubicBezTo>
                    <a:cubicBezTo>
                      <a:pt x="88" y="0"/>
                      <a:pt x="99" y="2"/>
                      <a:pt x="108" y="8"/>
                    </a:cubicBezTo>
                    <a:cubicBezTo>
                      <a:pt x="118"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40">
                <a:extLst>
                  <a:ext uri="{FF2B5EF4-FFF2-40B4-BE49-F238E27FC236}">
                    <a16:creationId xmlns:a16="http://schemas.microsoft.com/office/drawing/2014/main" id="{2CDF2938-E063-4666-9B3A-C8035CD3ADC9}"/>
                  </a:ext>
                </a:extLst>
              </p:cNvPr>
              <p:cNvSpPr>
                <a:spLocks/>
              </p:cNvSpPr>
              <p:nvPr userDrawn="1"/>
            </p:nvSpPr>
            <p:spPr bwMode="auto">
              <a:xfrm>
                <a:off x="4314825" y="2811463"/>
                <a:ext cx="182563" cy="247650"/>
              </a:xfrm>
              <a:custGeom>
                <a:avLst/>
                <a:gdLst>
                  <a:gd name="T0" fmla="*/ 28 w 179"/>
                  <a:gd name="T1" fmla="*/ 188 h 238"/>
                  <a:gd name="T2" fmla="*/ 28 w 179"/>
                  <a:gd name="T3" fmla="*/ 188 h 238"/>
                  <a:gd name="T4" fmla="*/ 44 w 179"/>
                  <a:gd name="T5" fmla="*/ 207 h 238"/>
                  <a:gd name="T6" fmla="*/ 67 w 179"/>
                  <a:gd name="T7" fmla="*/ 217 h 238"/>
                  <a:gd name="T8" fmla="*/ 97 w 179"/>
                  <a:gd name="T9" fmla="*/ 220 h 238"/>
                  <a:gd name="T10" fmla="*/ 116 w 179"/>
                  <a:gd name="T11" fmla="*/ 217 h 238"/>
                  <a:gd name="T12" fmla="*/ 136 w 179"/>
                  <a:gd name="T13" fmla="*/ 209 h 238"/>
                  <a:gd name="T14" fmla="*/ 151 w 179"/>
                  <a:gd name="T15" fmla="*/ 195 h 238"/>
                  <a:gd name="T16" fmla="*/ 157 w 179"/>
                  <a:gd name="T17" fmla="*/ 173 h 238"/>
                  <a:gd name="T18" fmla="*/ 153 w 179"/>
                  <a:gd name="T19" fmla="*/ 157 h 238"/>
                  <a:gd name="T20" fmla="*/ 142 w 179"/>
                  <a:gd name="T21" fmla="*/ 145 h 238"/>
                  <a:gd name="T22" fmla="*/ 127 w 179"/>
                  <a:gd name="T23" fmla="*/ 137 h 238"/>
                  <a:gd name="T24" fmla="*/ 110 w 179"/>
                  <a:gd name="T25" fmla="*/ 132 h 238"/>
                  <a:gd name="T26" fmla="*/ 59 w 179"/>
                  <a:gd name="T27" fmla="*/ 120 h 238"/>
                  <a:gd name="T28" fmla="*/ 40 w 179"/>
                  <a:gd name="T29" fmla="*/ 113 h 238"/>
                  <a:gd name="T30" fmla="*/ 24 w 179"/>
                  <a:gd name="T31" fmla="*/ 103 h 238"/>
                  <a:gd name="T32" fmla="*/ 12 w 179"/>
                  <a:gd name="T33" fmla="*/ 87 h 238"/>
                  <a:gd name="T34" fmla="*/ 8 w 179"/>
                  <a:gd name="T35" fmla="*/ 65 h 238"/>
                  <a:gd name="T36" fmla="*/ 11 w 179"/>
                  <a:gd name="T37" fmla="*/ 45 h 238"/>
                  <a:gd name="T38" fmla="*/ 23 w 179"/>
                  <a:gd name="T39" fmla="*/ 24 h 238"/>
                  <a:gd name="T40" fmla="*/ 47 w 179"/>
                  <a:gd name="T41" fmla="*/ 7 h 238"/>
                  <a:gd name="T42" fmla="*/ 87 w 179"/>
                  <a:gd name="T43" fmla="*/ 0 h 238"/>
                  <a:gd name="T44" fmla="*/ 119 w 179"/>
                  <a:gd name="T45" fmla="*/ 5 h 238"/>
                  <a:gd name="T46" fmla="*/ 146 w 179"/>
                  <a:gd name="T47" fmla="*/ 18 h 238"/>
                  <a:gd name="T48" fmla="*/ 164 w 179"/>
                  <a:gd name="T49" fmla="*/ 40 h 238"/>
                  <a:gd name="T50" fmla="*/ 171 w 179"/>
                  <a:gd name="T51" fmla="*/ 71 h 238"/>
                  <a:gd name="T52" fmla="*/ 149 w 179"/>
                  <a:gd name="T53" fmla="*/ 71 h 238"/>
                  <a:gd name="T54" fmla="*/ 143 w 179"/>
                  <a:gd name="T55" fmla="*/ 48 h 238"/>
                  <a:gd name="T56" fmla="*/ 130 w 179"/>
                  <a:gd name="T57" fmla="*/ 32 h 238"/>
                  <a:gd name="T58" fmla="*/ 110 w 179"/>
                  <a:gd name="T59" fmla="*/ 22 h 238"/>
                  <a:gd name="T60" fmla="*/ 87 w 179"/>
                  <a:gd name="T61" fmla="*/ 19 h 238"/>
                  <a:gd name="T62" fmla="*/ 65 w 179"/>
                  <a:gd name="T63" fmla="*/ 21 h 238"/>
                  <a:gd name="T64" fmla="*/ 47 w 179"/>
                  <a:gd name="T65" fmla="*/ 29 h 238"/>
                  <a:gd name="T66" fmla="*/ 34 w 179"/>
                  <a:gd name="T67" fmla="*/ 43 h 238"/>
                  <a:gd name="T68" fmla="*/ 30 w 179"/>
                  <a:gd name="T69" fmla="*/ 64 h 238"/>
                  <a:gd name="T70" fmla="*/ 32 w 179"/>
                  <a:gd name="T71" fmla="*/ 78 h 238"/>
                  <a:gd name="T72" fmla="*/ 40 w 179"/>
                  <a:gd name="T73" fmla="*/ 88 h 238"/>
                  <a:gd name="T74" fmla="*/ 51 w 179"/>
                  <a:gd name="T75" fmla="*/ 95 h 238"/>
                  <a:gd name="T76" fmla="*/ 64 w 179"/>
                  <a:gd name="T77" fmla="*/ 99 h 238"/>
                  <a:gd name="T78" fmla="*/ 120 w 179"/>
                  <a:gd name="T79" fmla="*/ 113 h 238"/>
                  <a:gd name="T80" fmla="*/ 143 w 179"/>
                  <a:gd name="T81" fmla="*/ 121 h 238"/>
                  <a:gd name="T82" fmla="*/ 162 w 179"/>
                  <a:gd name="T83" fmla="*/ 132 h 238"/>
                  <a:gd name="T84" fmla="*/ 175 w 179"/>
                  <a:gd name="T85" fmla="*/ 149 h 238"/>
                  <a:gd name="T86" fmla="*/ 179 w 179"/>
                  <a:gd name="T87" fmla="*/ 173 h 238"/>
                  <a:gd name="T88" fmla="*/ 178 w 179"/>
                  <a:gd name="T89" fmla="*/ 183 h 238"/>
                  <a:gd name="T90" fmla="*/ 175 w 179"/>
                  <a:gd name="T91" fmla="*/ 197 h 238"/>
                  <a:gd name="T92" fmla="*/ 166 w 179"/>
                  <a:gd name="T93" fmla="*/ 211 h 238"/>
                  <a:gd name="T94" fmla="*/ 151 w 179"/>
                  <a:gd name="T95" fmla="*/ 225 h 238"/>
                  <a:gd name="T96" fmla="*/ 126 w 179"/>
                  <a:gd name="T97" fmla="*/ 234 h 238"/>
                  <a:gd name="T98" fmla="*/ 92 w 179"/>
                  <a:gd name="T99" fmla="*/ 238 h 238"/>
                  <a:gd name="T100" fmla="*/ 54 w 179"/>
                  <a:gd name="T101" fmla="*/ 233 h 238"/>
                  <a:gd name="T102" fmla="*/ 25 w 179"/>
                  <a:gd name="T103" fmla="*/ 219 h 238"/>
                  <a:gd name="T104" fmla="*/ 6 w 179"/>
                  <a:gd name="T105" fmla="*/ 194 h 238"/>
                  <a:gd name="T106" fmla="*/ 1 w 179"/>
                  <a:gd name="T107" fmla="*/ 158 h 238"/>
                  <a:gd name="T108" fmla="*/ 22 w 179"/>
                  <a:gd name="T109" fmla="*/ 158 h 238"/>
                  <a:gd name="T110" fmla="*/ 28 w 179"/>
                  <a:gd name="T111" fmla="*/ 18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238">
                    <a:moveTo>
                      <a:pt x="28" y="188"/>
                    </a:moveTo>
                    <a:lnTo>
                      <a:pt x="28" y="188"/>
                    </a:lnTo>
                    <a:cubicBezTo>
                      <a:pt x="32" y="196"/>
                      <a:pt x="37" y="202"/>
                      <a:pt x="44" y="207"/>
                    </a:cubicBezTo>
                    <a:cubicBezTo>
                      <a:pt x="50" y="211"/>
                      <a:pt x="58" y="215"/>
                      <a:pt x="67" y="217"/>
                    </a:cubicBezTo>
                    <a:cubicBezTo>
                      <a:pt x="77" y="219"/>
                      <a:pt x="86" y="220"/>
                      <a:pt x="97" y="220"/>
                    </a:cubicBezTo>
                    <a:cubicBezTo>
                      <a:pt x="103" y="220"/>
                      <a:pt x="109" y="219"/>
                      <a:pt x="116" y="217"/>
                    </a:cubicBezTo>
                    <a:cubicBezTo>
                      <a:pt x="123" y="216"/>
                      <a:pt x="130" y="213"/>
                      <a:pt x="136" y="209"/>
                    </a:cubicBezTo>
                    <a:cubicBezTo>
                      <a:pt x="142" y="205"/>
                      <a:pt x="147" y="201"/>
                      <a:pt x="151" y="195"/>
                    </a:cubicBezTo>
                    <a:cubicBezTo>
                      <a:pt x="155" y="189"/>
                      <a:pt x="157" y="182"/>
                      <a:pt x="157" y="173"/>
                    </a:cubicBezTo>
                    <a:cubicBezTo>
                      <a:pt x="157" y="167"/>
                      <a:pt x="156" y="161"/>
                      <a:pt x="153" y="157"/>
                    </a:cubicBezTo>
                    <a:cubicBezTo>
                      <a:pt x="150" y="152"/>
                      <a:pt x="146" y="148"/>
                      <a:pt x="142" y="145"/>
                    </a:cubicBezTo>
                    <a:cubicBezTo>
                      <a:pt x="137" y="142"/>
                      <a:pt x="132" y="139"/>
                      <a:pt x="127" y="137"/>
                    </a:cubicBezTo>
                    <a:cubicBezTo>
                      <a:pt x="121" y="135"/>
                      <a:pt x="116" y="133"/>
                      <a:pt x="110" y="132"/>
                    </a:cubicBezTo>
                    <a:lnTo>
                      <a:pt x="59" y="120"/>
                    </a:lnTo>
                    <a:cubicBezTo>
                      <a:pt x="53" y="118"/>
                      <a:pt x="46" y="116"/>
                      <a:pt x="40" y="113"/>
                    </a:cubicBezTo>
                    <a:cubicBezTo>
                      <a:pt x="34" y="111"/>
                      <a:pt x="28" y="107"/>
                      <a:pt x="24" y="103"/>
                    </a:cubicBezTo>
                    <a:cubicBezTo>
                      <a:pt x="19" y="99"/>
                      <a:pt x="15" y="93"/>
                      <a:pt x="12" y="87"/>
                    </a:cubicBezTo>
                    <a:cubicBezTo>
                      <a:pt x="9" y="81"/>
                      <a:pt x="8" y="73"/>
                      <a:pt x="8" y="65"/>
                    </a:cubicBezTo>
                    <a:cubicBezTo>
                      <a:pt x="8" y="59"/>
                      <a:pt x="9" y="52"/>
                      <a:pt x="11" y="45"/>
                    </a:cubicBezTo>
                    <a:cubicBezTo>
                      <a:pt x="13" y="38"/>
                      <a:pt x="17" y="31"/>
                      <a:pt x="23" y="24"/>
                    </a:cubicBezTo>
                    <a:cubicBezTo>
                      <a:pt x="29" y="17"/>
                      <a:pt x="37" y="12"/>
                      <a:pt x="47" y="7"/>
                    </a:cubicBezTo>
                    <a:cubicBezTo>
                      <a:pt x="58" y="2"/>
                      <a:pt x="71" y="0"/>
                      <a:pt x="87" y="0"/>
                    </a:cubicBezTo>
                    <a:cubicBezTo>
                      <a:pt x="98" y="0"/>
                      <a:pt x="109" y="2"/>
                      <a:pt x="119" y="5"/>
                    </a:cubicBezTo>
                    <a:cubicBezTo>
                      <a:pt x="129" y="8"/>
                      <a:pt x="138" y="12"/>
                      <a:pt x="146" y="18"/>
                    </a:cubicBezTo>
                    <a:cubicBezTo>
                      <a:pt x="154" y="24"/>
                      <a:pt x="160" y="32"/>
                      <a:pt x="164" y="40"/>
                    </a:cubicBezTo>
                    <a:cubicBezTo>
                      <a:pt x="169" y="49"/>
                      <a:pt x="171" y="60"/>
                      <a:pt x="171" y="71"/>
                    </a:cubicBezTo>
                    <a:lnTo>
                      <a:pt x="149" y="71"/>
                    </a:lnTo>
                    <a:cubicBezTo>
                      <a:pt x="149" y="63"/>
                      <a:pt x="147" y="55"/>
                      <a:pt x="143" y="48"/>
                    </a:cubicBezTo>
                    <a:cubicBezTo>
                      <a:pt x="140" y="42"/>
                      <a:pt x="135" y="36"/>
                      <a:pt x="130" y="32"/>
                    </a:cubicBezTo>
                    <a:cubicBezTo>
                      <a:pt x="124" y="28"/>
                      <a:pt x="118" y="24"/>
                      <a:pt x="110" y="22"/>
                    </a:cubicBezTo>
                    <a:cubicBezTo>
                      <a:pt x="103" y="20"/>
                      <a:pt x="95" y="19"/>
                      <a:pt x="87" y="19"/>
                    </a:cubicBezTo>
                    <a:cubicBezTo>
                      <a:pt x="80" y="19"/>
                      <a:pt x="72" y="20"/>
                      <a:pt x="65" y="21"/>
                    </a:cubicBezTo>
                    <a:cubicBezTo>
                      <a:pt x="58" y="23"/>
                      <a:pt x="52" y="25"/>
                      <a:pt x="47" y="29"/>
                    </a:cubicBezTo>
                    <a:cubicBezTo>
                      <a:pt x="42" y="32"/>
                      <a:pt x="38" y="37"/>
                      <a:pt x="34" y="43"/>
                    </a:cubicBezTo>
                    <a:cubicBezTo>
                      <a:pt x="31" y="49"/>
                      <a:pt x="30" y="56"/>
                      <a:pt x="30" y="64"/>
                    </a:cubicBezTo>
                    <a:cubicBezTo>
                      <a:pt x="30" y="70"/>
                      <a:pt x="31" y="74"/>
                      <a:pt x="32" y="78"/>
                    </a:cubicBezTo>
                    <a:cubicBezTo>
                      <a:pt x="34" y="82"/>
                      <a:pt x="37" y="85"/>
                      <a:pt x="40" y="88"/>
                    </a:cubicBezTo>
                    <a:cubicBezTo>
                      <a:pt x="43" y="91"/>
                      <a:pt x="47" y="93"/>
                      <a:pt x="51" y="95"/>
                    </a:cubicBezTo>
                    <a:cubicBezTo>
                      <a:pt x="55" y="97"/>
                      <a:pt x="60" y="98"/>
                      <a:pt x="64" y="99"/>
                    </a:cubicBezTo>
                    <a:lnTo>
                      <a:pt x="120" y="113"/>
                    </a:lnTo>
                    <a:cubicBezTo>
                      <a:pt x="128" y="115"/>
                      <a:pt x="136" y="118"/>
                      <a:pt x="143" y="121"/>
                    </a:cubicBezTo>
                    <a:cubicBezTo>
                      <a:pt x="150" y="124"/>
                      <a:pt x="156" y="128"/>
                      <a:pt x="162" y="132"/>
                    </a:cubicBezTo>
                    <a:cubicBezTo>
                      <a:pt x="167" y="137"/>
                      <a:pt x="171" y="142"/>
                      <a:pt x="175" y="149"/>
                    </a:cubicBezTo>
                    <a:cubicBezTo>
                      <a:pt x="178" y="156"/>
                      <a:pt x="179" y="164"/>
                      <a:pt x="179" y="173"/>
                    </a:cubicBezTo>
                    <a:cubicBezTo>
                      <a:pt x="179" y="176"/>
                      <a:pt x="179" y="179"/>
                      <a:pt x="178" y="183"/>
                    </a:cubicBezTo>
                    <a:cubicBezTo>
                      <a:pt x="178" y="188"/>
                      <a:pt x="177" y="192"/>
                      <a:pt x="175" y="197"/>
                    </a:cubicBezTo>
                    <a:cubicBezTo>
                      <a:pt x="172" y="202"/>
                      <a:pt x="170" y="207"/>
                      <a:pt x="166" y="211"/>
                    </a:cubicBezTo>
                    <a:cubicBezTo>
                      <a:pt x="162" y="216"/>
                      <a:pt x="157" y="221"/>
                      <a:pt x="151" y="225"/>
                    </a:cubicBezTo>
                    <a:cubicBezTo>
                      <a:pt x="144" y="229"/>
                      <a:pt x="136" y="232"/>
                      <a:pt x="126" y="234"/>
                    </a:cubicBezTo>
                    <a:cubicBezTo>
                      <a:pt x="117" y="237"/>
                      <a:pt x="105" y="238"/>
                      <a:pt x="92" y="238"/>
                    </a:cubicBezTo>
                    <a:cubicBezTo>
                      <a:pt x="78" y="238"/>
                      <a:pt x="66" y="236"/>
                      <a:pt x="54" y="233"/>
                    </a:cubicBezTo>
                    <a:cubicBezTo>
                      <a:pt x="43" y="230"/>
                      <a:pt x="33" y="226"/>
                      <a:pt x="25" y="219"/>
                    </a:cubicBezTo>
                    <a:cubicBezTo>
                      <a:pt x="17" y="213"/>
                      <a:pt x="11" y="205"/>
                      <a:pt x="6" y="194"/>
                    </a:cubicBezTo>
                    <a:cubicBezTo>
                      <a:pt x="2" y="184"/>
                      <a:pt x="0" y="172"/>
                      <a:pt x="1" y="158"/>
                    </a:cubicBezTo>
                    <a:lnTo>
                      <a:pt x="22" y="158"/>
                    </a:lnTo>
                    <a:cubicBezTo>
                      <a:pt x="22" y="170"/>
                      <a:pt x="24" y="180"/>
                      <a:pt x="28" y="188"/>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41">
                <a:extLst>
                  <a:ext uri="{FF2B5EF4-FFF2-40B4-BE49-F238E27FC236}">
                    <a16:creationId xmlns:a16="http://schemas.microsoft.com/office/drawing/2014/main" id="{BBC8BCDD-1BDD-4ED1-9B66-17C44F0B7349}"/>
                  </a:ext>
                </a:extLst>
              </p:cNvPr>
              <p:cNvSpPr>
                <a:spLocks noEditPoints="1"/>
              </p:cNvSpPr>
              <p:nvPr userDrawn="1"/>
            </p:nvSpPr>
            <p:spPr bwMode="auto">
              <a:xfrm>
                <a:off x="4513263" y="2878138"/>
                <a:ext cx="158750" cy="180975"/>
              </a:xfrm>
              <a:custGeom>
                <a:avLst/>
                <a:gdLst>
                  <a:gd name="T0" fmla="*/ 52 w 156"/>
                  <a:gd name="T1" fmla="*/ 23 h 174"/>
                  <a:gd name="T2" fmla="*/ 52 w 156"/>
                  <a:gd name="T3" fmla="*/ 23 h 174"/>
                  <a:gd name="T4" fmla="*/ 34 w 156"/>
                  <a:gd name="T5" fmla="*/ 39 h 174"/>
                  <a:gd name="T6" fmla="*/ 23 w 156"/>
                  <a:gd name="T7" fmla="*/ 61 h 174"/>
                  <a:gd name="T8" fmla="*/ 20 w 156"/>
                  <a:gd name="T9" fmla="*/ 87 h 174"/>
                  <a:gd name="T10" fmla="*/ 23 w 156"/>
                  <a:gd name="T11" fmla="*/ 113 h 174"/>
                  <a:gd name="T12" fmla="*/ 34 w 156"/>
                  <a:gd name="T13" fmla="*/ 135 h 174"/>
                  <a:gd name="T14" fmla="*/ 52 w 156"/>
                  <a:gd name="T15" fmla="*/ 151 h 174"/>
                  <a:gd name="T16" fmla="*/ 78 w 156"/>
                  <a:gd name="T17" fmla="*/ 157 h 174"/>
                  <a:gd name="T18" fmla="*/ 103 w 156"/>
                  <a:gd name="T19" fmla="*/ 151 h 174"/>
                  <a:gd name="T20" fmla="*/ 121 w 156"/>
                  <a:gd name="T21" fmla="*/ 135 h 174"/>
                  <a:gd name="T22" fmla="*/ 132 w 156"/>
                  <a:gd name="T23" fmla="*/ 113 h 174"/>
                  <a:gd name="T24" fmla="*/ 136 w 156"/>
                  <a:gd name="T25" fmla="*/ 87 h 174"/>
                  <a:gd name="T26" fmla="*/ 132 w 156"/>
                  <a:gd name="T27" fmla="*/ 61 h 174"/>
                  <a:gd name="T28" fmla="*/ 121 w 156"/>
                  <a:gd name="T29" fmla="*/ 39 h 174"/>
                  <a:gd name="T30" fmla="*/ 103 w 156"/>
                  <a:gd name="T31" fmla="*/ 23 h 174"/>
                  <a:gd name="T32" fmla="*/ 78 w 156"/>
                  <a:gd name="T33" fmla="*/ 17 h 174"/>
                  <a:gd name="T34" fmla="*/ 52 w 156"/>
                  <a:gd name="T35" fmla="*/ 23 h 174"/>
                  <a:gd name="T36" fmla="*/ 111 w 156"/>
                  <a:gd name="T37" fmla="*/ 7 h 174"/>
                  <a:gd name="T38" fmla="*/ 111 w 156"/>
                  <a:gd name="T39" fmla="*/ 7 h 174"/>
                  <a:gd name="T40" fmla="*/ 136 w 156"/>
                  <a:gd name="T41" fmla="*/ 25 h 174"/>
                  <a:gd name="T42" fmla="*/ 151 w 156"/>
                  <a:gd name="T43" fmla="*/ 53 h 174"/>
                  <a:gd name="T44" fmla="*/ 156 w 156"/>
                  <a:gd name="T45" fmla="*/ 87 h 174"/>
                  <a:gd name="T46" fmla="*/ 151 w 156"/>
                  <a:gd name="T47" fmla="*/ 121 h 174"/>
                  <a:gd name="T48" fmla="*/ 136 w 156"/>
                  <a:gd name="T49" fmla="*/ 148 h 174"/>
                  <a:gd name="T50" fmla="*/ 111 w 156"/>
                  <a:gd name="T51" fmla="*/ 167 h 174"/>
                  <a:gd name="T52" fmla="*/ 78 w 156"/>
                  <a:gd name="T53" fmla="*/ 174 h 174"/>
                  <a:gd name="T54" fmla="*/ 44 w 156"/>
                  <a:gd name="T55" fmla="*/ 167 h 174"/>
                  <a:gd name="T56" fmla="*/ 20 w 156"/>
                  <a:gd name="T57" fmla="*/ 148 h 174"/>
                  <a:gd name="T58" fmla="*/ 5 w 156"/>
                  <a:gd name="T59" fmla="*/ 121 h 174"/>
                  <a:gd name="T60" fmla="*/ 0 w 156"/>
                  <a:gd name="T61" fmla="*/ 87 h 174"/>
                  <a:gd name="T62" fmla="*/ 5 w 156"/>
                  <a:gd name="T63" fmla="*/ 53 h 174"/>
                  <a:gd name="T64" fmla="*/ 20 w 156"/>
                  <a:gd name="T65" fmla="*/ 25 h 174"/>
                  <a:gd name="T66" fmla="*/ 44 w 156"/>
                  <a:gd name="T67" fmla="*/ 7 h 174"/>
                  <a:gd name="T68" fmla="*/ 78 w 156"/>
                  <a:gd name="T69" fmla="*/ 0 h 174"/>
                  <a:gd name="T70" fmla="*/ 111 w 156"/>
                  <a:gd name="T71" fmla="*/ 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74">
                    <a:moveTo>
                      <a:pt x="52" y="23"/>
                    </a:moveTo>
                    <a:lnTo>
                      <a:pt x="52" y="23"/>
                    </a:lnTo>
                    <a:cubicBezTo>
                      <a:pt x="45" y="27"/>
                      <a:pt x="39" y="32"/>
                      <a:pt x="34" y="39"/>
                    </a:cubicBezTo>
                    <a:cubicBezTo>
                      <a:pt x="29" y="45"/>
                      <a:pt x="26" y="53"/>
                      <a:pt x="23" y="61"/>
                    </a:cubicBezTo>
                    <a:cubicBezTo>
                      <a:pt x="21" y="70"/>
                      <a:pt x="20" y="78"/>
                      <a:pt x="20" y="87"/>
                    </a:cubicBezTo>
                    <a:cubicBezTo>
                      <a:pt x="20" y="96"/>
                      <a:pt x="21" y="104"/>
                      <a:pt x="23" y="113"/>
                    </a:cubicBezTo>
                    <a:cubicBezTo>
                      <a:pt x="26" y="121"/>
                      <a:pt x="29" y="129"/>
                      <a:pt x="34" y="135"/>
                    </a:cubicBezTo>
                    <a:cubicBezTo>
                      <a:pt x="39" y="142"/>
                      <a:pt x="45" y="147"/>
                      <a:pt x="52" y="151"/>
                    </a:cubicBezTo>
                    <a:cubicBezTo>
                      <a:pt x="60" y="155"/>
                      <a:pt x="68" y="157"/>
                      <a:pt x="78" y="157"/>
                    </a:cubicBezTo>
                    <a:cubicBezTo>
                      <a:pt x="87" y="157"/>
                      <a:pt x="96" y="155"/>
                      <a:pt x="103" y="151"/>
                    </a:cubicBezTo>
                    <a:cubicBezTo>
                      <a:pt x="110" y="147"/>
                      <a:pt x="116" y="142"/>
                      <a:pt x="121" y="135"/>
                    </a:cubicBezTo>
                    <a:cubicBezTo>
                      <a:pt x="126" y="129"/>
                      <a:pt x="129" y="121"/>
                      <a:pt x="132" y="113"/>
                    </a:cubicBezTo>
                    <a:cubicBezTo>
                      <a:pt x="134" y="104"/>
                      <a:pt x="136" y="96"/>
                      <a:pt x="136" y="87"/>
                    </a:cubicBezTo>
                    <a:cubicBezTo>
                      <a:pt x="136" y="78"/>
                      <a:pt x="134" y="70"/>
                      <a:pt x="132" y="61"/>
                    </a:cubicBezTo>
                    <a:cubicBezTo>
                      <a:pt x="129" y="53"/>
                      <a:pt x="126" y="45"/>
                      <a:pt x="121" y="39"/>
                    </a:cubicBezTo>
                    <a:cubicBezTo>
                      <a:pt x="116" y="32"/>
                      <a:pt x="110" y="27"/>
                      <a:pt x="103" y="23"/>
                    </a:cubicBezTo>
                    <a:cubicBezTo>
                      <a:pt x="96" y="19"/>
                      <a:pt x="87" y="17"/>
                      <a:pt x="78" y="17"/>
                    </a:cubicBezTo>
                    <a:cubicBezTo>
                      <a:pt x="68" y="17"/>
                      <a:pt x="60" y="19"/>
                      <a:pt x="52" y="23"/>
                    </a:cubicBezTo>
                    <a:close/>
                    <a:moveTo>
                      <a:pt x="111" y="7"/>
                    </a:moveTo>
                    <a:lnTo>
                      <a:pt x="111" y="7"/>
                    </a:lnTo>
                    <a:cubicBezTo>
                      <a:pt x="121" y="11"/>
                      <a:pt x="129" y="18"/>
                      <a:pt x="136" y="25"/>
                    </a:cubicBezTo>
                    <a:cubicBezTo>
                      <a:pt x="142" y="33"/>
                      <a:pt x="147" y="43"/>
                      <a:pt x="151" y="53"/>
                    </a:cubicBezTo>
                    <a:cubicBezTo>
                      <a:pt x="154" y="64"/>
                      <a:pt x="156" y="75"/>
                      <a:pt x="156" y="87"/>
                    </a:cubicBezTo>
                    <a:cubicBezTo>
                      <a:pt x="156" y="99"/>
                      <a:pt x="154" y="110"/>
                      <a:pt x="151" y="121"/>
                    </a:cubicBezTo>
                    <a:cubicBezTo>
                      <a:pt x="147" y="131"/>
                      <a:pt x="142" y="141"/>
                      <a:pt x="136" y="148"/>
                    </a:cubicBezTo>
                    <a:cubicBezTo>
                      <a:pt x="129" y="156"/>
                      <a:pt x="121" y="163"/>
                      <a:pt x="111" y="167"/>
                    </a:cubicBezTo>
                    <a:cubicBezTo>
                      <a:pt x="101" y="172"/>
                      <a:pt x="90" y="174"/>
                      <a:pt x="78" y="174"/>
                    </a:cubicBezTo>
                    <a:cubicBezTo>
                      <a:pt x="65" y="174"/>
                      <a:pt x="54" y="172"/>
                      <a:pt x="44" y="167"/>
                    </a:cubicBezTo>
                    <a:cubicBezTo>
                      <a:pt x="35" y="163"/>
                      <a:pt x="26" y="156"/>
                      <a:pt x="20" y="148"/>
                    </a:cubicBezTo>
                    <a:cubicBezTo>
                      <a:pt x="13" y="141"/>
                      <a:pt x="8" y="131"/>
                      <a:pt x="5" y="121"/>
                    </a:cubicBezTo>
                    <a:cubicBezTo>
                      <a:pt x="1" y="110"/>
                      <a:pt x="0" y="99"/>
                      <a:pt x="0" y="87"/>
                    </a:cubicBezTo>
                    <a:cubicBezTo>
                      <a:pt x="0" y="75"/>
                      <a:pt x="1" y="64"/>
                      <a:pt x="5" y="53"/>
                    </a:cubicBezTo>
                    <a:cubicBezTo>
                      <a:pt x="8" y="43"/>
                      <a:pt x="13" y="33"/>
                      <a:pt x="20" y="25"/>
                    </a:cubicBezTo>
                    <a:cubicBezTo>
                      <a:pt x="26" y="18"/>
                      <a:pt x="35" y="11"/>
                      <a:pt x="44" y="7"/>
                    </a:cubicBezTo>
                    <a:cubicBezTo>
                      <a:pt x="54" y="2"/>
                      <a:pt x="65" y="0"/>
                      <a:pt x="78" y="0"/>
                    </a:cubicBezTo>
                    <a:cubicBezTo>
                      <a:pt x="90" y="0"/>
                      <a:pt x="101" y="2"/>
                      <a:pt x="111" y="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42">
                <a:extLst>
                  <a:ext uri="{FF2B5EF4-FFF2-40B4-BE49-F238E27FC236}">
                    <a16:creationId xmlns:a16="http://schemas.microsoft.com/office/drawing/2014/main" id="{B4B37015-979D-432D-A212-FF60DC0CF284}"/>
                  </a:ext>
                </a:extLst>
              </p:cNvPr>
              <p:cNvSpPr>
                <a:spLocks/>
              </p:cNvSpPr>
              <p:nvPr userDrawn="1"/>
            </p:nvSpPr>
            <p:spPr bwMode="auto">
              <a:xfrm>
                <a:off x="4695825" y="2881313"/>
                <a:ext cx="136525" cy="177800"/>
              </a:xfrm>
              <a:custGeom>
                <a:avLst/>
                <a:gdLst>
                  <a:gd name="T0" fmla="*/ 115 w 134"/>
                  <a:gd name="T1" fmla="*/ 166 h 170"/>
                  <a:gd name="T2" fmla="*/ 115 w 134"/>
                  <a:gd name="T3" fmla="*/ 166 h 170"/>
                  <a:gd name="T4" fmla="*/ 115 w 134"/>
                  <a:gd name="T5" fmla="*/ 136 h 170"/>
                  <a:gd name="T6" fmla="*/ 114 w 134"/>
                  <a:gd name="T7" fmla="*/ 136 h 170"/>
                  <a:gd name="T8" fmla="*/ 91 w 134"/>
                  <a:gd name="T9" fmla="*/ 161 h 170"/>
                  <a:gd name="T10" fmla="*/ 57 w 134"/>
                  <a:gd name="T11" fmla="*/ 170 h 170"/>
                  <a:gd name="T12" fmla="*/ 31 w 134"/>
                  <a:gd name="T13" fmla="*/ 166 h 170"/>
                  <a:gd name="T14" fmla="*/ 13 w 134"/>
                  <a:gd name="T15" fmla="*/ 153 h 170"/>
                  <a:gd name="T16" fmla="*/ 3 w 134"/>
                  <a:gd name="T17" fmla="*/ 134 h 170"/>
                  <a:gd name="T18" fmla="*/ 0 w 134"/>
                  <a:gd name="T19" fmla="*/ 108 h 170"/>
                  <a:gd name="T20" fmla="*/ 0 w 134"/>
                  <a:gd name="T21" fmla="*/ 0 h 170"/>
                  <a:gd name="T22" fmla="*/ 20 w 134"/>
                  <a:gd name="T23" fmla="*/ 0 h 170"/>
                  <a:gd name="T24" fmla="*/ 20 w 134"/>
                  <a:gd name="T25" fmla="*/ 108 h 170"/>
                  <a:gd name="T26" fmla="*/ 30 w 134"/>
                  <a:gd name="T27" fmla="*/ 142 h 170"/>
                  <a:gd name="T28" fmla="*/ 64 w 134"/>
                  <a:gd name="T29" fmla="*/ 153 h 170"/>
                  <a:gd name="T30" fmla="*/ 86 w 134"/>
                  <a:gd name="T31" fmla="*/ 148 h 170"/>
                  <a:gd name="T32" fmla="*/ 102 w 134"/>
                  <a:gd name="T33" fmla="*/ 133 h 170"/>
                  <a:gd name="T34" fmla="*/ 111 w 134"/>
                  <a:gd name="T35" fmla="*/ 112 h 170"/>
                  <a:gd name="T36" fmla="*/ 113 w 134"/>
                  <a:gd name="T37" fmla="*/ 87 h 170"/>
                  <a:gd name="T38" fmla="*/ 113 w 134"/>
                  <a:gd name="T39" fmla="*/ 0 h 170"/>
                  <a:gd name="T40" fmla="*/ 134 w 134"/>
                  <a:gd name="T41" fmla="*/ 0 h 170"/>
                  <a:gd name="T42" fmla="*/ 134 w 134"/>
                  <a:gd name="T43" fmla="*/ 166 h 170"/>
                  <a:gd name="T44" fmla="*/ 115 w 134"/>
                  <a:gd name="T45" fmla="*/ 16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4" h="170">
                    <a:moveTo>
                      <a:pt x="115" y="166"/>
                    </a:moveTo>
                    <a:lnTo>
                      <a:pt x="115" y="166"/>
                    </a:lnTo>
                    <a:lnTo>
                      <a:pt x="115" y="136"/>
                    </a:lnTo>
                    <a:lnTo>
                      <a:pt x="114" y="136"/>
                    </a:lnTo>
                    <a:cubicBezTo>
                      <a:pt x="109" y="147"/>
                      <a:pt x="101" y="155"/>
                      <a:pt x="91" y="161"/>
                    </a:cubicBezTo>
                    <a:cubicBezTo>
                      <a:pt x="81" y="167"/>
                      <a:pt x="70" y="170"/>
                      <a:pt x="57" y="170"/>
                    </a:cubicBezTo>
                    <a:cubicBezTo>
                      <a:pt x="47" y="170"/>
                      <a:pt x="38" y="169"/>
                      <a:pt x="31" y="166"/>
                    </a:cubicBezTo>
                    <a:cubicBezTo>
                      <a:pt x="23" y="163"/>
                      <a:pt x="17" y="159"/>
                      <a:pt x="13" y="153"/>
                    </a:cubicBezTo>
                    <a:cubicBezTo>
                      <a:pt x="8" y="148"/>
                      <a:pt x="5" y="142"/>
                      <a:pt x="3" y="134"/>
                    </a:cubicBezTo>
                    <a:cubicBezTo>
                      <a:pt x="1" y="126"/>
                      <a:pt x="0" y="117"/>
                      <a:pt x="0" y="108"/>
                    </a:cubicBezTo>
                    <a:lnTo>
                      <a:pt x="0" y="0"/>
                    </a:lnTo>
                    <a:lnTo>
                      <a:pt x="20" y="0"/>
                    </a:lnTo>
                    <a:lnTo>
                      <a:pt x="20" y="108"/>
                    </a:lnTo>
                    <a:cubicBezTo>
                      <a:pt x="20" y="123"/>
                      <a:pt x="24" y="134"/>
                      <a:pt x="30" y="142"/>
                    </a:cubicBezTo>
                    <a:cubicBezTo>
                      <a:pt x="37" y="150"/>
                      <a:pt x="48" y="153"/>
                      <a:pt x="64" y="153"/>
                    </a:cubicBezTo>
                    <a:cubicBezTo>
                      <a:pt x="73" y="153"/>
                      <a:pt x="80" y="152"/>
                      <a:pt x="86" y="148"/>
                    </a:cubicBezTo>
                    <a:cubicBezTo>
                      <a:pt x="92" y="144"/>
                      <a:pt x="98" y="139"/>
                      <a:pt x="102" y="133"/>
                    </a:cubicBezTo>
                    <a:cubicBezTo>
                      <a:pt x="106" y="127"/>
                      <a:pt x="109" y="120"/>
                      <a:pt x="111" y="112"/>
                    </a:cubicBezTo>
                    <a:cubicBezTo>
                      <a:pt x="113" y="104"/>
                      <a:pt x="113" y="95"/>
                      <a:pt x="113" y="87"/>
                    </a:cubicBezTo>
                    <a:lnTo>
                      <a:pt x="113" y="0"/>
                    </a:lnTo>
                    <a:lnTo>
                      <a:pt x="134" y="0"/>
                    </a:lnTo>
                    <a:lnTo>
                      <a:pt x="134" y="166"/>
                    </a:lnTo>
                    <a:lnTo>
                      <a:pt x="115" y="166"/>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43">
                <a:extLst>
                  <a:ext uri="{FF2B5EF4-FFF2-40B4-BE49-F238E27FC236}">
                    <a16:creationId xmlns:a16="http://schemas.microsoft.com/office/drawing/2014/main" id="{8E28181E-6B36-41FA-ADAC-9AA053F16C6B}"/>
                  </a:ext>
                </a:extLst>
              </p:cNvPr>
              <p:cNvSpPr>
                <a:spLocks/>
              </p:cNvSpPr>
              <p:nvPr userDrawn="1"/>
            </p:nvSpPr>
            <p:spPr bwMode="auto">
              <a:xfrm>
                <a:off x="4862513" y="2878138"/>
                <a:ext cx="84138" cy="176213"/>
              </a:xfrm>
              <a:custGeom>
                <a:avLst/>
                <a:gdLst>
                  <a:gd name="T0" fmla="*/ 18 w 81"/>
                  <a:gd name="T1" fmla="*/ 3 h 169"/>
                  <a:gd name="T2" fmla="*/ 18 w 81"/>
                  <a:gd name="T3" fmla="*/ 3 h 169"/>
                  <a:gd name="T4" fmla="*/ 18 w 81"/>
                  <a:gd name="T5" fmla="*/ 42 h 169"/>
                  <a:gd name="T6" fmla="*/ 19 w 81"/>
                  <a:gd name="T7" fmla="*/ 42 h 169"/>
                  <a:gd name="T8" fmla="*/ 43 w 81"/>
                  <a:gd name="T9" fmla="*/ 11 h 169"/>
                  <a:gd name="T10" fmla="*/ 81 w 81"/>
                  <a:gd name="T11" fmla="*/ 1 h 169"/>
                  <a:gd name="T12" fmla="*/ 81 w 81"/>
                  <a:gd name="T13" fmla="*/ 21 h 169"/>
                  <a:gd name="T14" fmla="*/ 56 w 81"/>
                  <a:gd name="T15" fmla="*/ 25 h 169"/>
                  <a:gd name="T16" fmla="*/ 37 w 81"/>
                  <a:gd name="T17" fmla="*/ 37 h 169"/>
                  <a:gd name="T18" fmla="*/ 24 w 81"/>
                  <a:gd name="T19" fmla="*/ 56 h 169"/>
                  <a:gd name="T20" fmla="*/ 20 w 81"/>
                  <a:gd name="T21" fmla="*/ 81 h 169"/>
                  <a:gd name="T22" fmla="*/ 20 w 81"/>
                  <a:gd name="T23" fmla="*/ 169 h 169"/>
                  <a:gd name="T24" fmla="*/ 0 w 81"/>
                  <a:gd name="T25" fmla="*/ 169 h 169"/>
                  <a:gd name="T26" fmla="*/ 0 w 81"/>
                  <a:gd name="T27" fmla="*/ 3 h 169"/>
                  <a:gd name="T28" fmla="*/ 18 w 81"/>
                  <a:gd name="T29" fmla="*/ 3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169">
                    <a:moveTo>
                      <a:pt x="18" y="3"/>
                    </a:moveTo>
                    <a:lnTo>
                      <a:pt x="18" y="3"/>
                    </a:lnTo>
                    <a:lnTo>
                      <a:pt x="18" y="42"/>
                    </a:lnTo>
                    <a:lnTo>
                      <a:pt x="19" y="42"/>
                    </a:lnTo>
                    <a:cubicBezTo>
                      <a:pt x="24" y="29"/>
                      <a:pt x="32" y="18"/>
                      <a:pt x="43" y="11"/>
                    </a:cubicBezTo>
                    <a:cubicBezTo>
                      <a:pt x="54" y="4"/>
                      <a:pt x="66" y="0"/>
                      <a:pt x="81" y="1"/>
                    </a:cubicBezTo>
                    <a:lnTo>
                      <a:pt x="81" y="21"/>
                    </a:lnTo>
                    <a:cubicBezTo>
                      <a:pt x="72" y="21"/>
                      <a:pt x="64" y="22"/>
                      <a:pt x="56" y="25"/>
                    </a:cubicBezTo>
                    <a:cubicBezTo>
                      <a:pt x="49" y="28"/>
                      <a:pt x="42" y="32"/>
                      <a:pt x="37" y="37"/>
                    </a:cubicBezTo>
                    <a:cubicBezTo>
                      <a:pt x="32" y="43"/>
                      <a:pt x="27" y="49"/>
                      <a:pt x="24" y="56"/>
                    </a:cubicBezTo>
                    <a:cubicBezTo>
                      <a:pt x="21" y="64"/>
                      <a:pt x="20" y="72"/>
                      <a:pt x="20" y="81"/>
                    </a:cubicBezTo>
                    <a:lnTo>
                      <a:pt x="20" y="169"/>
                    </a:lnTo>
                    <a:lnTo>
                      <a:pt x="0" y="169"/>
                    </a:lnTo>
                    <a:lnTo>
                      <a:pt x="0" y="3"/>
                    </a:lnTo>
                    <a:lnTo>
                      <a:pt x="18" y="3"/>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44">
                <a:extLst>
                  <a:ext uri="{FF2B5EF4-FFF2-40B4-BE49-F238E27FC236}">
                    <a16:creationId xmlns:a16="http://schemas.microsoft.com/office/drawing/2014/main" id="{E46CAD3E-775E-44A9-AD0D-D607FF028A25}"/>
                  </a:ext>
                </a:extLst>
              </p:cNvPr>
              <p:cNvSpPr>
                <a:spLocks/>
              </p:cNvSpPr>
              <p:nvPr userDrawn="1"/>
            </p:nvSpPr>
            <p:spPr bwMode="auto">
              <a:xfrm>
                <a:off x="4943475" y="2878138"/>
                <a:ext cx="150813" cy="180975"/>
              </a:xfrm>
              <a:custGeom>
                <a:avLst/>
                <a:gdLst>
                  <a:gd name="T0" fmla="*/ 110 w 147"/>
                  <a:gd name="T1" fmla="*/ 27 h 174"/>
                  <a:gd name="T2" fmla="*/ 110 w 147"/>
                  <a:gd name="T3" fmla="*/ 27 h 174"/>
                  <a:gd name="T4" fmla="*/ 79 w 147"/>
                  <a:gd name="T5" fmla="*/ 17 h 174"/>
                  <a:gd name="T6" fmla="*/ 53 w 147"/>
                  <a:gd name="T7" fmla="*/ 23 h 174"/>
                  <a:gd name="T8" fmla="*/ 35 w 147"/>
                  <a:gd name="T9" fmla="*/ 39 h 174"/>
                  <a:gd name="T10" fmla="*/ 24 w 147"/>
                  <a:gd name="T11" fmla="*/ 61 h 174"/>
                  <a:gd name="T12" fmla="*/ 21 w 147"/>
                  <a:gd name="T13" fmla="*/ 87 h 174"/>
                  <a:gd name="T14" fmla="*/ 24 w 147"/>
                  <a:gd name="T15" fmla="*/ 113 h 174"/>
                  <a:gd name="T16" fmla="*/ 35 w 147"/>
                  <a:gd name="T17" fmla="*/ 135 h 174"/>
                  <a:gd name="T18" fmla="*/ 53 w 147"/>
                  <a:gd name="T19" fmla="*/ 151 h 174"/>
                  <a:gd name="T20" fmla="*/ 79 w 147"/>
                  <a:gd name="T21" fmla="*/ 157 h 174"/>
                  <a:gd name="T22" fmla="*/ 96 w 147"/>
                  <a:gd name="T23" fmla="*/ 154 h 174"/>
                  <a:gd name="T24" fmla="*/ 111 w 147"/>
                  <a:gd name="T25" fmla="*/ 144 h 174"/>
                  <a:gd name="T26" fmla="*/ 121 w 147"/>
                  <a:gd name="T27" fmla="*/ 129 h 174"/>
                  <a:gd name="T28" fmla="*/ 127 w 147"/>
                  <a:gd name="T29" fmla="*/ 110 h 174"/>
                  <a:gd name="T30" fmla="*/ 147 w 147"/>
                  <a:gd name="T31" fmla="*/ 110 h 174"/>
                  <a:gd name="T32" fmla="*/ 125 w 147"/>
                  <a:gd name="T33" fmla="*/ 157 h 174"/>
                  <a:gd name="T34" fmla="*/ 79 w 147"/>
                  <a:gd name="T35" fmla="*/ 174 h 174"/>
                  <a:gd name="T36" fmla="*/ 45 w 147"/>
                  <a:gd name="T37" fmla="*/ 167 h 174"/>
                  <a:gd name="T38" fmla="*/ 21 w 147"/>
                  <a:gd name="T39" fmla="*/ 148 h 174"/>
                  <a:gd name="T40" fmla="*/ 6 w 147"/>
                  <a:gd name="T41" fmla="*/ 121 h 174"/>
                  <a:gd name="T42" fmla="*/ 0 w 147"/>
                  <a:gd name="T43" fmla="*/ 87 h 174"/>
                  <a:gd name="T44" fmla="*/ 6 w 147"/>
                  <a:gd name="T45" fmla="*/ 53 h 174"/>
                  <a:gd name="T46" fmla="*/ 21 w 147"/>
                  <a:gd name="T47" fmla="*/ 26 h 174"/>
                  <a:gd name="T48" fmla="*/ 45 w 147"/>
                  <a:gd name="T49" fmla="*/ 7 h 174"/>
                  <a:gd name="T50" fmla="*/ 79 w 147"/>
                  <a:gd name="T51" fmla="*/ 0 h 174"/>
                  <a:gd name="T52" fmla="*/ 124 w 147"/>
                  <a:gd name="T53" fmla="*/ 14 h 174"/>
                  <a:gd name="T54" fmla="*/ 145 w 147"/>
                  <a:gd name="T55" fmla="*/ 56 h 174"/>
                  <a:gd name="T56" fmla="*/ 125 w 147"/>
                  <a:gd name="T57" fmla="*/ 56 h 174"/>
                  <a:gd name="T58" fmla="*/ 110 w 147"/>
                  <a:gd name="T59" fmla="*/ 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74">
                    <a:moveTo>
                      <a:pt x="110" y="27"/>
                    </a:moveTo>
                    <a:lnTo>
                      <a:pt x="110" y="27"/>
                    </a:lnTo>
                    <a:cubicBezTo>
                      <a:pt x="102" y="20"/>
                      <a:pt x="92" y="17"/>
                      <a:pt x="79" y="17"/>
                    </a:cubicBezTo>
                    <a:cubicBezTo>
                      <a:pt x="69" y="17"/>
                      <a:pt x="61" y="19"/>
                      <a:pt x="53" y="23"/>
                    </a:cubicBezTo>
                    <a:cubicBezTo>
                      <a:pt x="46" y="27"/>
                      <a:pt x="40" y="32"/>
                      <a:pt x="35" y="39"/>
                    </a:cubicBezTo>
                    <a:cubicBezTo>
                      <a:pt x="30" y="45"/>
                      <a:pt x="27" y="53"/>
                      <a:pt x="24" y="61"/>
                    </a:cubicBezTo>
                    <a:cubicBezTo>
                      <a:pt x="22" y="70"/>
                      <a:pt x="21" y="78"/>
                      <a:pt x="21" y="87"/>
                    </a:cubicBezTo>
                    <a:cubicBezTo>
                      <a:pt x="21" y="96"/>
                      <a:pt x="22" y="104"/>
                      <a:pt x="24" y="113"/>
                    </a:cubicBezTo>
                    <a:cubicBezTo>
                      <a:pt x="27" y="121"/>
                      <a:pt x="30" y="129"/>
                      <a:pt x="35" y="135"/>
                    </a:cubicBezTo>
                    <a:cubicBezTo>
                      <a:pt x="40" y="142"/>
                      <a:pt x="46" y="147"/>
                      <a:pt x="53" y="151"/>
                    </a:cubicBezTo>
                    <a:cubicBezTo>
                      <a:pt x="61" y="155"/>
                      <a:pt x="69" y="157"/>
                      <a:pt x="79" y="157"/>
                    </a:cubicBezTo>
                    <a:cubicBezTo>
                      <a:pt x="85" y="157"/>
                      <a:pt x="91" y="156"/>
                      <a:pt x="96" y="154"/>
                    </a:cubicBezTo>
                    <a:cubicBezTo>
                      <a:pt x="102" y="152"/>
                      <a:pt x="107" y="148"/>
                      <a:pt x="111" y="144"/>
                    </a:cubicBezTo>
                    <a:cubicBezTo>
                      <a:pt x="115" y="140"/>
                      <a:pt x="119" y="135"/>
                      <a:pt x="121" y="129"/>
                    </a:cubicBezTo>
                    <a:cubicBezTo>
                      <a:pt x="124" y="123"/>
                      <a:pt x="126" y="117"/>
                      <a:pt x="127" y="110"/>
                    </a:cubicBezTo>
                    <a:lnTo>
                      <a:pt x="147" y="110"/>
                    </a:lnTo>
                    <a:cubicBezTo>
                      <a:pt x="144" y="130"/>
                      <a:pt x="137" y="146"/>
                      <a:pt x="125" y="157"/>
                    </a:cubicBezTo>
                    <a:cubicBezTo>
                      <a:pt x="113" y="168"/>
                      <a:pt x="97" y="174"/>
                      <a:pt x="79" y="174"/>
                    </a:cubicBezTo>
                    <a:cubicBezTo>
                      <a:pt x="66" y="174"/>
                      <a:pt x="55" y="172"/>
                      <a:pt x="45" y="167"/>
                    </a:cubicBezTo>
                    <a:cubicBezTo>
                      <a:pt x="35" y="163"/>
                      <a:pt x="27" y="156"/>
                      <a:pt x="21" y="148"/>
                    </a:cubicBezTo>
                    <a:cubicBezTo>
                      <a:pt x="14" y="141"/>
                      <a:pt x="9" y="131"/>
                      <a:pt x="6" y="121"/>
                    </a:cubicBezTo>
                    <a:cubicBezTo>
                      <a:pt x="2" y="110"/>
                      <a:pt x="0" y="99"/>
                      <a:pt x="0" y="87"/>
                    </a:cubicBezTo>
                    <a:cubicBezTo>
                      <a:pt x="0" y="75"/>
                      <a:pt x="2" y="64"/>
                      <a:pt x="6" y="53"/>
                    </a:cubicBezTo>
                    <a:cubicBezTo>
                      <a:pt x="9" y="43"/>
                      <a:pt x="14" y="33"/>
                      <a:pt x="21" y="26"/>
                    </a:cubicBezTo>
                    <a:cubicBezTo>
                      <a:pt x="27" y="18"/>
                      <a:pt x="35" y="11"/>
                      <a:pt x="45" y="7"/>
                    </a:cubicBezTo>
                    <a:cubicBezTo>
                      <a:pt x="55" y="2"/>
                      <a:pt x="66" y="0"/>
                      <a:pt x="79" y="0"/>
                    </a:cubicBezTo>
                    <a:cubicBezTo>
                      <a:pt x="96" y="0"/>
                      <a:pt x="111" y="4"/>
                      <a:pt x="124" y="14"/>
                    </a:cubicBezTo>
                    <a:cubicBezTo>
                      <a:pt x="136" y="23"/>
                      <a:pt x="143" y="37"/>
                      <a:pt x="145" y="56"/>
                    </a:cubicBezTo>
                    <a:lnTo>
                      <a:pt x="125" y="56"/>
                    </a:lnTo>
                    <a:cubicBezTo>
                      <a:pt x="122" y="44"/>
                      <a:pt x="117" y="34"/>
                      <a:pt x="110" y="27"/>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45">
                <a:extLst>
                  <a:ext uri="{FF2B5EF4-FFF2-40B4-BE49-F238E27FC236}">
                    <a16:creationId xmlns:a16="http://schemas.microsoft.com/office/drawing/2014/main" id="{EA2E100D-2456-4AA4-8DF6-E5B6E85766CB}"/>
                  </a:ext>
                </a:extLst>
              </p:cNvPr>
              <p:cNvSpPr>
                <a:spLocks noEditPoints="1"/>
              </p:cNvSpPr>
              <p:nvPr userDrawn="1"/>
            </p:nvSpPr>
            <p:spPr bwMode="auto">
              <a:xfrm>
                <a:off x="5105400" y="2878138"/>
                <a:ext cx="150813" cy="180975"/>
              </a:xfrm>
              <a:custGeom>
                <a:avLst/>
                <a:gdLst>
                  <a:gd name="T0" fmla="*/ 123 w 147"/>
                  <a:gd name="T1" fmla="*/ 53 h 174"/>
                  <a:gd name="T2" fmla="*/ 123 w 147"/>
                  <a:gd name="T3" fmla="*/ 53 h 174"/>
                  <a:gd name="T4" fmla="*/ 112 w 147"/>
                  <a:gd name="T5" fmla="*/ 35 h 174"/>
                  <a:gd name="T6" fmla="*/ 96 w 147"/>
                  <a:gd name="T7" fmla="*/ 21 h 174"/>
                  <a:gd name="T8" fmla="*/ 74 w 147"/>
                  <a:gd name="T9" fmla="*/ 17 h 174"/>
                  <a:gd name="T10" fmla="*/ 52 w 147"/>
                  <a:gd name="T11" fmla="*/ 21 h 174"/>
                  <a:gd name="T12" fmla="*/ 36 w 147"/>
                  <a:gd name="T13" fmla="*/ 35 h 174"/>
                  <a:gd name="T14" fmla="*/ 25 w 147"/>
                  <a:gd name="T15" fmla="*/ 54 h 174"/>
                  <a:gd name="T16" fmla="*/ 20 w 147"/>
                  <a:gd name="T17" fmla="*/ 75 h 174"/>
                  <a:gd name="T18" fmla="*/ 127 w 147"/>
                  <a:gd name="T19" fmla="*/ 75 h 174"/>
                  <a:gd name="T20" fmla="*/ 123 w 147"/>
                  <a:gd name="T21" fmla="*/ 53 h 174"/>
                  <a:gd name="T22" fmla="*/ 23 w 147"/>
                  <a:gd name="T23" fmla="*/ 115 h 174"/>
                  <a:gd name="T24" fmla="*/ 23 w 147"/>
                  <a:gd name="T25" fmla="*/ 115 h 174"/>
                  <a:gd name="T26" fmla="*/ 33 w 147"/>
                  <a:gd name="T27" fmla="*/ 136 h 174"/>
                  <a:gd name="T28" fmla="*/ 49 w 147"/>
                  <a:gd name="T29" fmla="*/ 151 h 174"/>
                  <a:gd name="T30" fmla="*/ 74 w 147"/>
                  <a:gd name="T31" fmla="*/ 157 h 174"/>
                  <a:gd name="T32" fmla="*/ 109 w 147"/>
                  <a:gd name="T33" fmla="*/ 146 h 174"/>
                  <a:gd name="T34" fmla="*/ 126 w 147"/>
                  <a:gd name="T35" fmla="*/ 115 h 174"/>
                  <a:gd name="T36" fmla="*/ 146 w 147"/>
                  <a:gd name="T37" fmla="*/ 115 h 174"/>
                  <a:gd name="T38" fmla="*/ 123 w 147"/>
                  <a:gd name="T39" fmla="*/ 159 h 174"/>
                  <a:gd name="T40" fmla="*/ 74 w 147"/>
                  <a:gd name="T41" fmla="*/ 174 h 174"/>
                  <a:gd name="T42" fmla="*/ 40 w 147"/>
                  <a:gd name="T43" fmla="*/ 167 h 174"/>
                  <a:gd name="T44" fmla="*/ 17 w 147"/>
                  <a:gd name="T45" fmla="*/ 148 h 174"/>
                  <a:gd name="T46" fmla="*/ 4 w 147"/>
                  <a:gd name="T47" fmla="*/ 120 h 174"/>
                  <a:gd name="T48" fmla="*/ 0 w 147"/>
                  <a:gd name="T49" fmla="*/ 87 h 174"/>
                  <a:gd name="T50" fmla="*/ 4 w 147"/>
                  <a:gd name="T51" fmla="*/ 55 h 174"/>
                  <a:gd name="T52" fmla="*/ 17 w 147"/>
                  <a:gd name="T53" fmla="*/ 27 h 174"/>
                  <a:gd name="T54" fmla="*/ 40 w 147"/>
                  <a:gd name="T55" fmla="*/ 7 h 174"/>
                  <a:gd name="T56" fmla="*/ 74 w 147"/>
                  <a:gd name="T57" fmla="*/ 0 h 174"/>
                  <a:gd name="T58" fmla="*/ 108 w 147"/>
                  <a:gd name="T59" fmla="*/ 8 h 174"/>
                  <a:gd name="T60" fmla="*/ 131 w 147"/>
                  <a:gd name="T61" fmla="*/ 29 h 174"/>
                  <a:gd name="T62" fmla="*/ 144 w 147"/>
                  <a:gd name="T63" fmla="*/ 58 h 174"/>
                  <a:gd name="T64" fmla="*/ 147 w 147"/>
                  <a:gd name="T65" fmla="*/ 92 h 174"/>
                  <a:gd name="T66" fmla="*/ 20 w 147"/>
                  <a:gd name="T67" fmla="*/ 92 h 174"/>
                  <a:gd name="T68" fmla="*/ 23 w 147"/>
                  <a:gd name="T69" fmla="*/ 11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7" h="174">
                    <a:moveTo>
                      <a:pt x="123" y="53"/>
                    </a:moveTo>
                    <a:lnTo>
                      <a:pt x="123" y="53"/>
                    </a:lnTo>
                    <a:cubicBezTo>
                      <a:pt x="120" y="46"/>
                      <a:pt x="117" y="40"/>
                      <a:pt x="112" y="35"/>
                    </a:cubicBezTo>
                    <a:cubicBezTo>
                      <a:pt x="108" y="29"/>
                      <a:pt x="102" y="25"/>
                      <a:pt x="96" y="21"/>
                    </a:cubicBezTo>
                    <a:cubicBezTo>
                      <a:pt x="89" y="18"/>
                      <a:pt x="82" y="17"/>
                      <a:pt x="74" y="17"/>
                    </a:cubicBezTo>
                    <a:cubicBezTo>
                      <a:pt x="66" y="17"/>
                      <a:pt x="58" y="18"/>
                      <a:pt x="52" y="21"/>
                    </a:cubicBezTo>
                    <a:cubicBezTo>
                      <a:pt x="46" y="25"/>
                      <a:pt x="40" y="29"/>
                      <a:pt x="36" y="35"/>
                    </a:cubicBezTo>
                    <a:cubicBezTo>
                      <a:pt x="31" y="40"/>
                      <a:pt x="28" y="46"/>
                      <a:pt x="25" y="54"/>
                    </a:cubicBezTo>
                    <a:cubicBezTo>
                      <a:pt x="22" y="61"/>
                      <a:pt x="21" y="68"/>
                      <a:pt x="20" y="75"/>
                    </a:cubicBezTo>
                    <a:lnTo>
                      <a:pt x="127" y="75"/>
                    </a:lnTo>
                    <a:cubicBezTo>
                      <a:pt x="126" y="68"/>
                      <a:pt x="125" y="60"/>
                      <a:pt x="123" y="53"/>
                    </a:cubicBezTo>
                    <a:close/>
                    <a:moveTo>
                      <a:pt x="23" y="115"/>
                    </a:moveTo>
                    <a:lnTo>
                      <a:pt x="23" y="115"/>
                    </a:lnTo>
                    <a:cubicBezTo>
                      <a:pt x="25" y="123"/>
                      <a:pt x="28" y="130"/>
                      <a:pt x="33" y="136"/>
                    </a:cubicBezTo>
                    <a:cubicBezTo>
                      <a:pt x="37" y="142"/>
                      <a:pt x="43" y="147"/>
                      <a:pt x="49" y="151"/>
                    </a:cubicBezTo>
                    <a:cubicBezTo>
                      <a:pt x="56" y="155"/>
                      <a:pt x="65" y="157"/>
                      <a:pt x="74" y="157"/>
                    </a:cubicBezTo>
                    <a:cubicBezTo>
                      <a:pt x="89" y="157"/>
                      <a:pt x="100" y="154"/>
                      <a:pt x="109" y="146"/>
                    </a:cubicBezTo>
                    <a:cubicBezTo>
                      <a:pt x="117" y="138"/>
                      <a:pt x="123" y="128"/>
                      <a:pt x="126" y="115"/>
                    </a:cubicBezTo>
                    <a:lnTo>
                      <a:pt x="146" y="115"/>
                    </a:lnTo>
                    <a:cubicBezTo>
                      <a:pt x="142" y="134"/>
                      <a:pt x="134" y="148"/>
                      <a:pt x="123" y="159"/>
                    </a:cubicBezTo>
                    <a:cubicBezTo>
                      <a:pt x="111" y="169"/>
                      <a:pt x="95" y="174"/>
                      <a:pt x="74" y="174"/>
                    </a:cubicBezTo>
                    <a:cubicBezTo>
                      <a:pt x="61" y="174"/>
                      <a:pt x="50" y="172"/>
                      <a:pt x="40" y="167"/>
                    </a:cubicBezTo>
                    <a:cubicBezTo>
                      <a:pt x="31" y="163"/>
                      <a:pt x="23" y="156"/>
                      <a:pt x="17" y="148"/>
                    </a:cubicBezTo>
                    <a:cubicBezTo>
                      <a:pt x="11" y="140"/>
                      <a:pt x="7" y="131"/>
                      <a:pt x="4" y="120"/>
                    </a:cubicBezTo>
                    <a:cubicBezTo>
                      <a:pt x="1" y="110"/>
                      <a:pt x="0" y="99"/>
                      <a:pt x="0" y="87"/>
                    </a:cubicBezTo>
                    <a:cubicBezTo>
                      <a:pt x="0" y="76"/>
                      <a:pt x="1" y="65"/>
                      <a:pt x="4" y="55"/>
                    </a:cubicBezTo>
                    <a:cubicBezTo>
                      <a:pt x="7" y="44"/>
                      <a:pt x="11" y="35"/>
                      <a:pt x="17" y="27"/>
                    </a:cubicBezTo>
                    <a:cubicBezTo>
                      <a:pt x="23" y="19"/>
                      <a:pt x="31" y="12"/>
                      <a:pt x="40" y="7"/>
                    </a:cubicBezTo>
                    <a:cubicBezTo>
                      <a:pt x="50" y="2"/>
                      <a:pt x="61" y="0"/>
                      <a:pt x="74" y="0"/>
                    </a:cubicBezTo>
                    <a:cubicBezTo>
                      <a:pt x="87" y="0"/>
                      <a:pt x="99" y="2"/>
                      <a:pt x="108" y="8"/>
                    </a:cubicBezTo>
                    <a:cubicBezTo>
                      <a:pt x="117" y="13"/>
                      <a:pt x="125" y="20"/>
                      <a:pt x="131" y="29"/>
                    </a:cubicBezTo>
                    <a:cubicBezTo>
                      <a:pt x="137" y="37"/>
                      <a:pt x="141" y="47"/>
                      <a:pt x="144" y="58"/>
                    </a:cubicBezTo>
                    <a:cubicBezTo>
                      <a:pt x="146" y="70"/>
                      <a:pt x="147" y="81"/>
                      <a:pt x="147" y="92"/>
                    </a:cubicBezTo>
                    <a:lnTo>
                      <a:pt x="20" y="92"/>
                    </a:lnTo>
                    <a:cubicBezTo>
                      <a:pt x="20" y="100"/>
                      <a:pt x="21" y="107"/>
                      <a:pt x="23" y="11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46">
                <a:extLst>
                  <a:ext uri="{FF2B5EF4-FFF2-40B4-BE49-F238E27FC236}">
                    <a16:creationId xmlns:a16="http://schemas.microsoft.com/office/drawing/2014/main" id="{387C33A6-9331-45D1-B217-58FEBE2FDBAD}"/>
                  </a:ext>
                </a:extLst>
              </p:cNvPr>
              <p:cNvSpPr>
                <a:spLocks/>
              </p:cNvSpPr>
              <p:nvPr userDrawn="1"/>
            </p:nvSpPr>
            <p:spPr bwMode="auto">
              <a:xfrm>
                <a:off x="5272088" y="2878138"/>
                <a:ext cx="49213" cy="63500"/>
              </a:xfrm>
              <a:custGeom>
                <a:avLst/>
                <a:gdLst>
                  <a:gd name="T0" fmla="*/ 14 w 49"/>
                  <a:gd name="T1" fmla="*/ 45 h 60"/>
                  <a:gd name="T2" fmla="*/ 14 w 49"/>
                  <a:gd name="T3" fmla="*/ 45 h 60"/>
                  <a:gd name="T4" fmla="*/ 16 w 49"/>
                  <a:gd name="T5" fmla="*/ 48 h 60"/>
                  <a:gd name="T6" fmla="*/ 21 w 49"/>
                  <a:gd name="T7" fmla="*/ 50 h 60"/>
                  <a:gd name="T8" fmla="*/ 25 w 49"/>
                  <a:gd name="T9" fmla="*/ 50 h 60"/>
                  <a:gd name="T10" fmla="*/ 29 w 49"/>
                  <a:gd name="T11" fmla="*/ 50 h 60"/>
                  <a:gd name="T12" fmla="*/ 33 w 49"/>
                  <a:gd name="T13" fmla="*/ 49 h 60"/>
                  <a:gd name="T14" fmla="*/ 35 w 49"/>
                  <a:gd name="T15" fmla="*/ 47 h 60"/>
                  <a:gd name="T16" fmla="*/ 36 w 49"/>
                  <a:gd name="T17" fmla="*/ 43 h 60"/>
                  <a:gd name="T18" fmla="*/ 35 w 49"/>
                  <a:gd name="T19" fmla="*/ 40 h 60"/>
                  <a:gd name="T20" fmla="*/ 31 w 49"/>
                  <a:gd name="T21" fmla="*/ 37 h 60"/>
                  <a:gd name="T22" fmla="*/ 26 w 49"/>
                  <a:gd name="T23" fmla="*/ 35 h 60"/>
                  <a:gd name="T24" fmla="*/ 19 w 49"/>
                  <a:gd name="T25" fmla="*/ 34 h 60"/>
                  <a:gd name="T26" fmla="*/ 13 w 49"/>
                  <a:gd name="T27" fmla="*/ 32 h 60"/>
                  <a:gd name="T28" fmla="*/ 8 w 49"/>
                  <a:gd name="T29" fmla="*/ 29 h 60"/>
                  <a:gd name="T30" fmla="*/ 4 w 49"/>
                  <a:gd name="T31" fmla="*/ 24 h 60"/>
                  <a:gd name="T32" fmla="*/ 2 w 49"/>
                  <a:gd name="T33" fmla="*/ 18 h 60"/>
                  <a:gd name="T34" fmla="*/ 4 w 49"/>
                  <a:gd name="T35" fmla="*/ 10 h 60"/>
                  <a:gd name="T36" fmla="*/ 9 w 49"/>
                  <a:gd name="T37" fmla="*/ 5 h 60"/>
                  <a:gd name="T38" fmla="*/ 16 w 49"/>
                  <a:gd name="T39" fmla="*/ 1 h 60"/>
                  <a:gd name="T40" fmla="*/ 24 w 49"/>
                  <a:gd name="T41" fmla="*/ 0 h 60"/>
                  <a:gd name="T42" fmla="*/ 32 w 49"/>
                  <a:gd name="T43" fmla="*/ 1 h 60"/>
                  <a:gd name="T44" fmla="*/ 40 w 49"/>
                  <a:gd name="T45" fmla="*/ 5 h 60"/>
                  <a:gd name="T46" fmla="*/ 45 w 49"/>
                  <a:gd name="T47" fmla="*/ 10 h 60"/>
                  <a:gd name="T48" fmla="*/ 47 w 49"/>
                  <a:gd name="T49" fmla="*/ 19 h 60"/>
                  <a:gd name="T50" fmla="*/ 35 w 49"/>
                  <a:gd name="T51" fmla="*/ 19 h 60"/>
                  <a:gd name="T52" fmla="*/ 33 w 49"/>
                  <a:gd name="T53" fmla="*/ 14 h 60"/>
                  <a:gd name="T54" fmla="*/ 31 w 49"/>
                  <a:gd name="T55" fmla="*/ 12 h 60"/>
                  <a:gd name="T56" fmla="*/ 28 w 49"/>
                  <a:gd name="T57" fmla="*/ 10 h 60"/>
                  <a:gd name="T58" fmla="*/ 23 w 49"/>
                  <a:gd name="T59" fmla="*/ 10 h 60"/>
                  <a:gd name="T60" fmla="*/ 20 w 49"/>
                  <a:gd name="T61" fmla="*/ 10 h 60"/>
                  <a:gd name="T62" fmla="*/ 17 w 49"/>
                  <a:gd name="T63" fmla="*/ 12 h 60"/>
                  <a:gd name="T64" fmla="*/ 15 w 49"/>
                  <a:gd name="T65" fmla="*/ 14 h 60"/>
                  <a:gd name="T66" fmla="*/ 15 w 49"/>
                  <a:gd name="T67" fmla="*/ 17 h 60"/>
                  <a:gd name="T68" fmla="*/ 15 w 49"/>
                  <a:gd name="T69" fmla="*/ 19 h 60"/>
                  <a:gd name="T70" fmla="*/ 18 w 49"/>
                  <a:gd name="T71" fmla="*/ 21 h 60"/>
                  <a:gd name="T72" fmla="*/ 23 w 49"/>
                  <a:gd name="T73" fmla="*/ 23 h 60"/>
                  <a:gd name="T74" fmla="*/ 32 w 49"/>
                  <a:gd name="T75" fmla="*/ 25 h 60"/>
                  <a:gd name="T76" fmla="*/ 36 w 49"/>
                  <a:gd name="T77" fmla="*/ 26 h 60"/>
                  <a:gd name="T78" fmla="*/ 42 w 49"/>
                  <a:gd name="T79" fmla="*/ 29 h 60"/>
                  <a:gd name="T80" fmla="*/ 47 w 49"/>
                  <a:gd name="T81" fmla="*/ 34 h 60"/>
                  <a:gd name="T82" fmla="*/ 49 w 49"/>
                  <a:gd name="T83" fmla="*/ 42 h 60"/>
                  <a:gd name="T84" fmla="*/ 47 w 49"/>
                  <a:gd name="T85" fmla="*/ 49 h 60"/>
                  <a:gd name="T86" fmla="*/ 43 w 49"/>
                  <a:gd name="T87" fmla="*/ 55 h 60"/>
                  <a:gd name="T88" fmla="*/ 35 w 49"/>
                  <a:gd name="T89" fmla="*/ 59 h 60"/>
                  <a:gd name="T90" fmla="*/ 25 w 49"/>
                  <a:gd name="T91" fmla="*/ 60 h 60"/>
                  <a:gd name="T92" fmla="*/ 16 w 49"/>
                  <a:gd name="T93" fmla="*/ 59 h 60"/>
                  <a:gd name="T94" fmla="*/ 8 w 49"/>
                  <a:gd name="T95" fmla="*/ 55 h 60"/>
                  <a:gd name="T96" fmla="*/ 2 w 49"/>
                  <a:gd name="T97" fmla="*/ 49 h 60"/>
                  <a:gd name="T98" fmla="*/ 1 w 49"/>
                  <a:gd name="T99" fmla="*/ 40 h 60"/>
                  <a:gd name="T100" fmla="*/ 13 w 49"/>
                  <a:gd name="T101" fmla="*/ 40 h 60"/>
                  <a:gd name="T102" fmla="*/ 14 w 49"/>
                  <a:gd name="T103"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9" h="60">
                    <a:moveTo>
                      <a:pt x="14" y="45"/>
                    </a:moveTo>
                    <a:lnTo>
                      <a:pt x="14" y="45"/>
                    </a:lnTo>
                    <a:cubicBezTo>
                      <a:pt x="14" y="46"/>
                      <a:pt x="15" y="47"/>
                      <a:pt x="16" y="48"/>
                    </a:cubicBezTo>
                    <a:cubicBezTo>
                      <a:pt x="18" y="49"/>
                      <a:pt x="19" y="49"/>
                      <a:pt x="21" y="50"/>
                    </a:cubicBezTo>
                    <a:cubicBezTo>
                      <a:pt x="22" y="50"/>
                      <a:pt x="24" y="50"/>
                      <a:pt x="25" y="50"/>
                    </a:cubicBezTo>
                    <a:cubicBezTo>
                      <a:pt x="26" y="50"/>
                      <a:pt x="28" y="50"/>
                      <a:pt x="29" y="50"/>
                    </a:cubicBezTo>
                    <a:cubicBezTo>
                      <a:pt x="30" y="50"/>
                      <a:pt x="31" y="50"/>
                      <a:pt x="33" y="49"/>
                    </a:cubicBezTo>
                    <a:cubicBezTo>
                      <a:pt x="34" y="48"/>
                      <a:pt x="35" y="48"/>
                      <a:pt x="35" y="47"/>
                    </a:cubicBezTo>
                    <a:cubicBezTo>
                      <a:pt x="36" y="46"/>
                      <a:pt x="36" y="45"/>
                      <a:pt x="36" y="43"/>
                    </a:cubicBezTo>
                    <a:cubicBezTo>
                      <a:pt x="36" y="42"/>
                      <a:pt x="36" y="40"/>
                      <a:pt x="35" y="40"/>
                    </a:cubicBezTo>
                    <a:cubicBezTo>
                      <a:pt x="34" y="39"/>
                      <a:pt x="33" y="38"/>
                      <a:pt x="31" y="37"/>
                    </a:cubicBezTo>
                    <a:cubicBezTo>
                      <a:pt x="29" y="36"/>
                      <a:pt x="28" y="36"/>
                      <a:pt x="26" y="35"/>
                    </a:cubicBezTo>
                    <a:cubicBezTo>
                      <a:pt x="24" y="35"/>
                      <a:pt x="22" y="34"/>
                      <a:pt x="19" y="34"/>
                    </a:cubicBezTo>
                    <a:cubicBezTo>
                      <a:pt x="17" y="33"/>
                      <a:pt x="15" y="33"/>
                      <a:pt x="13" y="32"/>
                    </a:cubicBezTo>
                    <a:cubicBezTo>
                      <a:pt x="11" y="31"/>
                      <a:pt x="9" y="30"/>
                      <a:pt x="8" y="29"/>
                    </a:cubicBezTo>
                    <a:cubicBezTo>
                      <a:pt x="6" y="28"/>
                      <a:pt x="5" y="26"/>
                      <a:pt x="4" y="24"/>
                    </a:cubicBezTo>
                    <a:cubicBezTo>
                      <a:pt x="3" y="22"/>
                      <a:pt x="2" y="20"/>
                      <a:pt x="2" y="18"/>
                    </a:cubicBezTo>
                    <a:cubicBezTo>
                      <a:pt x="2" y="15"/>
                      <a:pt x="3" y="12"/>
                      <a:pt x="4" y="10"/>
                    </a:cubicBezTo>
                    <a:cubicBezTo>
                      <a:pt x="6" y="8"/>
                      <a:pt x="7" y="6"/>
                      <a:pt x="9" y="5"/>
                    </a:cubicBezTo>
                    <a:cubicBezTo>
                      <a:pt x="11" y="3"/>
                      <a:pt x="14" y="2"/>
                      <a:pt x="16" y="1"/>
                    </a:cubicBezTo>
                    <a:cubicBezTo>
                      <a:pt x="19" y="1"/>
                      <a:pt x="21" y="0"/>
                      <a:pt x="24" y="0"/>
                    </a:cubicBezTo>
                    <a:cubicBezTo>
                      <a:pt x="27" y="0"/>
                      <a:pt x="30" y="1"/>
                      <a:pt x="32" y="1"/>
                    </a:cubicBezTo>
                    <a:cubicBezTo>
                      <a:pt x="35" y="2"/>
                      <a:pt x="38" y="3"/>
                      <a:pt x="40" y="5"/>
                    </a:cubicBezTo>
                    <a:cubicBezTo>
                      <a:pt x="42" y="6"/>
                      <a:pt x="44" y="8"/>
                      <a:pt x="45" y="10"/>
                    </a:cubicBezTo>
                    <a:cubicBezTo>
                      <a:pt x="46" y="13"/>
                      <a:pt x="47" y="15"/>
                      <a:pt x="47" y="19"/>
                    </a:cubicBezTo>
                    <a:lnTo>
                      <a:pt x="35" y="19"/>
                    </a:lnTo>
                    <a:cubicBezTo>
                      <a:pt x="34" y="17"/>
                      <a:pt x="34" y="16"/>
                      <a:pt x="33" y="14"/>
                    </a:cubicBezTo>
                    <a:cubicBezTo>
                      <a:pt x="33" y="13"/>
                      <a:pt x="32" y="12"/>
                      <a:pt x="31" y="12"/>
                    </a:cubicBezTo>
                    <a:cubicBezTo>
                      <a:pt x="30" y="11"/>
                      <a:pt x="29" y="11"/>
                      <a:pt x="28" y="10"/>
                    </a:cubicBezTo>
                    <a:cubicBezTo>
                      <a:pt x="26" y="10"/>
                      <a:pt x="25" y="10"/>
                      <a:pt x="23" y="10"/>
                    </a:cubicBezTo>
                    <a:cubicBezTo>
                      <a:pt x="22" y="10"/>
                      <a:pt x="21" y="10"/>
                      <a:pt x="20" y="10"/>
                    </a:cubicBezTo>
                    <a:cubicBezTo>
                      <a:pt x="19" y="11"/>
                      <a:pt x="18" y="11"/>
                      <a:pt x="17" y="12"/>
                    </a:cubicBezTo>
                    <a:cubicBezTo>
                      <a:pt x="17" y="12"/>
                      <a:pt x="16" y="13"/>
                      <a:pt x="15" y="14"/>
                    </a:cubicBezTo>
                    <a:cubicBezTo>
                      <a:pt x="15" y="14"/>
                      <a:pt x="15" y="15"/>
                      <a:pt x="15" y="17"/>
                    </a:cubicBezTo>
                    <a:cubicBezTo>
                      <a:pt x="15" y="18"/>
                      <a:pt x="15" y="19"/>
                      <a:pt x="15" y="19"/>
                    </a:cubicBezTo>
                    <a:cubicBezTo>
                      <a:pt x="16" y="20"/>
                      <a:pt x="16" y="21"/>
                      <a:pt x="18" y="21"/>
                    </a:cubicBezTo>
                    <a:cubicBezTo>
                      <a:pt x="19" y="22"/>
                      <a:pt x="21" y="22"/>
                      <a:pt x="23" y="23"/>
                    </a:cubicBezTo>
                    <a:cubicBezTo>
                      <a:pt x="25" y="24"/>
                      <a:pt x="28" y="24"/>
                      <a:pt x="32" y="25"/>
                    </a:cubicBezTo>
                    <a:cubicBezTo>
                      <a:pt x="33" y="25"/>
                      <a:pt x="34" y="26"/>
                      <a:pt x="36" y="26"/>
                    </a:cubicBezTo>
                    <a:cubicBezTo>
                      <a:pt x="38" y="27"/>
                      <a:pt x="40" y="28"/>
                      <a:pt x="42" y="29"/>
                    </a:cubicBezTo>
                    <a:cubicBezTo>
                      <a:pt x="44" y="30"/>
                      <a:pt x="45" y="32"/>
                      <a:pt x="47" y="34"/>
                    </a:cubicBezTo>
                    <a:cubicBezTo>
                      <a:pt x="48" y="36"/>
                      <a:pt x="49" y="39"/>
                      <a:pt x="49" y="42"/>
                    </a:cubicBezTo>
                    <a:cubicBezTo>
                      <a:pt x="49" y="44"/>
                      <a:pt x="48" y="47"/>
                      <a:pt x="47" y="49"/>
                    </a:cubicBezTo>
                    <a:cubicBezTo>
                      <a:pt x="46" y="51"/>
                      <a:pt x="45" y="53"/>
                      <a:pt x="43" y="55"/>
                    </a:cubicBezTo>
                    <a:cubicBezTo>
                      <a:pt x="41" y="57"/>
                      <a:pt x="38" y="58"/>
                      <a:pt x="35" y="59"/>
                    </a:cubicBezTo>
                    <a:cubicBezTo>
                      <a:pt x="32" y="60"/>
                      <a:pt x="29" y="60"/>
                      <a:pt x="25" y="60"/>
                    </a:cubicBezTo>
                    <a:cubicBezTo>
                      <a:pt x="22" y="60"/>
                      <a:pt x="19" y="60"/>
                      <a:pt x="16" y="59"/>
                    </a:cubicBezTo>
                    <a:cubicBezTo>
                      <a:pt x="13" y="58"/>
                      <a:pt x="10" y="57"/>
                      <a:pt x="8" y="55"/>
                    </a:cubicBezTo>
                    <a:cubicBezTo>
                      <a:pt x="6" y="54"/>
                      <a:pt x="4" y="52"/>
                      <a:pt x="2" y="49"/>
                    </a:cubicBezTo>
                    <a:cubicBezTo>
                      <a:pt x="1" y="46"/>
                      <a:pt x="0" y="43"/>
                      <a:pt x="1" y="40"/>
                    </a:cubicBezTo>
                    <a:lnTo>
                      <a:pt x="13" y="40"/>
                    </a:lnTo>
                    <a:cubicBezTo>
                      <a:pt x="13" y="42"/>
                      <a:pt x="13" y="43"/>
                      <a:pt x="14" y="4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47">
                <a:extLst>
                  <a:ext uri="{FF2B5EF4-FFF2-40B4-BE49-F238E27FC236}">
                    <a16:creationId xmlns:a16="http://schemas.microsoft.com/office/drawing/2014/main" id="{4AF9A03D-D475-433F-98DA-E6D18FF7550E}"/>
                  </a:ext>
                </a:extLst>
              </p:cNvPr>
              <p:cNvSpPr>
                <a:spLocks/>
              </p:cNvSpPr>
              <p:nvPr userDrawn="1"/>
            </p:nvSpPr>
            <p:spPr bwMode="auto">
              <a:xfrm>
                <a:off x="5327650" y="2881313"/>
                <a:ext cx="63500" cy="58738"/>
              </a:xfrm>
              <a:custGeom>
                <a:avLst/>
                <a:gdLst>
                  <a:gd name="T0" fmla="*/ 18 w 62"/>
                  <a:gd name="T1" fmla="*/ 0 h 57"/>
                  <a:gd name="T2" fmla="*/ 18 w 62"/>
                  <a:gd name="T3" fmla="*/ 0 h 57"/>
                  <a:gd name="T4" fmla="*/ 31 w 62"/>
                  <a:gd name="T5" fmla="*/ 39 h 57"/>
                  <a:gd name="T6" fmla="*/ 31 w 62"/>
                  <a:gd name="T7" fmla="*/ 39 h 57"/>
                  <a:gd name="T8" fmla="*/ 44 w 62"/>
                  <a:gd name="T9" fmla="*/ 0 h 57"/>
                  <a:gd name="T10" fmla="*/ 62 w 62"/>
                  <a:gd name="T11" fmla="*/ 0 h 57"/>
                  <a:gd name="T12" fmla="*/ 62 w 62"/>
                  <a:gd name="T13" fmla="*/ 57 h 57"/>
                  <a:gd name="T14" fmla="*/ 50 w 62"/>
                  <a:gd name="T15" fmla="*/ 57 h 57"/>
                  <a:gd name="T16" fmla="*/ 50 w 62"/>
                  <a:gd name="T17" fmla="*/ 16 h 57"/>
                  <a:gd name="T18" fmla="*/ 50 w 62"/>
                  <a:gd name="T19" fmla="*/ 16 h 57"/>
                  <a:gd name="T20" fmla="*/ 36 w 62"/>
                  <a:gd name="T21" fmla="*/ 57 h 57"/>
                  <a:gd name="T22" fmla="*/ 26 w 62"/>
                  <a:gd name="T23" fmla="*/ 57 h 57"/>
                  <a:gd name="T24" fmla="*/ 12 w 62"/>
                  <a:gd name="T25" fmla="*/ 17 h 57"/>
                  <a:gd name="T26" fmla="*/ 12 w 62"/>
                  <a:gd name="T27" fmla="*/ 17 h 57"/>
                  <a:gd name="T28" fmla="*/ 12 w 62"/>
                  <a:gd name="T29" fmla="*/ 57 h 57"/>
                  <a:gd name="T30" fmla="*/ 0 w 62"/>
                  <a:gd name="T31" fmla="*/ 57 h 57"/>
                  <a:gd name="T32" fmla="*/ 0 w 62"/>
                  <a:gd name="T33" fmla="*/ 0 h 57"/>
                  <a:gd name="T34" fmla="*/ 18 w 62"/>
                  <a:gd name="T3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 h="57">
                    <a:moveTo>
                      <a:pt x="18" y="0"/>
                    </a:moveTo>
                    <a:lnTo>
                      <a:pt x="18" y="0"/>
                    </a:lnTo>
                    <a:lnTo>
                      <a:pt x="31" y="39"/>
                    </a:lnTo>
                    <a:lnTo>
                      <a:pt x="31" y="39"/>
                    </a:lnTo>
                    <a:lnTo>
                      <a:pt x="44" y="0"/>
                    </a:lnTo>
                    <a:lnTo>
                      <a:pt x="62" y="0"/>
                    </a:lnTo>
                    <a:lnTo>
                      <a:pt x="62" y="57"/>
                    </a:lnTo>
                    <a:lnTo>
                      <a:pt x="50" y="57"/>
                    </a:lnTo>
                    <a:lnTo>
                      <a:pt x="50" y="16"/>
                    </a:lnTo>
                    <a:lnTo>
                      <a:pt x="50" y="16"/>
                    </a:lnTo>
                    <a:lnTo>
                      <a:pt x="36" y="57"/>
                    </a:lnTo>
                    <a:lnTo>
                      <a:pt x="26" y="57"/>
                    </a:lnTo>
                    <a:lnTo>
                      <a:pt x="12" y="17"/>
                    </a:lnTo>
                    <a:lnTo>
                      <a:pt x="12" y="17"/>
                    </a:lnTo>
                    <a:lnTo>
                      <a:pt x="12" y="57"/>
                    </a:lnTo>
                    <a:lnTo>
                      <a:pt x="0" y="57"/>
                    </a:lnTo>
                    <a:lnTo>
                      <a:pt x="0" y="0"/>
                    </a:lnTo>
                    <a:lnTo>
                      <a:pt x="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783598339"/>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3"/>
            <a:ext cx="8961120" cy="307777"/>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4"/>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00" dirty="0"/>
          </a:p>
        </p:txBody>
      </p:sp>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5"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6"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96379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Section Divider slide text">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rgbClr val="5E5E5E"/>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5" name="Straight Connector 14"/>
          <p:cNvCxnSpPr/>
          <p:nvPr userDrawn="1"/>
        </p:nvCxnSpPr>
        <p:spPr>
          <a:xfrm>
            <a:off x="685800" y="3317949"/>
            <a:ext cx="7772400" cy="0"/>
          </a:xfrm>
          <a:prstGeom prst="line">
            <a:avLst/>
          </a:prstGeom>
          <a:noFill/>
          <a:ln w="12700" cap="flat" cmpd="sng" algn="ctr">
            <a:solidFill>
              <a:schemeClr val="bg1">
                <a:lumMod val="85000"/>
              </a:schemeClr>
            </a:solidFill>
            <a:prstDash val="solid"/>
          </a:ln>
          <a:effectLst/>
        </p:spPr>
      </p:cxnSp>
      <p:sp>
        <p:nvSpPr>
          <p:cNvPr id="27" name="Title 26"/>
          <p:cNvSpPr>
            <a:spLocks noGrp="1"/>
          </p:cNvSpPr>
          <p:nvPr>
            <p:ph type="title"/>
          </p:nvPr>
        </p:nvSpPr>
        <p:spPr>
          <a:xfrm>
            <a:off x="692984" y="732514"/>
            <a:ext cx="7765217" cy="2585435"/>
          </a:xfrm>
          <a:prstGeom prst="rect">
            <a:avLst/>
          </a:prstGeom>
        </p:spPr>
        <p:txBody>
          <a:bodyPr lIns="0" rIns="0" anchor="b" anchorCtr="0"/>
          <a:lstStyle>
            <a:lvl1pPr>
              <a:defRPr kumimoji="0" lang="en-US" sz="4000" b="1" i="0" u="none" strike="noStrike" kern="1200" cap="all" spc="0" normalizeH="0" baseline="0" dirty="0">
                <a:ln>
                  <a:noFill/>
                </a:ln>
                <a:solidFill>
                  <a:schemeClr val="bg1">
                    <a:lumMod val="85000"/>
                  </a:schemeClr>
                </a:solidFill>
                <a:effectLst/>
                <a:uLnTx/>
                <a:uFillTx/>
                <a:latin typeface="Arial"/>
                <a:ea typeface="ＭＳ Ｐゴシック" charset="0"/>
                <a:cs typeface="Arial"/>
              </a:defRPr>
            </a:lvl1pPr>
          </a:lstStyle>
          <a:p>
            <a:r>
              <a:rPr lang="en-US" dirty="0"/>
              <a:t>Click to edit Master title style</a:t>
            </a:r>
          </a:p>
        </p:txBody>
      </p:sp>
    </p:spTree>
    <p:extLst>
      <p:ext uri="{BB962C8B-B14F-4D97-AF65-F5344CB8AC3E}">
        <p14:creationId xmlns:p14="http://schemas.microsoft.com/office/powerpoint/2010/main" val="120603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footer ONLY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8"/>
          </p:nvPr>
        </p:nvSpPr>
        <p:spPr/>
        <p:txBody>
          <a:bodyPr/>
          <a:lstStyle/>
          <a:p>
            <a:fld id="{36A182CF-D5A6-4F6A-8D4F-B36B7B4D9FB6}" type="slidenum">
              <a:rPr lang="en-US" smtClean="0"/>
              <a:pPr/>
              <a:t>‹#›</a:t>
            </a:fld>
            <a:endParaRPr lang="en-US" dirty="0"/>
          </a:p>
        </p:txBody>
      </p:sp>
      <p:sp>
        <p:nvSpPr>
          <p:cNvPr id="5" name="Footer Placeholder 4"/>
          <p:cNvSpPr>
            <a:spLocks noGrp="1"/>
          </p:cNvSpPr>
          <p:nvPr>
            <p:ph type="ftr" sz="quarter" idx="19"/>
          </p:nvPr>
        </p:nvSpPr>
        <p:spPr/>
        <p:txBody>
          <a:bodyPr/>
          <a:lstStyle/>
          <a:p>
            <a:r>
              <a:rPr lang="en-US" b="1" dirty="0"/>
              <a:t>© 2018 LEAN HUMAN CAPITAL BY HEALTHCARESOURCE. ALL RIGHTS RESERVED</a:t>
            </a:r>
            <a:endParaRPr lang="en-US" dirty="0"/>
          </a:p>
        </p:txBody>
      </p:sp>
      <p:sp>
        <p:nvSpPr>
          <p:cNvPr id="12" name="Text Placeholder 7"/>
          <p:cNvSpPr>
            <a:spLocks noGrp="1"/>
          </p:cNvSpPr>
          <p:nvPr>
            <p:ph type="body" sz="quarter" idx="13"/>
          </p:nvPr>
        </p:nvSpPr>
        <p:spPr>
          <a:xfrm>
            <a:off x="457200" y="953159"/>
            <a:ext cx="8229600" cy="262439"/>
          </a:xfrm>
          <a:prstGeom prst="rect">
            <a:avLst/>
          </a:prstGeom>
        </p:spPr>
        <p:txBody>
          <a:bodyPr lIns="0" tIns="0" rIns="0" bIns="0">
            <a:noAutofit/>
          </a:bodyPr>
          <a:lstStyle>
            <a:lvl1pPr marL="0" indent="0" algn="ctr">
              <a:buNone/>
              <a:defRPr sz="1798" b="0">
                <a:latin typeface="+mn-lt"/>
              </a:defRPr>
            </a:lvl1pPr>
          </a:lstStyle>
          <a:p>
            <a:pPr lvl="0"/>
            <a:r>
              <a:rPr lang="en-US"/>
              <a:t>Edit Master text styles</a:t>
            </a:r>
          </a:p>
        </p:txBody>
      </p:sp>
    </p:spTree>
    <p:extLst>
      <p:ext uri="{BB962C8B-B14F-4D97-AF65-F5344CB8AC3E}">
        <p14:creationId xmlns:p14="http://schemas.microsoft.com/office/powerpoint/2010/main" val="1804161307"/>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7"/>
          <p:cNvSpPr>
            <a:spLocks noGrp="1"/>
          </p:cNvSpPr>
          <p:nvPr>
            <p:ph type="body" sz="quarter" idx="13"/>
          </p:nvPr>
        </p:nvSpPr>
        <p:spPr>
          <a:xfrm>
            <a:off x="457200" y="953159"/>
            <a:ext cx="8229600" cy="262439"/>
          </a:xfrm>
          <a:prstGeom prst="rect">
            <a:avLst/>
          </a:prstGeom>
        </p:spPr>
        <p:txBody>
          <a:bodyPr lIns="0" tIns="0" rIns="0" bIns="0">
            <a:noAutofit/>
          </a:bodyPr>
          <a:lstStyle>
            <a:lvl1pPr marL="0" indent="0" algn="ctr">
              <a:buNone/>
              <a:defRPr sz="1798" b="0">
                <a:latin typeface="+mn-lt"/>
              </a:defRPr>
            </a:lvl1pPr>
          </a:lstStyle>
          <a:p>
            <a:pPr lvl="0"/>
            <a:r>
              <a:rPr lang="en-US"/>
              <a:t>Edit Master text styles</a:t>
            </a:r>
          </a:p>
        </p:txBody>
      </p:sp>
    </p:spTree>
    <p:extLst>
      <p:ext uri="{BB962C8B-B14F-4D97-AF65-F5344CB8AC3E}">
        <p14:creationId xmlns:p14="http://schemas.microsoft.com/office/powerpoint/2010/main" val="193114235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4" y="274574"/>
            <a:ext cx="4982441" cy="526267"/>
          </a:xfrm>
          <a:prstGeom prst="rect">
            <a:avLst/>
          </a:prstGeom>
        </p:spPr>
        <p:txBody>
          <a:bodyPr anchor="t" anchorCtr="0">
            <a:normAutofit/>
          </a:bodyPr>
          <a:lstStyle>
            <a:lvl1pPr algn="l">
              <a:defRPr sz="2250"/>
            </a:lvl1pPr>
          </a:lstStyle>
          <a:p>
            <a:r>
              <a:rPr lang="en-US" dirty="0"/>
              <a:t>CLICK TO EDIT TITLE</a:t>
            </a:r>
          </a:p>
        </p:txBody>
      </p:sp>
      <p:sp>
        <p:nvSpPr>
          <p:cNvPr id="8" name="Text Placeholder 9"/>
          <p:cNvSpPr>
            <a:spLocks noGrp="1"/>
          </p:cNvSpPr>
          <p:nvPr>
            <p:ph type="body" sz="quarter" idx="11" hasCustomPrompt="1"/>
          </p:nvPr>
        </p:nvSpPr>
        <p:spPr>
          <a:xfrm>
            <a:off x="377194" y="1086856"/>
            <a:ext cx="4982441" cy="3650976"/>
          </a:xfrm>
        </p:spPr>
        <p:txBody>
          <a:bodyPr numCol="1" spcCol="365760">
            <a:normAutofit/>
          </a:bodyPr>
          <a:lstStyle>
            <a:lvl1pPr marL="128585" marR="0" indent="-102867" algn="l" defTabSz="514337" rtl="0" eaLnBrk="1" fontAlgn="auto" latinLnBrk="0" hangingPunct="1">
              <a:lnSpc>
                <a:spcPct val="100000"/>
              </a:lnSpc>
              <a:spcBef>
                <a:spcPts val="563"/>
              </a:spcBef>
              <a:spcAft>
                <a:spcPts val="675"/>
              </a:spcAft>
              <a:buClr>
                <a:schemeClr val="accent5"/>
              </a:buClr>
              <a:buSzTx/>
              <a:buFont typeface="Arial" panose="020B0604020202020204" pitchFamily="34" charset="0"/>
              <a:buChar char="•"/>
              <a:tabLst/>
              <a:defRPr sz="1350" baseline="0"/>
            </a:lvl1pPr>
          </a:lstStyle>
          <a:p>
            <a:r>
              <a:rPr lang="en-US" dirty="0"/>
              <a:t>Add your bullets here or a paragraph.</a:t>
            </a:r>
          </a:p>
        </p:txBody>
      </p:sp>
      <p:sp>
        <p:nvSpPr>
          <p:cNvPr id="11" name="Rectangle 10"/>
          <p:cNvSpPr/>
          <p:nvPr userDrawn="1"/>
        </p:nvSpPr>
        <p:spPr>
          <a:xfrm flipH="1">
            <a:off x="-18864" y="263134"/>
            <a:ext cx="228158" cy="3546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5" name="Rectangle 4"/>
          <p:cNvSpPr/>
          <p:nvPr userDrawn="1"/>
        </p:nvSpPr>
        <p:spPr>
          <a:xfrm>
            <a:off x="5444839" y="0"/>
            <a:ext cx="3699164" cy="514826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128585" marR="0" lvl="0" indent="-128585"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endParaRPr lang="en-US" sz="1013" b="0" dirty="0"/>
          </a:p>
        </p:txBody>
      </p:sp>
      <p:grpSp>
        <p:nvGrpSpPr>
          <p:cNvPr id="9" name="Group 8"/>
          <p:cNvGrpSpPr/>
          <p:nvPr userDrawn="1"/>
        </p:nvGrpSpPr>
        <p:grpSpPr>
          <a:xfrm>
            <a:off x="8272464" y="-68643"/>
            <a:ext cx="611505" cy="741934"/>
            <a:chOff x="-1887083" y="-7785594"/>
            <a:chExt cx="5605643" cy="6794994"/>
          </a:xfrm>
        </p:grpSpPr>
        <p:sp>
          <p:nvSpPr>
            <p:cNvPr id="10" name="Regular Pentagon 3"/>
            <p:cNvSpPr/>
            <p:nvPr/>
          </p:nvSpPr>
          <p:spPr>
            <a:xfrm>
              <a:off x="-1887083" y="-7773979"/>
              <a:ext cx="5605643" cy="678337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415945 h 1647933"/>
                <a:gd name="connsiteX4" fmla="*/ 1053 w 1302462"/>
                <a:gd name="connsiteY4" fmla="*/ 1533155 h 1647933"/>
                <a:gd name="connsiteX5" fmla="*/ 0 w 1302462"/>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388520 h 1647933"/>
                <a:gd name="connsiteX4" fmla="*/ 1053 w 1302462"/>
                <a:gd name="connsiteY4" fmla="*/ 1533155 h 1647933"/>
                <a:gd name="connsiteX5" fmla="*/ 0 w 1302462"/>
                <a:gd name="connsiteY5" fmla="*/ 0 h 1647933"/>
                <a:gd name="connsiteX0" fmla="*/ 0 w 1302462"/>
                <a:gd name="connsiteY0" fmla="*/ 0 h 1545091"/>
                <a:gd name="connsiteX1" fmla="*/ 1297092 w 1302462"/>
                <a:gd name="connsiteY1" fmla="*/ 11973 h 1545091"/>
                <a:gd name="connsiteX2" fmla="*/ 1302462 w 1302462"/>
                <a:gd name="connsiteY2" fmla="*/ 1545091 h 1545091"/>
                <a:gd name="connsiteX3" fmla="*/ 646569 w 1302462"/>
                <a:gd name="connsiteY3" fmla="*/ 1388520 h 1545091"/>
                <a:gd name="connsiteX4" fmla="*/ 1053 w 1302462"/>
                <a:gd name="connsiteY4" fmla="*/ 1533155 h 1545091"/>
                <a:gd name="connsiteX5" fmla="*/ 0 w 1302462"/>
                <a:gd name="connsiteY5" fmla="*/ 0 h 1545091"/>
                <a:gd name="connsiteX0" fmla="*/ 0 w 1298931"/>
                <a:gd name="connsiteY0" fmla="*/ 0 h 1538235"/>
                <a:gd name="connsiteX1" fmla="*/ 1297092 w 1298931"/>
                <a:gd name="connsiteY1" fmla="*/ 11973 h 1538235"/>
                <a:gd name="connsiteX2" fmla="*/ 1298931 w 1298931"/>
                <a:gd name="connsiteY2" fmla="*/ 1538235 h 1538235"/>
                <a:gd name="connsiteX3" fmla="*/ 646569 w 1298931"/>
                <a:gd name="connsiteY3" fmla="*/ 1388520 h 1538235"/>
                <a:gd name="connsiteX4" fmla="*/ 1053 w 1298931"/>
                <a:gd name="connsiteY4" fmla="*/ 1533155 h 1538235"/>
                <a:gd name="connsiteX5" fmla="*/ 0 w 1298931"/>
                <a:gd name="connsiteY5" fmla="*/ 0 h 15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931" h="1538235">
                  <a:moveTo>
                    <a:pt x="0" y="0"/>
                  </a:moveTo>
                  <a:lnTo>
                    <a:pt x="1297092" y="11973"/>
                  </a:lnTo>
                  <a:cubicBezTo>
                    <a:pt x="1297202" y="544252"/>
                    <a:pt x="1298821" y="1005956"/>
                    <a:pt x="1298931" y="1538235"/>
                  </a:cubicBezTo>
                  <a:lnTo>
                    <a:pt x="646569" y="1388520"/>
                  </a:lnTo>
                  <a:lnTo>
                    <a:pt x="1053" y="1533155"/>
                  </a:lnTo>
                  <a:lnTo>
                    <a:pt x="0" y="0"/>
                  </a:lnTo>
                  <a:close/>
                </a:path>
              </a:pathLst>
            </a:custGeom>
            <a:solidFill>
              <a:schemeClr val="bg1"/>
            </a:solidFill>
            <a:ln>
              <a:noFill/>
            </a:ln>
            <a:effectLst>
              <a:outerShdw blurRad="203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2" name="Regular Pentagon 3"/>
            <p:cNvSpPr/>
            <p:nvPr/>
          </p:nvSpPr>
          <p:spPr>
            <a:xfrm>
              <a:off x="-1502033" y="-7785594"/>
              <a:ext cx="4840086" cy="637183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2478 w 1300852"/>
                <a:gd name="connsiteY0" fmla="*/ 0 h 1646282"/>
                <a:gd name="connsiteX1" fmla="*/ 1299570 w 1300852"/>
                <a:gd name="connsiteY1" fmla="*/ 11973 h 1646282"/>
                <a:gd name="connsiteX2" fmla="*/ 1300852 w 1300852"/>
                <a:gd name="connsiteY2" fmla="*/ 1547968 h 1646282"/>
                <a:gd name="connsiteX3" fmla="*/ 649047 w 1300852"/>
                <a:gd name="connsiteY3" fmla="*/ 1415945 h 1646282"/>
                <a:gd name="connsiteX4" fmla="*/ 0 w 1300852"/>
                <a:gd name="connsiteY4" fmla="*/ 1646282 h 1646282"/>
                <a:gd name="connsiteX5" fmla="*/ 2478 w 1300852"/>
                <a:gd name="connsiteY5" fmla="*/ 0 h 1646282"/>
                <a:gd name="connsiteX0" fmla="*/ 0 w 1298374"/>
                <a:gd name="connsiteY0" fmla="*/ 0 h 1547968"/>
                <a:gd name="connsiteX1" fmla="*/ 1297092 w 1298374"/>
                <a:gd name="connsiteY1" fmla="*/ 11973 h 1547968"/>
                <a:gd name="connsiteX2" fmla="*/ 1298374 w 1298374"/>
                <a:gd name="connsiteY2" fmla="*/ 1547968 h 1547968"/>
                <a:gd name="connsiteX3" fmla="*/ 646569 w 1298374"/>
                <a:gd name="connsiteY3" fmla="*/ 1415945 h 1547968"/>
                <a:gd name="connsiteX4" fmla="*/ 1610 w 1298374"/>
                <a:gd name="connsiteY4" fmla="*/ 1546317 h 1547968"/>
                <a:gd name="connsiteX5" fmla="*/ 0 w 1298374"/>
                <a:gd name="connsiteY5" fmla="*/ 0 h 1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374" h="1547968">
                  <a:moveTo>
                    <a:pt x="0" y="0"/>
                  </a:moveTo>
                  <a:lnTo>
                    <a:pt x="1297092" y="11973"/>
                  </a:lnTo>
                  <a:cubicBezTo>
                    <a:pt x="1297202" y="544252"/>
                    <a:pt x="1298264" y="1015689"/>
                    <a:pt x="1298374" y="1547968"/>
                  </a:cubicBezTo>
                  <a:lnTo>
                    <a:pt x="646569" y="1415945"/>
                  </a:lnTo>
                  <a:lnTo>
                    <a:pt x="1610" y="1546317"/>
                  </a:lnTo>
                  <a:cubicBezTo>
                    <a:pt x="1073" y="1030878"/>
                    <a:pt x="537" y="515439"/>
                    <a:pt x="0" y="0"/>
                  </a:cubicBezTo>
                  <a:close/>
                </a:path>
              </a:pathLst>
            </a:custGeom>
            <a:solidFill>
              <a:schemeClr val="accent1"/>
            </a:solidFill>
            <a:ln>
              <a:noFill/>
            </a:ln>
            <a:effectLst>
              <a:innerShdw blurRad="12700" dist="12700" dir="13200000">
                <a:schemeClr val="tx2">
                  <a:lumMod val="90000"/>
                  <a:lumOff val="1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13" name="Freeform 5"/>
            <p:cNvSpPr>
              <a:spLocks noEditPoints="1"/>
            </p:cNvSpPr>
            <p:nvPr/>
          </p:nvSpPr>
          <p:spPr bwMode="auto">
            <a:xfrm>
              <a:off x="-1052553" y="-5150518"/>
              <a:ext cx="3936581" cy="2724453"/>
            </a:xfrm>
            <a:custGeom>
              <a:avLst/>
              <a:gdLst>
                <a:gd name="T0" fmla="*/ 5517 w 6242"/>
                <a:gd name="T1" fmla="*/ 1299 h 4320"/>
                <a:gd name="T2" fmla="*/ 5476 w 6242"/>
                <a:gd name="T3" fmla="*/ 892 h 4320"/>
                <a:gd name="T4" fmla="*/ 5168 w 6242"/>
                <a:gd name="T5" fmla="*/ 551 h 4320"/>
                <a:gd name="T6" fmla="*/ 4734 w 6242"/>
                <a:gd name="T7" fmla="*/ 475 h 4320"/>
                <a:gd name="T8" fmla="*/ 4326 w 6242"/>
                <a:gd name="T9" fmla="*/ 695 h 4320"/>
                <a:gd name="T10" fmla="*/ 4145 w 6242"/>
                <a:gd name="T11" fmla="*/ 1126 h 4320"/>
                <a:gd name="T12" fmla="*/ 3903 w 6242"/>
                <a:gd name="T13" fmla="*/ 1462 h 4320"/>
                <a:gd name="T14" fmla="*/ 4074 w 6242"/>
                <a:gd name="T15" fmla="*/ 924 h 4320"/>
                <a:gd name="T16" fmla="*/ 3892 w 6242"/>
                <a:gd name="T17" fmla="*/ 370 h 4320"/>
                <a:gd name="T18" fmla="*/ 3382 w 6242"/>
                <a:gd name="T19" fmla="*/ 28 h 4320"/>
                <a:gd name="T20" fmla="*/ 2791 w 6242"/>
                <a:gd name="T21" fmla="*/ 73 h 4320"/>
                <a:gd name="T22" fmla="*/ 2339 w 6242"/>
                <a:gd name="T23" fmla="*/ 484 h 4320"/>
                <a:gd name="T24" fmla="*/ 2235 w 6242"/>
                <a:gd name="T25" fmla="*/ 1048 h 4320"/>
                <a:gd name="T26" fmla="*/ 2026 w 6242"/>
                <a:gd name="T27" fmla="*/ 1526 h 4320"/>
                <a:gd name="T28" fmla="*/ 2116 w 6242"/>
                <a:gd name="T29" fmla="*/ 1021 h 4320"/>
                <a:gd name="T30" fmla="*/ 1877 w 6242"/>
                <a:gd name="T31" fmla="*/ 626 h 4320"/>
                <a:gd name="T32" fmla="*/ 1437 w 6242"/>
                <a:gd name="T33" fmla="*/ 468 h 4320"/>
                <a:gd name="T34" fmla="*/ 1023 w 6242"/>
                <a:gd name="T35" fmla="*/ 606 h 4320"/>
                <a:gd name="T36" fmla="*/ 766 w 6242"/>
                <a:gd name="T37" fmla="*/ 987 h 4320"/>
                <a:gd name="T38" fmla="*/ 780 w 6242"/>
                <a:gd name="T39" fmla="*/ 1379 h 4320"/>
                <a:gd name="T40" fmla="*/ 498 w 6242"/>
                <a:gd name="T41" fmla="*/ 1585 h 4320"/>
                <a:gd name="T42" fmla="*/ 144 w 6242"/>
                <a:gd name="T43" fmla="*/ 1799 h 4320"/>
                <a:gd name="T44" fmla="*/ 0 w 6242"/>
                <a:gd name="T45" fmla="*/ 2196 h 4320"/>
                <a:gd name="T46" fmla="*/ 6242 w 6242"/>
                <a:gd name="T47" fmla="*/ 2196 h 4320"/>
                <a:gd name="T48" fmla="*/ 6118 w 6242"/>
                <a:gd name="T49" fmla="*/ 1824 h 4320"/>
                <a:gd name="T50" fmla="*/ 5774 w 6242"/>
                <a:gd name="T51" fmla="*/ 1592 h 4320"/>
                <a:gd name="T52" fmla="*/ 190 w 6242"/>
                <a:gd name="T53" fmla="*/ 2079 h 4320"/>
                <a:gd name="T54" fmla="*/ 512 w 6242"/>
                <a:gd name="T55" fmla="*/ 1760 h 4320"/>
                <a:gd name="T56" fmla="*/ 1008 w 6242"/>
                <a:gd name="T57" fmla="*/ 1455 h 4320"/>
                <a:gd name="T58" fmla="*/ 923 w 6242"/>
                <a:gd name="T59" fmla="*/ 1081 h 4320"/>
                <a:gd name="T60" fmla="*/ 1088 w 6242"/>
                <a:gd name="T61" fmla="*/ 776 h 4320"/>
                <a:gd name="T62" fmla="*/ 1411 w 6242"/>
                <a:gd name="T63" fmla="*/ 642 h 4320"/>
                <a:gd name="T64" fmla="*/ 1726 w 6242"/>
                <a:gd name="T65" fmla="*/ 730 h 4320"/>
                <a:gd name="T66" fmla="*/ 1934 w 6242"/>
                <a:gd name="T67" fmla="*/ 1007 h 4320"/>
                <a:gd name="T68" fmla="*/ 1914 w 6242"/>
                <a:gd name="T69" fmla="*/ 1365 h 4320"/>
                <a:gd name="T70" fmla="*/ 1634 w 6242"/>
                <a:gd name="T71" fmla="*/ 1626 h 4320"/>
                <a:gd name="T72" fmla="*/ 1320 w 6242"/>
                <a:gd name="T73" fmla="*/ 1925 h 4320"/>
                <a:gd name="T74" fmla="*/ 1200 w 6242"/>
                <a:gd name="T75" fmla="*/ 2356 h 4320"/>
                <a:gd name="T76" fmla="*/ 1375 w 6242"/>
                <a:gd name="T77" fmla="*/ 2301 h 4320"/>
                <a:gd name="T78" fmla="*/ 1689 w 6242"/>
                <a:gd name="T79" fmla="*/ 1794 h 4320"/>
                <a:gd name="T80" fmla="*/ 2687 w 6242"/>
                <a:gd name="T81" fmla="*/ 1514 h 4320"/>
                <a:gd name="T82" fmla="*/ 2401 w 6242"/>
                <a:gd name="T83" fmla="*/ 970 h 4320"/>
                <a:gd name="T84" fmla="*/ 2529 w 6242"/>
                <a:gd name="T85" fmla="*/ 503 h 4320"/>
                <a:gd name="T86" fmla="*/ 2928 w 6242"/>
                <a:gd name="T87" fmla="*/ 206 h 4320"/>
                <a:gd name="T88" fmla="*/ 3410 w 6242"/>
                <a:gd name="T89" fmla="*/ 218 h 4320"/>
                <a:gd name="T90" fmla="*/ 3794 w 6242"/>
                <a:gd name="T91" fmla="*/ 534 h 4320"/>
                <a:gd name="T92" fmla="*/ 3897 w 6242"/>
                <a:gd name="T93" fmla="*/ 1016 h 4320"/>
                <a:gd name="T94" fmla="*/ 3578 w 6242"/>
                <a:gd name="T95" fmla="*/ 1542 h 4320"/>
                <a:gd name="T96" fmla="*/ 4571 w 6242"/>
                <a:gd name="T97" fmla="*/ 1794 h 4320"/>
                <a:gd name="T98" fmla="*/ 4847 w 6242"/>
                <a:gd name="T99" fmla="*/ 2129 h 4320"/>
                <a:gd name="T100" fmla="*/ 5056 w 6242"/>
                <a:gd name="T101" fmla="*/ 2290 h 4320"/>
                <a:gd name="T102" fmla="*/ 4913 w 6242"/>
                <a:gd name="T103" fmla="*/ 1886 h 4320"/>
                <a:gd name="T104" fmla="*/ 4596 w 6242"/>
                <a:gd name="T105" fmla="*/ 1611 h 4320"/>
                <a:gd name="T106" fmla="*/ 4342 w 6242"/>
                <a:gd name="T107" fmla="*/ 1315 h 4320"/>
                <a:gd name="T108" fmla="*/ 4358 w 6242"/>
                <a:gd name="T109" fmla="*/ 959 h 4320"/>
                <a:gd name="T110" fmla="*/ 4590 w 6242"/>
                <a:gd name="T111" fmla="*/ 704 h 4320"/>
                <a:gd name="T112" fmla="*/ 4918 w 6242"/>
                <a:gd name="T113" fmla="*/ 647 h 4320"/>
                <a:gd name="T114" fmla="*/ 5223 w 6242"/>
                <a:gd name="T115" fmla="*/ 812 h 4320"/>
                <a:gd name="T116" fmla="*/ 5358 w 6242"/>
                <a:gd name="T117" fmla="*/ 1135 h 4320"/>
                <a:gd name="T118" fmla="*/ 5228 w 6242"/>
                <a:gd name="T119" fmla="*/ 1505 h 4320"/>
                <a:gd name="T120" fmla="*/ 5772 w 6242"/>
                <a:gd name="T121" fmla="*/ 1773 h 4320"/>
                <a:gd name="T122" fmla="*/ 6065 w 6242"/>
                <a:gd name="T123" fmla="*/ 21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2" h="4320">
                  <a:moveTo>
                    <a:pt x="5620" y="1572"/>
                  </a:moveTo>
                  <a:lnTo>
                    <a:pt x="5395" y="1572"/>
                  </a:lnTo>
                  <a:lnTo>
                    <a:pt x="5395" y="1572"/>
                  </a:lnTo>
                  <a:lnTo>
                    <a:pt x="5411" y="1551"/>
                  </a:lnTo>
                  <a:lnTo>
                    <a:pt x="5425" y="1528"/>
                  </a:lnTo>
                  <a:lnTo>
                    <a:pt x="5439" y="1503"/>
                  </a:lnTo>
                  <a:lnTo>
                    <a:pt x="5453" y="1480"/>
                  </a:lnTo>
                  <a:lnTo>
                    <a:pt x="5464" y="1455"/>
                  </a:lnTo>
                  <a:lnTo>
                    <a:pt x="5476" y="1431"/>
                  </a:lnTo>
                  <a:lnTo>
                    <a:pt x="5487" y="1406"/>
                  </a:lnTo>
                  <a:lnTo>
                    <a:pt x="5496" y="1379"/>
                  </a:lnTo>
                  <a:lnTo>
                    <a:pt x="5503" y="1353"/>
                  </a:lnTo>
                  <a:lnTo>
                    <a:pt x="5510" y="1326"/>
                  </a:lnTo>
                  <a:lnTo>
                    <a:pt x="5517" y="1299"/>
                  </a:lnTo>
                  <a:lnTo>
                    <a:pt x="5522" y="1273"/>
                  </a:lnTo>
                  <a:lnTo>
                    <a:pt x="5526" y="1244"/>
                  </a:lnTo>
                  <a:lnTo>
                    <a:pt x="5528" y="1218"/>
                  </a:lnTo>
                  <a:lnTo>
                    <a:pt x="5530" y="1189"/>
                  </a:lnTo>
                  <a:lnTo>
                    <a:pt x="5531" y="1161"/>
                  </a:lnTo>
                  <a:lnTo>
                    <a:pt x="5531" y="1161"/>
                  </a:lnTo>
                  <a:lnTo>
                    <a:pt x="5530" y="1126"/>
                  </a:lnTo>
                  <a:lnTo>
                    <a:pt x="5528" y="1090"/>
                  </a:lnTo>
                  <a:lnTo>
                    <a:pt x="5522" y="1055"/>
                  </a:lnTo>
                  <a:lnTo>
                    <a:pt x="5517" y="1021"/>
                  </a:lnTo>
                  <a:lnTo>
                    <a:pt x="5508" y="987"/>
                  </a:lnTo>
                  <a:lnTo>
                    <a:pt x="5499" y="955"/>
                  </a:lnTo>
                  <a:lnTo>
                    <a:pt x="5489" y="924"/>
                  </a:lnTo>
                  <a:lnTo>
                    <a:pt x="5476" y="892"/>
                  </a:lnTo>
                  <a:lnTo>
                    <a:pt x="5462" y="862"/>
                  </a:lnTo>
                  <a:lnTo>
                    <a:pt x="5446" y="831"/>
                  </a:lnTo>
                  <a:lnTo>
                    <a:pt x="5430" y="801"/>
                  </a:lnTo>
                  <a:lnTo>
                    <a:pt x="5413" y="773"/>
                  </a:lnTo>
                  <a:lnTo>
                    <a:pt x="5393" y="746"/>
                  </a:lnTo>
                  <a:lnTo>
                    <a:pt x="5372" y="720"/>
                  </a:lnTo>
                  <a:lnTo>
                    <a:pt x="5351" y="695"/>
                  </a:lnTo>
                  <a:lnTo>
                    <a:pt x="5327" y="672"/>
                  </a:lnTo>
                  <a:lnTo>
                    <a:pt x="5304" y="649"/>
                  </a:lnTo>
                  <a:lnTo>
                    <a:pt x="5278" y="626"/>
                  </a:lnTo>
                  <a:lnTo>
                    <a:pt x="5253" y="606"/>
                  </a:lnTo>
                  <a:lnTo>
                    <a:pt x="5225" y="587"/>
                  </a:lnTo>
                  <a:lnTo>
                    <a:pt x="5196" y="569"/>
                  </a:lnTo>
                  <a:lnTo>
                    <a:pt x="5168" y="551"/>
                  </a:lnTo>
                  <a:lnTo>
                    <a:pt x="5138" y="537"/>
                  </a:lnTo>
                  <a:lnTo>
                    <a:pt x="5108" y="523"/>
                  </a:lnTo>
                  <a:lnTo>
                    <a:pt x="5076" y="511"/>
                  </a:lnTo>
                  <a:lnTo>
                    <a:pt x="5044" y="500"/>
                  </a:lnTo>
                  <a:lnTo>
                    <a:pt x="5010" y="489"/>
                  </a:lnTo>
                  <a:lnTo>
                    <a:pt x="4978" y="482"/>
                  </a:lnTo>
                  <a:lnTo>
                    <a:pt x="4943" y="475"/>
                  </a:lnTo>
                  <a:lnTo>
                    <a:pt x="4909" y="472"/>
                  </a:lnTo>
                  <a:lnTo>
                    <a:pt x="4874" y="468"/>
                  </a:lnTo>
                  <a:lnTo>
                    <a:pt x="4838" y="468"/>
                  </a:lnTo>
                  <a:lnTo>
                    <a:pt x="4838" y="468"/>
                  </a:lnTo>
                  <a:lnTo>
                    <a:pt x="4803" y="468"/>
                  </a:lnTo>
                  <a:lnTo>
                    <a:pt x="4767" y="472"/>
                  </a:lnTo>
                  <a:lnTo>
                    <a:pt x="4734" y="475"/>
                  </a:lnTo>
                  <a:lnTo>
                    <a:pt x="4698" y="482"/>
                  </a:lnTo>
                  <a:lnTo>
                    <a:pt x="4665" y="489"/>
                  </a:lnTo>
                  <a:lnTo>
                    <a:pt x="4633" y="500"/>
                  </a:lnTo>
                  <a:lnTo>
                    <a:pt x="4601" y="511"/>
                  </a:lnTo>
                  <a:lnTo>
                    <a:pt x="4569" y="523"/>
                  </a:lnTo>
                  <a:lnTo>
                    <a:pt x="4539" y="537"/>
                  </a:lnTo>
                  <a:lnTo>
                    <a:pt x="4509" y="551"/>
                  </a:lnTo>
                  <a:lnTo>
                    <a:pt x="4479" y="569"/>
                  </a:lnTo>
                  <a:lnTo>
                    <a:pt x="4450" y="587"/>
                  </a:lnTo>
                  <a:lnTo>
                    <a:pt x="4424" y="606"/>
                  </a:lnTo>
                  <a:lnTo>
                    <a:pt x="4397" y="626"/>
                  </a:lnTo>
                  <a:lnTo>
                    <a:pt x="4372" y="649"/>
                  </a:lnTo>
                  <a:lnTo>
                    <a:pt x="4349" y="672"/>
                  </a:lnTo>
                  <a:lnTo>
                    <a:pt x="4326" y="695"/>
                  </a:lnTo>
                  <a:lnTo>
                    <a:pt x="4303" y="720"/>
                  </a:lnTo>
                  <a:lnTo>
                    <a:pt x="4284" y="746"/>
                  </a:lnTo>
                  <a:lnTo>
                    <a:pt x="4264" y="773"/>
                  </a:lnTo>
                  <a:lnTo>
                    <a:pt x="4246" y="801"/>
                  </a:lnTo>
                  <a:lnTo>
                    <a:pt x="4229" y="831"/>
                  </a:lnTo>
                  <a:lnTo>
                    <a:pt x="4215" y="862"/>
                  </a:lnTo>
                  <a:lnTo>
                    <a:pt x="4200" y="892"/>
                  </a:lnTo>
                  <a:lnTo>
                    <a:pt x="4188" y="924"/>
                  </a:lnTo>
                  <a:lnTo>
                    <a:pt x="4177" y="955"/>
                  </a:lnTo>
                  <a:lnTo>
                    <a:pt x="4167" y="987"/>
                  </a:lnTo>
                  <a:lnTo>
                    <a:pt x="4160" y="1021"/>
                  </a:lnTo>
                  <a:lnTo>
                    <a:pt x="4152" y="1055"/>
                  </a:lnTo>
                  <a:lnTo>
                    <a:pt x="4149" y="1090"/>
                  </a:lnTo>
                  <a:lnTo>
                    <a:pt x="4145" y="1126"/>
                  </a:lnTo>
                  <a:lnTo>
                    <a:pt x="4145" y="1161"/>
                  </a:lnTo>
                  <a:lnTo>
                    <a:pt x="4145" y="1161"/>
                  </a:lnTo>
                  <a:lnTo>
                    <a:pt x="4147" y="1211"/>
                  </a:lnTo>
                  <a:lnTo>
                    <a:pt x="4152" y="1259"/>
                  </a:lnTo>
                  <a:lnTo>
                    <a:pt x="4161" y="1305"/>
                  </a:lnTo>
                  <a:lnTo>
                    <a:pt x="4172" y="1353"/>
                  </a:lnTo>
                  <a:lnTo>
                    <a:pt x="4188" y="1397"/>
                  </a:lnTo>
                  <a:lnTo>
                    <a:pt x="4206" y="1441"/>
                  </a:lnTo>
                  <a:lnTo>
                    <a:pt x="4227" y="1484"/>
                  </a:lnTo>
                  <a:lnTo>
                    <a:pt x="4250" y="1526"/>
                  </a:lnTo>
                  <a:lnTo>
                    <a:pt x="3851" y="1526"/>
                  </a:lnTo>
                  <a:lnTo>
                    <a:pt x="3851" y="1526"/>
                  </a:lnTo>
                  <a:lnTo>
                    <a:pt x="3878" y="1494"/>
                  </a:lnTo>
                  <a:lnTo>
                    <a:pt x="3903" y="1462"/>
                  </a:lnTo>
                  <a:lnTo>
                    <a:pt x="3926" y="1429"/>
                  </a:lnTo>
                  <a:lnTo>
                    <a:pt x="3947" y="1393"/>
                  </a:lnTo>
                  <a:lnTo>
                    <a:pt x="3966" y="1358"/>
                  </a:lnTo>
                  <a:lnTo>
                    <a:pt x="3984" y="1321"/>
                  </a:lnTo>
                  <a:lnTo>
                    <a:pt x="4002" y="1283"/>
                  </a:lnTo>
                  <a:lnTo>
                    <a:pt x="4016" y="1246"/>
                  </a:lnTo>
                  <a:lnTo>
                    <a:pt x="4030" y="1207"/>
                  </a:lnTo>
                  <a:lnTo>
                    <a:pt x="4043" y="1168"/>
                  </a:lnTo>
                  <a:lnTo>
                    <a:pt x="4051" y="1129"/>
                  </a:lnTo>
                  <a:lnTo>
                    <a:pt x="4060" y="1088"/>
                  </a:lnTo>
                  <a:lnTo>
                    <a:pt x="4067" y="1048"/>
                  </a:lnTo>
                  <a:lnTo>
                    <a:pt x="4071" y="1007"/>
                  </a:lnTo>
                  <a:lnTo>
                    <a:pt x="4074" y="966"/>
                  </a:lnTo>
                  <a:lnTo>
                    <a:pt x="4074" y="924"/>
                  </a:lnTo>
                  <a:lnTo>
                    <a:pt x="4074" y="924"/>
                  </a:lnTo>
                  <a:lnTo>
                    <a:pt x="4074" y="876"/>
                  </a:lnTo>
                  <a:lnTo>
                    <a:pt x="4071" y="830"/>
                  </a:lnTo>
                  <a:lnTo>
                    <a:pt x="4064" y="784"/>
                  </a:lnTo>
                  <a:lnTo>
                    <a:pt x="4057" y="737"/>
                  </a:lnTo>
                  <a:lnTo>
                    <a:pt x="4046" y="693"/>
                  </a:lnTo>
                  <a:lnTo>
                    <a:pt x="4034" y="649"/>
                  </a:lnTo>
                  <a:lnTo>
                    <a:pt x="4020" y="606"/>
                  </a:lnTo>
                  <a:lnTo>
                    <a:pt x="4002" y="564"/>
                  </a:lnTo>
                  <a:lnTo>
                    <a:pt x="3984" y="523"/>
                  </a:lnTo>
                  <a:lnTo>
                    <a:pt x="3963" y="484"/>
                  </a:lnTo>
                  <a:lnTo>
                    <a:pt x="3942" y="445"/>
                  </a:lnTo>
                  <a:lnTo>
                    <a:pt x="3917" y="408"/>
                  </a:lnTo>
                  <a:lnTo>
                    <a:pt x="3892" y="370"/>
                  </a:lnTo>
                  <a:lnTo>
                    <a:pt x="3864" y="335"/>
                  </a:lnTo>
                  <a:lnTo>
                    <a:pt x="3835" y="303"/>
                  </a:lnTo>
                  <a:lnTo>
                    <a:pt x="3803" y="269"/>
                  </a:lnTo>
                  <a:lnTo>
                    <a:pt x="3771" y="239"/>
                  </a:lnTo>
                  <a:lnTo>
                    <a:pt x="3738" y="211"/>
                  </a:lnTo>
                  <a:lnTo>
                    <a:pt x="3704" y="183"/>
                  </a:lnTo>
                  <a:lnTo>
                    <a:pt x="3667" y="158"/>
                  </a:lnTo>
                  <a:lnTo>
                    <a:pt x="3630" y="133"/>
                  </a:lnTo>
                  <a:lnTo>
                    <a:pt x="3591" y="112"/>
                  </a:lnTo>
                  <a:lnTo>
                    <a:pt x="3552" y="90"/>
                  </a:lnTo>
                  <a:lnTo>
                    <a:pt x="3511" y="73"/>
                  </a:lnTo>
                  <a:lnTo>
                    <a:pt x="3468" y="55"/>
                  </a:lnTo>
                  <a:lnTo>
                    <a:pt x="3426" y="41"/>
                  </a:lnTo>
                  <a:lnTo>
                    <a:pt x="3382" y="28"/>
                  </a:lnTo>
                  <a:lnTo>
                    <a:pt x="3337" y="18"/>
                  </a:lnTo>
                  <a:lnTo>
                    <a:pt x="3291" y="11"/>
                  </a:lnTo>
                  <a:lnTo>
                    <a:pt x="3245" y="4"/>
                  </a:lnTo>
                  <a:lnTo>
                    <a:pt x="3199" y="0"/>
                  </a:lnTo>
                  <a:lnTo>
                    <a:pt x="3151" y="0"/>
                  </a:lnTo>
                  <a:lnTo>
                    <a:pt x="3151" y="0"/>
                  </a:lnTo>
                  <a:lnTo>
                    <a:pt x="3103" y="0"/>
                  </a:lnTo>
                  <a:lnTo>
                    <a:pt x="3057" y="4"/>
                  </a:lnTo>
                  <a:lnTo>
                    <a:pt x="3011" y="11"/>
                  </a:lnTo>
                  <a:lnTo>
                    <a:pt x="2965" y="18"/>
                  </a:lnTo>
                  <a:lnTo>
                    <a:pt x="2921" y="28"/>
                  </a:lnTo>
                  <a:lnTo>
                    <a:pt x="2876" y="41"/>
                  </a:lnTo>
                  <a:lnTo>
                    <a:pt x="2834" y="55"/>
                  </a:lnTo>
                  <a:lnTo>
                    <a:pt x="2791" y="73"/>
                  </a:lnTo>
                  <a:lnTo>
                    <a:pt x="2751" y="90"/>
                  </a:lnTo>
                  <a:lnTo>
                    <a:pt x="2712" y="112"/>
                  </a:lnTo>
                  <a:lnTo>
                    <a:pt x="2673" y="133"/>
                  </a:lnTo>
                  <a:lnTo>
                    <a:pt x="2635" y="158"/>
                  </a:lnTo>
                  <a:lnTo>
                    <a:pt x="2598" y="183"/>
                  </a:lnTo>
                  <a:lnTo>
                    <a:pt x="2563" y="211"/>
                  </a:lnTo>
                  <a:lnTo>
                    <a:pt x="2531" y="239"/>
                  </a:lnTo>
                  <a:lnTo>
                    <a:pt x="2497" y="269"/>
                  </a:lnTo>
                  <a:lnTo>
                    <a:pt x="2467" y="303"/>
                  </a:lnTo>
                  <a:lnTo>
                    <a:pt x="2439" y="335"/>
                  </a:lnTo>
                  <a:lnTo>
                    <a:pt x="2410" y="370"/>
                  </a:lnTo>
                  <a:lnTo>
                    <a:pt x="2386" y="408"/>
                  </a:lnTo>
                  <a:lnTo>
                    <a:pt x="2361" y="445"/>
                  </a:lnTo>
                  <a:lnTo>
                    <a:pt x="2339" y="484"/>
                  </a:lnTo>
                  <a:lnTo>
                    <a:pt x="2318" y="523"/>
                  </a:lnTo>
                  <a:lnTo>
                    <a:pt x="2300" y="564"/>
                  </a:lnTo>
                  <a:lnTo>
                    <a:pt x="2283" y="606"/>
                  </a:lnTo>
                  <a:lnTo>
                    <a:pt x="2269" y="649"/>
                  </a:lnTo>
                  <a:lnTo>
                    <a:pt x="2256" y="693"/>
                  </a:lnTo>
                  <a:lnTo>
                    <a:pt x="2245" y="737"/>
                  </a:lnTo>
                  <a:lnTo>
                    <a:pt x="2238" y="784"/>
                  </a:lnTo>
                  <a:lnTo>
                    <a:pt x="2231" y="830"/>
                  </a:lnTo>
                  <a:lnTo>
                    <a:pt x="2228" y="876"/>
                  </a:lnTo>
                  <a:lnTo>
                    <a:pt x="2228" y="924"/>
                  </a:lnTo>
                  <a:lnTo>
                    <a:pt x="2228" y="924"/>
                  </a:lnTo>
                  <a:lnTo>
                    <a:pt x="2228" y="966"/>
                  </a:lnTo>
                  <a:lnTo>
                    <a:pt x="2231" y="1007"/>
                  </a:lnTo>
                  <a:lnTo>
                    <a:pt x="2235" y="1048"/>
                  </a:lnTo>
                  <a:lnTo>
                    <a:pt x="2242" y="1088"/>
                  </a:lnTo>
                  <a:lnTo>
                    <a:pt x="2251" y="1129"/>
                  </a:lnTo>
                  <a:lnTo>
                    <a:pt x="2260" y="1168"/>
                  </a:lnTo>
                  <a:lnTo>
                    <a:pt x="2272" y="1207"/>
                  </a:lnTo>
                  <a:lnTo>
                    <a:pt x="2284" y="1246"/>
                  </a:lnTo>
                  <a:lnTo>
                    <a:pt x="2300" y="1283"/>
                  </a:lnTo>
                  <a:lnTo>
                    <a:pt x="2316" y="1321"/>
                  </a:lnTo>
                  <a:lnTo>
                    <a:pt x="2336" y="1358"/>
                  </a:lnTo>
                  <a:lnTo>
                    <a:pt x="2355" y="1393"/>
                  </a:lnTo>
                  <a:lnTo>
                    <a:pt x="2377" y="1429"/>
                  </a:lnTo>
                  <a:lnTo>
                    <a:pt x="2400" y="1462"/>
                  </a:lnTo>
                  <a:lnTo>
                    <a:pt x="2424" y="1494"/>
                  </a:lnTo>
                  <a:lnTo>
                    <a:pt x="2451" y="1526"/>
                  </a:lnTo>
                  <a:lnTo>
                    <a:pt x="2026" y="1526"/>
                  </a:lnTo>
                  <a:lnTo>
                    <a:pt x="2026" y="1526"/>
                  </a:lnTo>
                  <a:lnTo>
                    <a:pt x="2049" y="1484"/>
                  </a:lnTo>
                  <a:lnTo>
                    <a:pt x="2070" y="1441"/>
                  </a:lnTo>
                  <a:lnTo>
                    <a:pt x="2088" y="1397"/>
                  </a:lnTo>
                  <a:lnTo>
                    <a:pt x="2102" y="1353"/>
                  </a:lnTo>
                  <a:lnTo>
                    <a:pt x="2114" y="1305"/>
                  </a:lnTo>
                  <a:lnTo>
                    <a:pt x="2123" y="1259"/>
                  </a:lnTo>
                  <a:lnTo>
                    <a:pt x="2129" y="1211"/>
                  </a:lnTo>
                  <a:lnTo>
                    <a:pt x="2130" y="1161"/>
                  </a:lnTo>
                  <a:lnTo>
                    <a:pt x="2130" y="1161"/>
                  </a:lnTo>
                  <a:lnTo>
                    <a:pt x="2129" y="1126"/>
                  </a:lnTo>
                  <a:lnTo>
                    <a:pt x="2127" y="1090"/>
                  </a:lnTo>
                  <a:lnTo>
                    <a:pt x="2121" y="1055"/>
                  </a:lnTo>
                  <a:lnTo>
                    <a:pt x="2116" y="1021"/>
                  </a:lnTo>
                  <a:lnTo>
                    <a:pt x="2107" y="987"/>
                  </a:lnTo>
                  <a:lnTo>
                    <a:pt x="2098" y="955"/>
                  </a:lnTo>
                  <a:lnTo>
                    <a:pt x="2088" y="924"/>
                  </a:lnTo>
                  <a:lnTo>
                    <a:pt x="2075" y="892"/>
                  </a:lnTo>
                  <a:lnTo>
                    <a:pt x="2061" y="862"/>
                  </a:lnTo>
                  <a:lnTo>
                    <a:pt x="2045" y="831"/>
                  </a:lnTo>
                  <a:lnTo>
                    <a:pt x="2029" y="801"/>
                  </a:lnTo>
                  <a:lnTo>
                    <a:pt x="2012" y="773"/>
                  </a:lnTo>
                  <a:lnTo>
                    <a:pt x="1992" y="746"/>
                  </a:lnTo>
                  <a:lnTo>
                    <a:pt x="1971" y="720"/>
                  </a:lnTo>
                  <a:lnTo>
                    <a:pt x="1950" y="695"/>
                  </a:lnTo>
                  <a:lnTo>
                    <a:pt x="1926" y="672"/>
                  </a:lnTo>
                  <a:lnTo>
                    <a:pt x="1902" y="649"/>
                  </a:lnTo>
                  <a:lnTo>
                    <a:pt x="1877" y="626"/>
                  </a:lnTo>
                  <a:lnTo>
                    <a:pt x="1850" y="606"/>
                  </a:lnTo>
                  <a:lnTo>
                    <a:pt x="1824" y="587"/>
                  </a:lnTo>
                  <a:lnTo>
                    <a:pt x="1795" y="569"/>
                  </a:lnTo>
                  <a:lnTo>
                    <a:pt x="1767" y="551"/>
                  </a:lnTo>
                  <a:lnTo>
                    <a:pt x="1737" y="537"/>
                  </a:lnTo>
                  <a:lnTo>
                    <a:pt x="1707" y="523"/>
                  </a:lnTo>
                  <a:lnTo>
                    <a:pt x="1675" y="511"/>
                  </a:lnTo>
                  <a:lnTo>
                    <a:pt x="1643" y="500"/>
                  </a:lnTo>
                  <a:lnTo>
                    <a:pt x="1609" y="489"/>
                  </a:lnTo>
                  <a:lnTo>
                    <a:pt x="1576" y="482"/>
                  </a:lnTo>
                  <a:lnTo>
                    <a:pt x="1542" y="475"/>
                  </a:lnTo>
                  <a:lnTo>
                    <a:pt x="1508" y="472"/>
                  </a:lnTo>
                  <a:lnTo>
                    <a:pt x="1473" y="468"/>
                  </a:lnTo>
                  <a:lnTo>
                    <a:pt x="1437" y="468"/>
                  </a:lnTo>
                  <a:lnTo>
                    <a:pt x="1437" y="468"/>
                  </a:lnTo>
                  <a:lnTo>
                    <a:pt x="1402" y="468"/>
                  </a:lnTo>
                  <a:lnTo>
                    <a:pt x="1366" y="472"/>
                  </a:lnTo>
                  <a:lnTo>
                    <a:pt x="1331" y="475"/>
                  </a:lnTo>
                  <a:lnTo>
                    <a:pt x="1297" y="482"/>
                  </a:lnTo>
                  <a:lnTo>
                    <a:pt x="1264" y="489"/>
                  </a:lnTo>
                  <a:lnTo>
                    <a:pt x="1232" y="500"/>
                  </a:lnTo>
                  <a:lnTo>
                    <a:pt x="1198" y="511"/>
                  </a:lnTo>
                  <a:lnTo>
                    <a:pt x="1168" y="523"/>
                  </a:lnTo>
                  <a:lnTo>
                    <a:pt x="1136" y="537"/>
                  </a:lnTo>
                  <a:lnTo>
                    <a:pt x="1108" y="551"/>
                  </a:lnTo>
                  <a:lnTo>
                    <a:pt x="1078" y="569"/>
                  </a:lnTo>
                  <a:lnTo>
                    <a:pt x="1049" y="587"/>
                  </a:lnTo>
                  <a:lnTo>
                    <a:pt x="1023" y="606"/>
                  </a:lnTo>
                  <a:lnTo>
                    <a:pt x="996" y="626"/>
                  </a:lnTo>
                  <a:lnTo>
                    <a:pt x="971" y="649"/>
                  </a:lnTo>
                  <a:lnTo>
                    <a:pt x="948" y="672"/>
                  </a:lnTo>
                  <a:lnTo>
                    <a:pt x="925" y="695"/>
                  </a:lnTo>
                  <a:lnTo>
                    <a:pt x="902" y="720"/>
                  </a:lnTo>
                  <a:lnTo>
                    <a:pt x="883" y="746"/>
                  </a:lnTo>
                  <a:lnTo>
                    <a:pt x="863" y="773"/>
                  </a:lnTo>
                  <a:lnTo>
                    <a:pt x="845" y="801"/>
                  </a:lnTo>
                  <a:lnTo>
                    <a:pt x="828" y="831"/>
                  </a:lnTo>
                  <a:lnTo>
                    <a:pt x="813" y="862"/>
                  </a:lnTo>
                  <a:lnTo>
                    <a:pt x="799" y="892"/>
                  </a:lnTo>
                  <a:lnTo>
                    <a:pt x="787" y="924"/>
                  </a:lnTo>
                  <a:lnTo>
                    <a:pt x="776" y="955"/>
                  </a:lnTo>
                  <a:lnTo>
                    <a:pt x="766" y="987"/>
                  </a:lnTo>
                  <a:lnTo>
                    <a:pt x="759" y="1021"/>
                  </a:lnTo>
                  <a:lnTo>
                    <a:pt x="751" y="1055"/>
                  </a:lnTo>
                  <a:lnTo>
                    <a:pt x="748" y="1090"/>
                  </a:lnTo>
                  <a:lnTo>
                    <a:pt x="744" y="1126"/>
                  </a:lnTo>
                  <a:lnTo>
                    <a:pt x="744" y="1161"/>
                  </a:lnTo>
                  <a:lnTo>
                    <a:pt x="744" y="1161"/>
                  </a:lnTo>
                  <a:lnTo>
                    <a:pt x="744" y="1189"/>
                  </a:lnTo>
                  <a:lnTo>
                    <a:pt x="746" y="1218"/>
                  </a:lnTo>
                  <a:lnTo>
                    <a:pt x="750" y="1244"/>
                  </a:lnTo>
                  <a:lnTo>
                    <a:pt x="753" y="1273"/>
                  </a:lnTo>
                  <a:lnTo>
                    <a:pt x="759" y="1299"/>
                  </a:lnTo>
                  <a:lnTo>
                    <a:pt x="764" y="1326"/>
                  </a:lnTo>
                  <a:lnTo>
                    <a:pt x="771" y="1353"/>
                  </a:lnTo>
                  <a:lnTo>
                    <a:pt x="780" y="1379"/>
                  </a:lnTo>
                  <a:lnTo>
                    <a:pt x="789" y="1406"/>
                  </a:lnTo>
                  <a:lnTo>
                    <a:pt x="799" y="1431"/>
                  </a:lnTo>
                  <a:lnTo>
                    <a:pt x="810" y="1455"/>
                  </a:lnTo>
                  <a:lnTo>
                    <a:pt x="822" y="1480"/>
                  </a:lnTo>
                  <a:lnTo>
                    <a:pt x="835" y="1503"/>
                  </a:lnTo>
                  <a:lnTo>
                    <a:pt x="849" y="1528"/>
                  </a:lnTo>
                  <a:lnTo>
                    <a:pt x="865" y="1551"/>
                  </a:lnTo>
                  <a:lnTo>
                    <a:pt x="881" y="1572"/>
                  </a:lnTo>
                  <a:lnTo>
                    <a:pt x="624" y="1572"/>
                  </a:lnTo>
                  <a:lnTo>
                    <a:pt x="624" y="1572"/>
                  </a:lnTo>
                  <a:lnTo>
                    <a:pt x="592" y="1574"/>
                  </a:lnTo>
                  <a:lnTo>
                    <a:pt x="560" y="1576"/>
                  </a:lnTo>
                  <a:lnTo>
                    <a:pt x="530" y="1579"/>
                  </a:lnTo>
                  <a:lnTo>
                    <a:pt x="498" y="1585"/>
                  </a:lnTo>
                  <a:lnTo>
                    <a:pt x="468" y="1592"/>
                  </a:lnTo>
                  <a:lnTo>
                    <a:pt x="440" y="1601"/>
                  </a:lnTo>
                  <a:lnTo>
                    <a:pt x="409" y="1611"/>
                  </a:lnTo>
                  <a:lnTo>
                    <a:pt x="381" y="1622"/>
                  </a:lnTo>
                  <a:lnTo>
                    <a:pt x="354" y="1634"/>
                  </a:lnTo>
                  <a:lnTo>
                    <a:pt x="328" y="1649"/>
                  </a:lnTo>
                  <a:lnTo>
                    <a:pt x="301" y="1663"/>
                  </a:lnTo>
                  <a:lnTo>
                    <a:pt x="276" y="1679"/>
                  </a:lnTo>
                  <a:lnTo>
                    <a:pt x="252" y="1696"/>
                  </a:lnTo>
                  <a:lnTo>
                    <a:pt x="229" y="1716"/>
                  </a:lnTo>
                  <a:lnTo>
                    <a:pt x="206" y="1735"/>
                  </a:lnTo>
                  <a:lnTo>
                    <a:pt x="184" y="1755"/>
                  </a:lnTo>
                  <a:lnTo>
                    <a:pt x="163" y="1778"/>
                  </a:lnTo>
                  <a:lnTo>
                    <a:pt x="144" y="1799"/>
                  </a:lnTo>
                  <a:lnTo>
                    <a:pt x="124" y="1824"/>
                  </a:lnTo>
                  <a:lnTo>
                    <a:pt x="108" y="1849"/>
                  </a:lnTo>
                  <a:lnTo>
                    <a:pt x="90" y="1874"/>
                  </a:lnTo>
                  <a:lnTo>
                    <a:pt x="76" y="1900"/>
                  </a:lnTo>
                  <a:lnTo>
                    <a:pt x="62" y="1927"/>
                  </a:lnTo>
                  <a:lnTo>
                    <a:pt x="50" y="1953"/>
                  </a:lnTo>
                  <a:lnTo>
                    <a:pt x="39" y="1982"/>
                  </a:lnTo>
                  <a:lnTo>
                    <a:pt x="28" y="2012"/>
                  </a:lnTo>
                  <a:lnTo>
                    <a:pt x="21" y="2040"/>
                  </a:lnTo>
                  <a:lnTo>
                    <a:pt x="14" y="2070"/>
                  </a:lnTo>
                  <a:lnTo>
                    <a:pt x="7" y="2102"/>
                  </a:lnTo>
                  <a:lnTo>
                    <a:pt x="4" y="2133"/>
                  </a:lnTo>
                  <a:lnTo>
                    <a:pt x="2" y="2164"/>
                  </a:lnTo>
                  <a:lnTo>
                    <a:pt x="0" y="2196"/>
                  </a:lnTo>
                  <a:lnTo>
                    <a:pt x="245" y="3643"/>
                  </a:lnTo>
                  <a:lnTo>
                    <a:pt x="1200" y="3643"/>
                  </a:lnTo>
                  <a:lnTo>
                    <a:pt x="1200" y="4320"/>
                  </a:lnTo>
                  <a:lnTo>
                    <a:pt x="2061" y="4320"/>
                  </a:lnTo>
                  <a:lnTo>
                    <a:pt x="2160" y="3607"/>
                  </a:lnTo>
                  <a:lnTo>
                    <a:pt x="2304" y="4320"/>
                  </a:lnTo>
                  <a:lnTo>
                    <a:pt x="3952" y="4320"/>
                  </a:lnTo>
                  <a:lnTo>
                    <a:pt x="4096" y="3607"/>
                  </a:lnTo>
                  <a:lnTo>
                    <a:pt x="4195" y="4320"/>
                  </a:lnTo>
                  <a:lnTo>
                    <a:pt x="5060" y="4320"/>
                  </a:lnTo>
                  <a:lnTo>
                    <a:pt x="5060" y="3643"/>
                  </a:lnTo>
                  <a:lnTo>
                    <a:pt x="5999" y="3643"/>
                  </a:lnTo>
                  <a:lnTo>
                    <a:pt x="6242" y="2211"/>
                  </a:lnTo>
                  <a:lnTo>
                    <a:pt x="6242" y="2196"/>
                  </a:lnTo>
                  <a:lnTo>
                    <a:pt x="6242" y="2196"/>
                  </a:lnTo>
                  <a:lnTo>
                    <a:pt x="6242" y="2164"/>
                  </a:lnTo>
                  <a:lnTo>
                    <a:pt x="6240" y="2133"/>
                  </a:lnTo>
                  <a:lnTo>
                    <a:pt x="6235" y="2102"/>
                  </a:lnTo>
                  <a:lnTo>
                    <a:pt x="6230" y="2070"/>
                  </a:lnTo>
                  <a:lnTo>
                    <a:pt x="6223" y="2040"/>
                  </a:lnTo>
                  <a:lnTo>
                    <a:pt x="6215" y="2012"/>
                  </a:lnTo>
                  <a:lnTo>
                    <a:pt x="6205" y="1982"/>
                  </a:lnTo>
                  <a:lnTo>
                    <a:pt x="6194" y="1953"/>
                  </a:lnTo>
                  <a:lnTo>
                    <a:pt x="6182" y="1927"/>
                  </a:lnTo>
                  <a:lnTo>
                    <a:pt x="6168" y="1900"/>
                  </a:lnTo>
                  <a:lnTo>
                    <a:pt x="6152" y="1874"/>
                  </a:lnTo>
                  <a:lnTo>
                    <a:pt x="6136" y="1849"/>
                  </a:lnTo>
                  <a:lnTo>
                    <a:pt x="6118" y="1824"/>
                  </a:lnTo>
                  <a:lnTo>
                    <a:pt x="6100" y="1799"/>
                  </a:lnTo>
                  <a:lnTo>
                    <a:pt x="6081" y="1778"/>
                  </a:lnTo>
                  <a:lnTo>
                    <a:pt x="6059" y="1755"/>
                  </a:lnTo>
                  <a:lnTo>
                    <a:pt x="6038" y="1735"/>
                  </a:lnTo>
                  <a:lnTo>
                    <a:pt x="6015" y="1716"/>
                  </a:lnTo>
                  <a:lnTo>
                    <a:pt x="5992" y="1696"/>
                  </a:lnTo>
                  <a:lnTo>
                    <a:pt x="5967" y="1679"/>
                  </a:lnTo>
                  <a:lnTo>
                    <a:pt x="5942" y="1663"/>
                  </a:lnTo>
                  <a:lnTo>
                    <a:pt x="5916" y="1649"/>
                  </a:lnTo>
                  <a:lnTo>
                    <a:pt x="5889" y="1634"/>
                  </a:lnTo>
                  <a:lnTo>
                    <a:pt x="5861" y="1622"/>
                  </a:lnTo>
                  <a:lnTo>
                    <a:pt x="5833" y="1611"/>
                  </a:lnTo>
                  <a:lnTo>
                    <a:pt x="5804" y="1601"/>
                  </a:lnTo>
                  <a:lnTo>
                    <a:pt x="5774" y="1592"/>
                  </a:lnTo>
                  <a:lnTo>
                    <a:pt x="5744" y="1585"/>
                  </a:lnTo>
                  <a:lnTo>
                    <a:pt x="5714" y="1579"/>
                  </a:lnTo>
                  <a:lnTo>
                    <a:pt x="5682" y="1576"/>
                  </a:lnTo>
                  <a:lnTo>
                    <a:pt x="5652" y="1574"/>
                  </a:lnTo>
                  <a:lnTo>
                    <a:pt x="5620" y="1572"/>
                  </a:lnTo>
                  <a:lnTo>
                    <a:pt x="5620" y="1572"/>
                  </a:lnTo>
                  <a:close/>
                  <a:moveTo>
                    <a:pt x="390" y="3469"/>
                  </a:moveTo>
                  <a:lnTo>
                    <a:pt x="174" y="2189"/>
                  </a:lnTo>
                  <a:lnTo>
                    <a:pt x="174" y="2189"/>
                  </a:lnTo>
                  <a:lnTo>
                    <a:pt x="174" y="2166"/>
                  </a:lnTo>
                  <a:lnTo>
                    <a:pt x="175" y="2145"/>
                  </a:lnTo>
                  <a:lnTo>
                    <a:pt x="179" y="2122"/>
                  </a:lnTo>
                  <a:lnTo>
                    <a:pt x="184" y="2101"/>
                  </a:lnTo>
                  <a:lnTo>
                    <a:pt x="190" y="2079"/>
                  </a:lnTo>
                  <a:lnTo>
                    <a:pt x="195" y="2058"/>
                  </a:lnTo>
                  <a:lnTo>
                    <a:pt x="202" y="2037"/>
                  </a:lnTo>
                  <a:lnTo>
                    <a:pt x="211" y="2017"/>
                  </a:lnTo>
                  <a:lnTo>
                    <a:pt x="230" y="1978"/>
                  </a:lnTo>
                  <a:lnTo>
                    <a:pt x="253" y="1941"/>
                  </a:lnTo>
                  <a:lnTo>
                    <a:pt x="278" y="1907"/>
                  </a:lnTo>
                  <a:lnTo>
                    <a:pt x="308" y="1875"/>
                  </a:lnTo>
                  <a:lnTo>
                    <a:pt x="340" y="1847"/>
                  </a:lnTo>
                  <a:lnTo>
                    <a:pt x="374" y="1822"/>
                  </a:lnTo>
                  <a:lnTo>
                    <a:pt x="411" y="1799"/>
                  </a:lnTo>
                  <a:lnTo>
                    <a:pt x="450" y="1782"/>
                  </a:lnTo>
                  <a:lnTo>
                    <a:pt x="471" y="1773"/>
                  </a:lnTo>
                  <a:lnTo>
                    <a:pt x="491" y="1766"/>
                  </a:lnTo>
                  <a:lnTo>
                    <a:pt x="512" y="1760"/>
                  </a:lnTo>
                  <a:lnTo>
                    <a:pt x="535" y="1755"/>
                  </a:lnTo>
                  <a:lnTo>
                    <a:pt x="556" y="1751"/>
                  </a:lnTo>
                  <a:lnTo>
                    <a:pt x="580" y="1748"/>
                  </a:lnTo>
                  <a:lnTo>
                    <a:pt x="601" y="1746"/>
                  </a:lnTo>
                  <a:lnTo>
                    <a:pt x="624" y="1746"/>
                  </a:lnTo>
                  <a:lnTo>
                    <a:pt x="1368" y="1746"/>
                  </a:lnTo>
                  <a:lnTo>
                    <a:pt x="1141" y="1588"/>
                  </a:lnTo>
                  <a:lnTo>
                    <a:pt x="1141" y="1588"/>
                  </a:lnTo>
                  <a:lnTo>
                    <a:pt x="1115" y="1569"/>
                  </a:lnTo>
                  <a:lnTo>
                    <a:pt x="1092" y="1549"/>
                  </a:lnTo>
                  <a:lnTo>
                    <a:pt x="1069" y="1526"/>
                  </a:lnTo>
                  <a:lnTo>
                    <a:pt x="1047" y="1505"/>
                  </a:lnTo>
                  <a:lnTo>
                    <a:pt x="1026" y="1480"/>
                  </a:lnTo>
                  <a:lnTo>
                    <a:pt x="1008" y="1455"/>
                  </a:lnTo>
                  <a:lnTo>
                    <a:pt x="992" y="1429"/>
                  </a:lnTo>
                  <a:lnTo>
                    <a:pt x="977" y="1402"/>
                  </a:lnTo>
                  <a:lnTo>
                    <a:pt x="962" y="1374"/>
                  </a:lnTo>
                  <a:lnTo>
                    <a:pt x="950" y="1345"/>
                  </a:lnTo>
                  <a:lnTo>
                    <a:pt x="941" y="1315"/>
                  </a:lnTo>
                  <a:lnTo>
                    <a:pt x="932" y="1285"/>
                  </a:lnTo>
                  <a:lnTo>
                    <a:pt x="925" y="1255"/>
                  </a:lnTo>
                  <a:lnTo>
                    <a:pt x="922" y="1225"/>
                  </a:lnTo>
                  <a:lnTo>
                    <a:pt x="918" y="1193"/>
                  </a:lnTo>
                  <a:lnTo>
                    <a:pt x="916" y="1161"/>
                  </a:lnTo>
                  <a:lnTo>
                    <a:pt x="916" y="1161"/>
                  </a:lnTo>
                  <a:lnTo>
                    <a:pt x="918" y="1135"/>
                  </a:lnTo>
                  <a:lnTo>
                    <a:pt x="920" y="1108"/>
                  </a:lnTo>
                  <a:lnTo>
                    <a:pt x="923" y="1081"/>
                  </a:lnTo>
                  <a:lnTo>
                    <a:pt x="927" y="1057"/>
                  </a:lnTo>
                  <a:lnTo>
                    <a:pt x="934" y="1032"/>
                  </a:lnTo>
                  <a:lnTo>
                    <a:pt x="941" y="1007"/>
                  </a:lnTo>
                  <a:lnTo>
                    <a:pt x="948" y="982"/>
                  </a:lnTo>
                  <a:lnTo>
                    <a:pt x="957" y="959"/>
                  </a:lnTo>
                  <a:lnTo>
                    <a:pt x="968" y="936"/>
                  </a:lnTo>
                  <a:lnTo>
                    <a:pt x="980" y="913"/>
                  </a:lnTo>
                  <a:lnTo>
                    <a:pt x="992" y="892"/>
                  </a:lnTo>
                  <a:lnTo>
                    <a:pt x="1005" y="870"/>
                  </a:lnTo>
                  <a:lnTo>
                    <a:pt x="1021" y="851"/>
                  </a:lnTo>
                  <a:lnTo>
                    <a:pt x="1035" y="831"/>
                  </a:lnTo>
                  <a:lnTo>
                    <a:pt x="1053" y="812"/>
                  </a:lnTo>
                  <a:lnTo>
                    <a:pt x="1069" y="794"/>
                  </a:lnTo>
                  <a:lnTo>
                    <a:pt x="1088" y="776"/>
                  </a:lnTo>
                  <a:lnTo>
                    <a:pt x="1106" y="760"/>
                  </a:lnTo>
                  <a:lnTo>
                    <a:pt x="1125" y="745"/>
                  </a:lnTo>
                  <a:lnTo>
                    <a:pt x="1147" y="730"/>
                  </a:lnTo>
                  <a:lnTo>
                    <a:pt x="1168" y="716"/>
                  </a:lnTo>
                  <a:lnTo>
                    <a:pt x="1189" y="704"/>
                  </a:lnTo>
                  <a:lnTo>
                    <a:pt x="1212" y="693"/>
                  </a:lnTo>
                  <a:lnTo>
                    <a:pt x="1235" y="682"/>
                  </a:lnTo>
                  <a:lnTo>
                    <a:pt x="1258" y="674"/>
                  </a:lnTo>
                  <a:lnTo>
                    <a:pt x="1281" y="665"/>
                  </a:lnTo>
                  <a:lnTo>
                    <a:pt x="1306" y="658"/>
                  </a:lnTo>
                  <a:lnTo>
                    <a:pt x="1333" y="652"/>
                  </a:lnTo>
                  <a:lnTo>
                    <a:pt x="1358" y="647"/>
                  </a:lnTo>
                  <a:lnTo>
                    <a:pt x="1384" y="643"/>
                  </a:lnTo>
                  <a:lnTo>
                    <a:pt x="1411" y="642"/>
                  </a:lnTo>
                  <a:lnTo>
                    <a:pt x="1437" y="642"/>
                  </a:lnTo>
                  <a:lnTo>
                    <a:pt x="1437" y="642"/>
                  </a:lnTo>
                  <a:lnTo>
                    <a:pt x="1464" y="642"/>
                  </a:lnTo>
                  <a:lnTo>
                    <a:pt x="1490" y="643"/>
                  </a:lnTo>
                  <a:lnTo>
                    <a:pt x="1515" y="647"/>
                  </a:lnTo>
                  <a:lnTo>
                    <a:pt x="1542" y="652"/>
                  </a:lnTo>
                  <a:lnTo>
                    <a:pt x="1567" y="658"/>
                  </a:lnTo>
                  <a:lnTo>
                    <a:pt x="1592" y="665"/>
                  </a:lnTo>
                  <a:lnTo>
                    <a:pt x="1615" y="674"/>
                  </a:lnTo>
                  <a:lnTo>
                    <a:pt x="1639" y="682"/>
                  </a:lnTo>
                  <a:lnTo>
                    <a:pt x="1662" y="693"/>
                  </a:lnTo>
                  <a:lnTo>
                    <a:pt x="1684" y="704"/>
                  </a:lnTo>
                  <a:lnTo>
                    <a:pt x="1707" y="716"/>
                  </a:lnTo>
                  <a:lnTo>
                    <a:pt x="1726" y="730"/>
                  </a:lnTo>
                  <a:lnTo>
                    <a:pt x="1747" y="745"/>
                  </a:lnTo>
                  <a:lnTo>
                    <a:pt x="1767" y="760"/>
                  </a:lnTo>
                  <a:lnTo>
                    <a:pt x="1786" y="776"/>
                  </a:lnTo>
                  <a:lnTo>
                    <a:pt x="1804" y="794"/>
                  </a:lnTo>
                  <a:lnTo>
                    <a:pt x="1822" y="812"/>
                  </a:lnTo>
                  <a:lnTo>
                    <a:pt x="1838" y="831"/>
                  </a:lnTo>
                  <a:lnTo>
                    <a:pt x="1854" y="851"/>
                  </a:lnTo>
                  <a:lnTo>
                    <a:pt x="1868" y="870"/>
                  </a:lnTo>
                  <a:lnTo>
                    <a:pt x="1880" y="892"/>
                  </a:lnTo>
                  <a:lnTo>
                    <a:pt x="1893" y="913"/>
                  </a:lnTo>
                  <a:lnTo>
                    <a:pt x="1905" y="936"/>
                  </a:lnTo>
                  <a:lnTo>
                    <a:pt x="1916" y="959"/>
                  </a:lnTo>
                  <a:lnTo>
                    <a:pt x="1925" y="982"/>
                  </a:lnTo>
                  <a:lnTo>
                    <a:pt x="1934" y="1007"/>
                  </a:lnTo>
                  <a:lnTo>
                    <a:pt x="1941" y="1032"/>
                  </a:lnTo>
                  <a:lnTo>
                    <a:pt x="1946" y="1057"/>
                  </a:lnTo>
                  <a:lnTo>
                    <a:pt x="1951" y="1081"/>
                  </a:lnTo>
                  <a:lnTo>
                    <a:pt x="1953" y="1108"/>
                  </a:lnTo>
                  <a:lnTo>
                    <a:pt x="1957" y="1135"/>
                  </a:lnTo>
                  <a:lnTo>
                    <a:pt x="1957" y="1161"/>
                  </a:lnTo>
                  <a:lnTo>
                    <a:pt x="1957" y="1161"/>
                  </a:lnTo>
                  <a:lnTo>
                    <a:pt x="1955" y="1191"/>
                  </a:lnTo>
                  <a:lnTo>
                    <a:pt x="1953" y="1221"/>
                  </a:lnTo>
                  <a:lnTo>
                    <a:pt x="1948" y="1252"/>
                  </a:lnTo>
                  <a:lnTo>
                    <a:pt x="1942" y="1282"/>
                  </a:lnTo>
                  <a:lnTo>
                    <a:pt x="1935" y="1310"/>
                  </a:lnTo>
                  <a:lnTo>
                    <a:pt x="1925" y="1338"/>
                  </a:lnTo>
                  <a:lnTo>
                    <a:pt x="1914" y="1365"/>
                  </a:lnTo>
                  <a:lnTo>
                    <a:pt x="1902" y="1392"/>
                  </a:lnTo>
                  <a:lnTo>
                    <a:pt x="1887" y="1418"/>
                  </a:lnTo>
                  <a:lnTo>
                    <a:pt x="1872" y="1443"/>
                  </a:lnTo>
                  <a:lnTo>
                    <a:pt x="1856" y="1468"/>
                  </a:lnTo>
                  <a:lnTo>
                    <a:pt x="1838" y="1491"/>
                  </a:lnTo>
                  <a:lnTo>
                    <a:pt x="1817" y="1514"/>
                  </a:lnTo>
                  <a:lnTo>
                    <a:pt x="1797" y="1535"/>
                  </a:lnTo>
                  <a:lnTo>
                    <a:pt x="1774" y="1555"/>
                  </a:lnTo>
                  <a:lnTo>
                    <a:pt x="1751" y="1574"/>
                  </a:lnTo>
                  <a:lnTo>
                    <a:pt x="1751" y="1574"/>
                  </a:lnTo>
                  <a:lnTo>
                    <a:pt x="1721" y="1585"/>
                  </a:lnTo>
                  <a:lnTo>
                    <a:pt x="1691" y="1597"/>
                  </a:lnTo>
                  <a:lnTo>
                    <a:pt x="1662" y="1611"/>
                  </a:lnTo>
                  <a:lnTo>
                    <a:pt x="1634" y="1626"/>
                  </a:lnTo>
                  <a:lnTo>
                    <a:pt x="1607" y="1641"/>
                  </a:lnTo>
                  <a:lnTo>
                    <a:pt x="1581" y="1657"/>
                  </a:lnTo>
                  <a:lnTo>
                    <a:pt x="1554" y="1675"/>
                  </a:lnTo>
                  <a:lnTo>
                    <a:pt x="1529" y="1695"/>
                  </a:lnTo>
                  <a:lnTo>
                    <a:pt x="1505" y="1714"/>
                  </a:lnTo>
                  <a:lnTo>
                    <a:pt x="1480" y="1734"/>
                  </a:lnTo>
                  <a:lnTo>
                    <a:pt x="1457" y="1755"/>
                  </a:lnTo>
                  <a:lnTo>
                    <a:pt x="1436" y="1778"/>
                  </a:lnTo>
                  <a:lnTo>
                    <a:pt x="1414" y="1799"/>
                  </a:lnTo>
                  <a:lnTo>
                    <a:pt x="1393" y="1824"/>
                  </a:lnTo>
                  <a:lnTo>
                    <a:pt x="1374" y="1847"/>
                  </a:lnTo>
                  <a:lnTo>
                    <a:pt x="1354" y="1874"/>
                  </a:lnTo>
                  <a:lnTo>
                    <a:pt x="1336" y="1899"/>
                  </a:lnTo>
                  <a:lnTo>
                    <a:pt x="1320" y="1925"/>
                  </a:lnTo>
                  <a:lnTo>
                    <a:pt x="1304" y="1953"/>
                  </a:lnTo>
                  <a:lnTo>
                    <a:pt x="1288" y="1980"/>
                  </a:lnTo>
                  <a:lnTo>
                    <a:pt x="1276" y="2008"/>
                  </a:lnTo>
                  <a:lnTo>
                    <a:pt x="1264" y="2039"/>
                  </a:lnTo>
                  <a:lnTo>
                    <a:pt x="1251" y="2067"/>
                  </a:lnTo>
                  <a:lnTo>
                    <a:pt x="1241" y="2097"/>
                  </a:lnTo>
                  <a:lnTo>
                    <a:pt x="1232" y="2129"/>
                  </a:lnTo>
                  <a:lnTo>
                    <a:pt x="1223" y="2159"/>
                  </a:lnTo>
                  <a:lnTo>
                    <a:pt x="1216" y="2191"/>
                  </a:lnTo>
                  <a:lnTo>
                    <a:pt x="1210" y="2223"/>
                  </a:lnTo>
                  <a:lnTo>
                    <a:pt x="1205" y="2255"/>
                  </a:lnTo>
                  <a:lnTo>
                    <a:pt x="1202" y="2289"/>
                  </a:lnTo>
                  <a:lnTo>
                    <a:pt x="1200" y="2322"/>
                  </a:lnTo>
                  <a:lnTo>
                    <a:pt x="1200" y="2356"/>
                  </a:lnTo>
                  <a:lnTo>
                    <a:pt x="1200" y="3469"/>
                  </a:lnTo>
                  <a:lnTo>
                    <a:pt x="390" y="3469"/>
                  </a:lnTo>
                  <a:close/>
                  <a:moveTo>
                    <a:pt x="4886" y="4146"/>
                  </a:moveTo>
                  <a:lnTo>
                    <a:pt x="4346" y="4146"/>
                  </a:lnTo>
                  <a:lnTo>
                    <a:pt x="4128" y="2576"/>
                  </a:lnTo>
                  <a:lnTo>
                    <a:pt x="3810" y="4146"/>
                  </a:lnTo>
                  <a:lnTo>
                    <a:pt x="2446" y="4146"/>
                  </a:lnTo>
                  <a:lnTo>
                    <a:pt x="2129" y="2576"/>
                  </a:lnTo>
                  <a:lnTo>
                    <a:pt x="1911" y="4146"/>
                  </a:lnTo>
                  <a:lnTo>
                    <a:pt x="1372" y="4146"/>
                  </a:lnTo>
                  <a:lnTo>
                    <a:pt x="1374" y="2356"/>
                  </a:lnTo>
                  <a:lnTo>
                    <a:pt x="1374" y="2356"/>
                  </a:lnTo>
                  <a:lnTo>
                    <a:pt x="1374" y="2328"/>
                  </a:lnTo>
                  <a:lnTo>
                    <a:pt x="1375" y="2301"/>
                  </a:lnTo>
                  <a:lnTo>
                    <a:pt x="1379" y="2274"/>
                  </a:lnTo>
                  <a:lnTo>
                    <a:pt x="1382" y="2248"/>
                  </a:lnTo>
                  <a:lnTo>
                    <a:pt x="1386" y="2221"/>
                  </a:lnTo>
                  <a:lnTo>
                    <a:pt x="1393" y="2196"/>
                  </a:lnTo>
                  <a:lnTo>
                    <a:pt x="1407" y="2147"/>
                  </a:lnTo>
                  <a:lnTo>
                    <a:pt x="1425" y="2097"/>
                  </a:lnTo>
                  <a:lnTo>
                    <a:pt x="1448" y="2051"/>
                  </a:lnTo>
                  <a:lnTo>
                    <a:pt x="1473" y="2007"/>
                  </a:lnTo>
                  <a:lnTo>
                    <a:pt x="1503" y="1964"/>
                  </a:lnTo>
                  <a:lnTo>
                    <a:pt x="1535" y="1925"/>
                  </a:lnTo>
                  <a:lnTo>
                    <a:pt x="1568" y="1888"/>
                  </a:lnTo>
                  <a:lnTo>
                    <a:pt x="1607" y="1854"/>
                  </a:lnTo>
                  <a:lnTo>
                    <a:pt x="1646" y="1822"/>
                  </a:lnTo>
                  <a:lnTo>
                    <a:pt x="1689" y="1794"/>
                  </a:lnTo>
                  <a:lnTo>
                    <a:pt x="1735" y="1769"/>
                  </a:lnTo>
                  <a:lnTo>
                    <a:pt x="1781" y="1748"/>
                  </a:lnTo>
                  <a:lnTo>
                    <a:pt x="1831" y="1730"/>
                  </a:lnTo>
                  <a:lnTo>
                    <a:pt x="1831" y="1730"/>
                  </a:lnTo>
                  <a:lnTo>
                    <a:pt x="1834" y="1728"/>
                  </a:lnTo>
                  <a:lnTo>
                    <a:pt x="1834" y="1728"/>
                  </a:lnTo>
                  <a:lnTo>
                    <a:pt x="1880" y="1716"/>
                  </a:lnTo>
                  <a:lnTo>
                    <a:pt x="1928" y="1707"/>
                  </a:lnTo>
                  <a:lnTo>
                    <a:pt x="1978" y="1702"/>
                  </a:lnTo>
                  <a:lnTo>
                    <a:pt x="2029" y="1700"/>
                  </a:lnTo>
                  <a:lnTo>
                    <a:pt x="2951" y="1700"/>
                  </a:lnTo>
                  <a:lnTo>
                    <a:pt x="2724" y="1542"/>
                  </a:lnTo>
                  <a:lnTo>
                    <a:pt x="2724" y="1542"/>
                  </a:lnTo>
                  <a:lnTo>
                    <a:pt x="2687" y="1514"/>
                  </a:lnTo>
                  <a:lnTo>
                    <a:pt x="2651" y="1484"/>
                  </a:lnTo>
                  <a:lnTo>
                    <a:pt x="2619" y="1454"/>
                  </a:lnTo>
                  <a:lnTo>
                    <a:pt x="2588" y="1420"/>
                  </a:lnTo>
                  <a:lnTo>
                    <a:pt x="2559" y="1386"/>
                  </a:lnTo>
                  <a:lnTo>
                    <a:pt x="2533" y="1349"/>
                  </a:lnTo>
                  <a:lnTo>
                    <a:pt x="2508" y="1312"/>
                  </a:lnTo>
                  <a:lnTo>
                    <a:pt x="2487" y="1273"/>
                  </a:lnTo>
                  <a:lnTo>
                    <a:pt x="2467" y="1232"/>
                  </a:lnTo>
                  <a:lnTo>
                    <a:pt x="2449" y="1189"/>
                  </a:lnTo>
                  <a:lnTo>
                    <a:pt x="2435" y="1147"/>
                  </a:lnTo>
                  <a:lnTo>
                    <a:pt x="2423" y="1104"/>
                  </a:lnTo>
                  <a:lnTo>
                    <a:pt x="2412" y="1060"/>
                  </a:lnTo>
                  <a:lnTo>
                    <a:pt x="2405" y="1016"/>
                  </a:lnTo>
                  <a:lnTo>
                    <a:pt x="2401" y="970"/>
                  </a:lnTo>
                  <a:lnTo>
                    <a:pt x="2400" y="924"/>
                  </a:lnTo>
                  <a:lnTo>
                    <a:pt x="2400" y="924"/>
                  </a:lnTo>
                  <a:lnTo>
                    <a:pt x="2401" y="885"/>
                  </a:lnTo>
                  <a:lnTo>
                    <a:pt x="2403" y="847"/>
                  </a:lnTo>
                  <a:lnTo>
                    <a:pt x="2409" y="810"/>
                  </a:lnTo>
                  <a:lnTo>
                    <a:pt x="2416" y="773"/>
                  </a:lnTo>
                  <a:lnTo>
                    <a:pt x="2424" y="736"/>
                  </a:lnTo>
                  <a:lnTo>
                    <a:pt x="2433" y="700"/>
                  </a:lnTo>
                  <a:lnTo>
                    <a:pt x="2446" y="665"/>
                  </a:lnTo>
                  <a:lnTo>
                    <a:pt x="2460" y="631"/>
                  </a:lnTo>
                  <a:lnTo>
                    <a:pt x="2474" y="597"/>
                  </a:lnTo>
                  <a:lnTo>
                    <a:pt x="2492" y="565"/>
                  </a:lnTo>
                  <a:lnTo>
                    <a:pt x="2510" y="534"/>
                  </a:lnTo>
                  <a:lnTo>
                    <a:pt x="2529" y="503"/>
                  </a:lnTo>
                  <a:lnTo>
                    <a:pt x="2550" y="475"/>
                  </a:lnTo>
                  <a:lnTo>
                    <a:pt x="2572" y="447"/>
                  </a:lnTo>
                  <a:lnTo>
                    <a:pt x="2596" y="418"/>
                  </a:lnTo>
                  <a:lnTo>
                    <a:pt x="2621" y="394"/>
                  </a:lnTo>
                  <a:lnTo>
                    <a:pt x="2646" y="369"/>
                  </a:lnTo>
                  <a:lnTo>
                    <a:pt x="2674" y="344"/>
                  </a:lnTo>
                  <a:lnTo>
                    <a:pt x="2703" y="323"/>
                  </a:lnTo>
                  <a:lnTo>
                    <a:pt x="2731" y="301"/>
                  </a:lnTo>
                  <a:lnTo>
                    <a:pt x="2761" y="282"/>
                  </a:lnTo>
                  <a:lnTo>
                    <a:pt x="2793" y="264"/>
                  </a:lnTo>
                  <a:lnTo>
                    <a:pt x="2825" y="246"/>
                  </a:lnTo>
                  <a:lnTo>
                    <a:pt x="2859" y="232"/>
                  </a:lnTo>
                  <a:lnTo>
                    <a:pt x="2892" y="218"/>
                  </a:lnTo>
                  <a:lnTo>
                    <a:pt x="2928" y="206"/>
                  </a:lnTo>
                  <a:lnTo>
                    <a:pt x="2963" y="197"/>
                  </a:lnTo>
                  <a:lnTo>
                    <a:pt x="3000" y="188"/>
                  </a:lnTo>
                  <a:lnTo>
                    <a:pt x="3038" y="181"/>
                  </a:lnTo>
                  <a:lnTo>
                    <a:pt x="3075" y="175"/>
                  </a:lnTo>
                  <a:lnTo>
                    <a:pt x="3112" y="174"/>
                  </a:lnTo>
                  <a:lnTo>
                    <a:pt x="3151" y="172"/>
                  </a:lnTo>
                  <a:lnTo>
                    <a:pt x="3151" y="172"/>
                  </a:lnTo>
                  <a:lnTo>
                    <a:pt x="3190" y="174"/>
                  </a:lnTo>
                  <a:lnTo>
                    <a:pt x="3227" y="175"/>
                  </a:lnTo>
                  <a:lnTo>
                    <a:pt x="3265" y="181"/>
                  </a:lnTo>
                  <a:lnTo>
                    <a:pt x="3302" y="188"/>
                  </a:lnTo>
                  <a:lnTo>
                    <a:pt x="3339" y="197"/>
                  </a:lnTo>
                  <a:lnTo>
                    <a:pt x="3374" y="206"/>
                  </a:lnTo>
                  <a:lnTo>
                    <a:pt x="3410" y="218"/>
                  </a:lnTo>
                  <a:lnTo>
                    <a:pt x="3444" y="232"/>
                  </a:lnTo>
                  <a:lnTo>
                    <a:pt x="3477" y="246"/>
                  </a:lnTo>
                  <a:lnTo>
                    <a:pt x="3509" y="264"/>
                  </a:lnTo>
                  <a:lnTo>
                    <a:pt x="3541" y="282"/>
                  </a:lnTo>
                  <a:lnTo>
                    <a:pt x="3571" y="301"/>
                  </a:lnTo>
                  <a:lnTo>
                    <a:pt x="3601" y="323"/>
                  </a:lnTo>
                  <a:lnTo>
                    <a:pt x="3630" y="344"/>
                  </a:lnTo>
                  <a:lnTo>
                    <a:pt x="3656" y="369"/>
                  </a:lnTo>
                  <a:lnTo>
                    <a:pt x="3683" y="394"/>
                  </a:lnTo>
                  <a:lnTo>
                    <a:pt x="3708" y="418"/>
                  </a:lnTo>
                  <a:lnTo>
                    <a:pt x="3731" y="447"/>
                  </a:lnTo>
                  <a:lnTo>
                    <a:pt x="3754" y="475"/>
                  </a:lnTo>
                  <a:lnTo>
                    <a:pt x="3773" y="503"/>
                  </a:lnTo>
                  <a:lnTo>
                    <a:pt x="3794" y="534"/>
                  </a:lnTo>
                  <a:lnTo>
                    <a:pt x="3812" y="565"/>
                  </a:lnTo>
                  <a:lnTo>
                    <a:pt x="3828" y="597"/>
                  </a:lnTo>
                  <a:lnTo>
                    <a:pt x="3844" y="631"/>
                  </a:lnTo>
                  <a:lnTo>
                    <a:pt x="3856" y="665"/>
                  </a:lnTo>
                  <a:lnTo>
                    <a:pt x="3869" y="700"/>
                  </a:lnTo>
                  <a:lnTo>
                    <a:pt x="3880" y="736"/>
                  </a:lnTo>
                  <a:lnTo>
                    <a:pt x="3887" y="773"/>
                  </a:lnTo>
                  <a:lnTo>
                    <a:pt x="3894" y="810"/>
                  </a:lnTo>
                  <a:lnTo>
                    <a:pt x="3899" y="847"/>
                  </a:lnTo>
                  <a:lnTo>
                    <a:pt x="3901" y="885"/>
                  </a:lnTo>
                  <a:lnTo>
                    <a:pt x="3903" y="924"/>
                  </a:lnTo>
                  <a:lnTo>
                    <a:pt x="3903" y="924"/>
                  </a:lnTo>
                  <a:lnTo>
                    <a:pt x="3901" y="970"/>
                  </a:lnTo>
                  <a:lnTo>
                    <a:pt x="3897" y="1016"/>
                  </a:lnTo>
                  <a:lnTo>
                    <a:pt x="3890" y="1060"/>
                  </a:lnTo>
                  <a:lnTo>
                    <a:pt x="3881" y="1104"/>
                  </a:lnTo>
                  <a:lnTo>
                    <a:pt x="3869" y="1147"/>
                  </a:lnTo>
                  <a:lnTo>
                    <a:pt x="3853" y="1189"/>
                  </a:lnTo>
                  <a:lnTo>
                    <a:pt x="3837" y="1232"/>
                  </a:lnTo>
                  <a:lnTo>
                    <a:pt x="3816" y="1273"/>
                  </a:lnTo>
                  <a:lnTo>
                    <a:pt x="3794" y="1312"/>
                  </a:lnTo>
                  <a:lnTo>
                    <a:pt x="3770" y="1349"/>
                  </a:lnTo>
                  <a:lnTo>
                    <a:pt x="3743" y="1386"/>
                  </a:lnTo>
                  <a:lnTo>
                    <a:pt x="3715" y="1420"/>
                  </a:lnTo>
                  <a:lnTo>
                    <a:pt x="3683" y="1454"/>
                  </a:lnTo>
                  <a:lnTo>
                    <a:pt x="3651" y="1484"/>
                  </a:lnTo>
                  <a:lnTo>
                    <a:pt x="3615" y="1514"/>
                  </a:lnTo>
                  <a:lnTo>
                    <a:pt x="3578" y="1542"/>
                  </a:lnTo>
                  <a:lnTo>
                    <a:pt x="3351" y="1700"/>
                  </a:lnTo>
                  <a:lnTo>
                    <a:pt x="4230" y="1700"/>
                  </a:lnTo>
                  <a:lnTo>
                    <a:pt x="4230" y="1700"/>
                  </a:lnTo>
                  <a:lnTo>
                    <a:pt x="4264" y="1700"/>
                  </a:lnTo>
                  <a:lnTo>
                    <a:pt x="4298" y="1704"/>
                  </a:lnTo>
                  <a:lnTo>
                    <a:pt x="4330" y="1707"/>
                  </a:lnTo>
                  <a:lnTo>
                    <a:pt x="4362" y="1712"/>
                  </a:lnTo>
                  <a:lnTo>
                    <a:pt x="4394" y="1719"/>
                  </a:lnTo>
                  <a:lnTo>
                    <a:pt x="4425" y="1728"/>
                  </a:lnTo>
                  <a:lnTo>
                    <a:pt x="4456" y="1739"/>
                  </a:lnTo>
                  <a:lnTo>
                    <a:pt x="4486" y="1751"/>
                  </a:lnTo>
                  <a:lnTo>
                    <a:pt x="4514" y="1764"/>
                  </a:lnTo>
                  <a:lnTo>
                    <a:pt x="4542" y="1778"/>
                  </a:lnTo>
                  <a:lnTo>
                    <a:pt x="4571" y="1794"/>
                  </a:lnTo>
                  <a:lnTo>
                    <a:pt x="4597" y="1812"/>
                  </a:lnTo>
                  <a:lnTo>
                    <a:pt x="4622" y="1829"/>
                  </a:lnTo>
                  <a:lnTo>
                    <a:pt x="4647" y="1849"/>
                  </a:lnTo>
                  <a:lnTo>
                    <a:pt x="4672" y="1870"/>
                  </a:lnTo>
                  <a:lnTo>
                    <a:pt x="4695" y="1891"/>
                  </a:lnTo>
                  <a:lnTo>
                    <a:pt x="4716" y="1914"/>
                  </a:lnTo>
                  <a:lnTo>
                    <a:pt x="4737" y="1938"/>
                  </a:lnTo>
                  <a:lnTo>
                    <a:pt x="4757" y="1962"/>
                  </a:lnTo>
                  <a:lnTo>
                    <a:pt x="4775" y="1989"/>
                  </a:lnTo>
                  <a:lnTo>
                    <a:pt x="4792" y="2016"/>
                  </a:lnTo>
                  <a:lnTo>
                    <a:pt x="4806" y="2042"/>
                  </a:lnTo>
                  <a:lnTo>
                    <a:pt x="4822" y="2070"/>
                  </a:lnTo>
                  <a:lnTo>
                    <a:pt x="4835" y="2101"/>
                  </a:lnTo>
                  <a:lnTo>
                    <a:pt x="4847" y="2129"/>
                  </a:lnTo>
                  <a:lnTo>
                    <a:pt x="4858" y="2161"/>
                  </a:lnTo>
                  <a:lnTo>
                    <a:pt x="4867" y="2191"/>
                  </a:lnTo>
                  <a:lnTo>
                    <a:pt x="4874" y="2223"/>
                  </a:lnTo>
                  <a:lnTo>
                    <a:pt x="4879" y="2255"/>
                  </a:lnTo>
                  <a:lnTo>
                    <a:pt x="4883" y="2289"/>
                  </a:lnTo>
                  <a:lnTo>
                    <a:pt x="4886" y="2322"/>
                  </a:lnTo>
                  <a:lnTo>
                    <a:pt x="4886" y="2356"/>
                  </a:lnTo>
                  <a:lnTo>
                    <a:pt x="4886" y="4146"/>
                  </a:lnTo>
                  <a:close/>
                  <a:moveTo>
                    <a:pt x="5854" y="3469"/>
                  </a:moveTo>
                  <a:lnTo>
                    <a:pt x="5060" y="3469"/>
                  </a:lnTo>
                  <a:lnTo>
                    <a:pt x="5060" y="2356"/>
                  </a:lnTo>
                  <a:lnTo>
                    <a:pt x="5060" y="2356"/>
                  </a:lnTo>
                  <a:lnTo>
                    <a:pt x="5058" y="2322"/>
                  </a:lnTo>
                  <a:lnTo>
                    <a:pt x="5056" y="2290"/>
                  </a:lnTo>
                  <a:lnTo>
                    <a:pt x="5053" y="2258"/>
                  </a:lnTo>
                  <a:lnTo>
                    <a:pt x="5049" y="2226"/>
                  </a:lnTo>
                  <a:lnTo>
                    <a:pt x="5044" y="2196"/>
                  </a:lnTo>
                  <a:lnTo>
                    <a:pt x="5037" y="2166"/>
                  </a:lnTo>
                  <a:lnTo>
                    <a:pt x="5030" y="2136"/>
                  </a:lnTo>
                  <a:lnTo>
                    <a:pt x="5021" y="2106"/>
                  </a:lnTo>
                  <a:lnTo>
                    <a:pt x="5010" y="2076"/>
                  </a:lnTo>
                  <a:lnTo>
                    <a:pt x="5000" y="2047"/>
                  </a:lnTo>
                  <a:lnTo>
                    <a:pt x="4987" y="2019"/>
                  </a:lnTo>
                  <a:lnTo>
                    <a:pt x="4975" y="1991"/>
                  </a:lnTo>
                  <a:lnTo>
                    <a:pt x="4961" y="1964"/>
                  </a:lnTo>
                  <a:lnTo>
                    <a:pt x="4946" y="1938"/>
                  </a:lnTo>
                  <a:lnTo>
                    <a:pt x="4931" y="1911"/>
                  </a:lnTo>
                  <a:lnTo>
                    <a:pt x="4913" y="1886"/>
                  </a:lnTo>
                  <a:lnTo>
                    <a:pt x="4895" y="1861"/>
                  </a:lnTo>
                  <a:lnTo>
                    <a:pt x="4877" y="1838"/>
                  </a:lnTo>
                  <a:lnTo>
                    <a:pt x="4858" y="1813"/>
                  </a:lnTo>
                  <a:lnTo>
                    <a:pt x="4838" y="1792"/>
                  </a:lnTo>
                  <a:lnTo>
                    <a:pt x="4817" y="1769"/>
                  </a:lnTo>
                  <a:lnTo>
                    <a:pt x="4794" y="1748"/>
                  </a:lnTo>
                  <a:lnTo>
                    <a:pt x="4773" y="1728"/>
                  </a:lnTo>
                  <a:lnTo>
                    <a:pt x="4750" y="1709"/>
                  </a:lnTo>
                  <a:lnTo>
                    <a:pt x="4725" y="1691"/>
                  </a:lnTo>
                  <a:lnTo>
                    <a:pt x="4700" y="1673"/>
                  </a:lnTo>
                  <a:lnTo>
                    <a:pt x="4675" y="1656"/>
                  </a:lnTo>
                  <a:lnTo>
                    <a:pt x="4649" y="1640"/>
                  </a:lnTo>
                  <a:lnTo>
                    <a:pt x="4622" y="1626"/>
                  </a:lnTo>
                  <a:lnTo>
                    <a:pt x="4596" y="1611"/>
                  </a:lnTo>
                  <a:lnTo>
                    <a:pt x="4567" y="1597"/>
                  </a:lnTo>
                  <a:lnTo>
                    <a:pt x="4539" y="1587"/>
                  </a:lnTo>
                  <a:lnTo>
                    <a:pt x="4539" y="1587"/>
                  </a:lnTo>
                  <a:lnTo>
                    <a:pt x="4514" y="1567"/>
                  </a:lnTo>
                  <a:lnTo>
                    <a:pt x="4489" y="1548"/>
                  </a:lnTo>
                  <a:lnTo>
                    <a:pt x="4468" y="1524"/>
                  </a:lnTo>
                  <a:lnTo>
                    <a:pt x="4447" y="1501"/>
                  </a:lnTo>
                  <a:lnTo>
                    <a:pt x="4427" y="1478"/>
                  </a:lnTo>
                  <a:lnTo>
                    <a:pt x="4408" y="1454"/>
                  </a:lnTo>
                  <a:lnTo>
                    <a:pt x="4392" y="1427"/>
                  </a:lnTo>
                  <a:lnTo>
                    <a:pt x="4376" y="1400"/>
                  </a:lnTo>
                  <a:lnTo>
                    <a:pt x="4363" y="1372"/>
                  </a:lnTo>
                  <a:lnTo>
                    <a:pt x="4351" y="1344"/>
                  </a:lnTo>
                  <a:lnTo>
                    <a:pt x="4342" y="1315"/>
                  </a:lnTo>
                  <a:lnTo>
                    <a:pt x="4333" y="1285"/>
                  </a:lnTo>
                  <a:lnTo>
                    <a:pt x="4326" y="1255"/>
                  </a:lnTo>
                  <a:lnTo>
                    <a:pt x="4321" y="1223"/>
                  </a:lnTo>
                  <a:lnTo>
                    <a:pt x="4319" y="1193"/>
                  </a:lnTo>
                  <a:lnTo>
                    <a:pt x="4317" y="1161"/>
                  </a:lnTo>
                  <a:lnTo>
                    <a:pt x="4317" y="1161"/>
                  </a:lnTo>
                  <a:lnTo>
                    <a:pt x="4319" y="1135"/>
                  </a:lnTo>
                  <a:lnTo>
                    <a:pt x="4321" y="1108"/>
                  </a:lnTo>
                  <a:lnTo>
                    <a:pt x="4324" y="1081"/>
                  </a:lnTo>
                  <a:lnTo>
                    <a:pt x="4328" y="1057"/>
                  </a:lnTo>
                  <a:lnTo>
                    <a:pt x="4335" y="1032"/>
                  </a:lnTo>
                  <a:lnTo>
                    <a:pt x="4342" y="1007"/>
                  </a:lnTo>
                  <a:lnTo>
                    <a:pt x="4349" y="982"/>
                  </a:lnTo>
                  <a:lnTo>
                    <a:pt x="4358" y="959"/>
                  </a:lnTo>
                  <a:lnTo>
                    <a:pt x="4369" y="936"/>
                  </a:lnTo>
                  <a:lnTo>
                    <a:pt x="4381" y="913"/>
                  </a:lnTo>
                  <a:lnTo>
                    <a:pt x="4394" y="892"/>
                  </a:lnTo>
                  <a:lnTo>
                    <a:pt x="4406" y="870"/>
                  </a:lnTo>
                  <a:lnTo>
                    <a:pt x="4422" y="851"/>
                  </a:lnTo>
                  <a:lnTo>
                    <a:pt x="4436" y="831"/>
                  </a:lnTo>
                  <a:lnTo>
                    <a:pt x="4454" y="812"/>
                  </a:lnTo>
                  <a:lnTo>
                    <a:pt x="4470" y="794"/>
                  </a:lnTo>
                  <a:lnTo>
                    <a:pt x="4489" y="776"/>
                  </a:lnTo>
                  <a:lnTo>
                    <a:pt x="4507" y="760"/>
                  </a:lnTo>
                  <a:lnTo>
                    <a:pt x="4526" y="745"/>
                  </a:lnTo>
                  <a:lnTo>
                    <a:pt x="4548" y="730"/>
                  </a:lnTo>
                  <a:lnTo>
                    <a:pt x="4569" y="716"/>
                  </a:lnTo>
                  <a:lnTo>
                    <a:pt x="4590" y="704"/>
                  </a:lnTo>
                  <a:lnTo>
                    <a:pt x="4613" y="693"/>
                  </a:lnTo>
                  <a:lnTo>
                    <a:pt x="4636" y="682"/>
                  </a:lnTo>
                  <a:lnTo>
                    <a:pt x="4659" y="674"/>
                  </a:lnTo>
                  <a:lnTo>
                    <a:pt x="4684" y="665"/>
                  </a:lnTo>
                  <a:lnTo>
                    <a:pt x="4709" y="658"/>
                  </a:lnTo>
                  <a:lnTo>
                    <a:pt x="4734" y="652"/>
                  </a:lnTo>
                  <a:lnTo>
                    <a:pt x="4759" y="647"/>
                  </a:lnTo>
                  <a:lnTo>
                    <a:pt x="4785" y="643"/>
                  </a:lnTo>
                  <a:lnTo>
                    <a:pt x="4812" y="642"/>
                  </a:lnTo>
                  <a:lnTo>
                    <a:pt x="4838" y="642"/>
                  </a:lnTo>
                  <a:lnTo>
                    <a:pt x="4838" y="642"/>
                  </a:lnTo>
                  <a:lnTo>
                    <a:pt x="4865" y="642"/>
                  </a:lnTo>
                  <a:lnTo>
                    <a:pt x="4892" y="643"/>
                  </a:lnTo>
                  <a:lnTo>
                    <a:pt x="4918" y="647"/>
                  </a:lnTo>
                  <a:lnTo>
                    <a:pt x="4943" y="652"/>
                  </a:lnTo>
                  <a:lnTo>
                    <a:pt x="4968" y="658"/>
                  </a:lnTo>
                  <a:lnTo>
                    <a:pt x="4993" y="665"/>
                  </a:lnTo>
                  <a:lnTo>
                    <a:pt x="5017" y="674"/>
                  </a:lnTo>
                  <a:lnTo>
                    <a:pt x="5040" y="682"/>
                  </a:lnTo>
                  <a:lnTo>
                    <a:pt x="5063" y="693"/>
                  </a:lnTo>
                  <a:lnTo>
                    <a:pt x="5086" y="704"/>
                  </a:lnTo>
                  <a:lnTo>
                    <a:pt x="5108" y="716"/>
                  </a:lnTo>
                  <a:lnTo>
                    <a:pt x="5129" y="730"/>
                  </a:lnTo>
                  <a:lnTo>
                    <a:pt x="5148" y="745"/>
                  </a:lnTo>
                  <a:lnTo>
                    <a:pt x="5168" y="760"/>
                  </a:lnTo>
                  <a:lnTo>
                    <a:pt x="5187" y="776"/>
                  </a:lnTo>
                  <a:lnTo>
                    <a:pt x="5205" y="794"/>
                  </a:lnTo>
                  <a:lnTo>
                    <a:pt x="5223" y="812"/>
                  </a:lnTo>
                  <a:lnTo>
                    <a:pt x="5239" y="831"/>
                  </a:lnTo>
                  <a:lnTo>
                    <a:pt x="5255" y="851"/>
                  </a:lnTo>
                  <a:lnTo>
                    <a:pt x="5269" y="870"/>
                  </a:lnTo>
                  <a:lnTo>
                    <a:pt x="5283" y="892"/>
                  </a:lnTo>
                  <a:lnTo>
                    <a:pt x="5296" y="913"/>
                  </a:lnTo>
                  <a:lnTo>
                    <a:pt x="5306" y="936"/>
                  </a:lnTo>
                  <a:lnTo>
                    <a:pt x="5317" y="959"/>
                  </a:lnTo>
                  <a:lnTo>
                    <a:pt x="5326" y="982"/>
                  </a:lnTo>
                  <a:lnTo>
                    <a:pt x="5335" y="1007"/>
                  </a:lnTo>
                  <a:lnTo>
                    <a:pt x="5342" y="1032"/>
                  </a:lnTo>
                  <a:lnTo>
                    <a:pt x="5347" y="1057"/>
                  </a:lnTo>
                  <a:lnTo>
                    <a:pt x="5352" y="1081"/>
                  </a:lnTo>
                  <a:lnTo>
                    <a:pt x="5356" y="1108"/>
                  </a:lnTo>
                  <a:lnTo>
                    <a:pt x="5358" y="1135"/>
                  </a:lnTo>
                  <a:lnTo>
                    <a:pt x="5358" y="1161"/>
                  </a:lnTo>
                  <a:lnTo>
                    <a:pt x="5358" y="1161"/>
                  </a:lnTo>
                  <a:lnTo>
                    <a:pt x="5358" y="1193"/>
                  </a:lnTo>
                  <a:lnTo>
                    <a:pt x="5354" y="1225"/>
                  </a:lnTo>
                  <a:lnTo>
                    <a:pt x="5349" y="1255"/>
                  </a:lnTo>
                  <a:lnTo>
                    <a:pt x="5343" y="1285"/>
                  </a:lnTo>
                  <a:lnTo>
                    <a:pt x="5335" y="1315"/>
                  </a:lnTo>
                  <a:lnTo>
                    <a:pt x="5324" y="1345"/>
                  </a:lnTo>
                  <a:lnTo>
                    <a:pt x="5312" y="1374"/>
                  </a:lnTo>
                  <a:lnTo>
                    <a:pt x="5299" y="1402"/>
                  </a:lnTo>
                  <a:lnTo>
                    <a:pt x="5283" y="1429"/>
                  </a:lnTo>
                  <a:lnTo>
                    <a:pt x="5267" y="1455"/>
                  </a:lnTo>
                  <a:lnTo>
                    <a:pt x="5248" y="1480"/>
                  </a:lnTo>
                  <a:lnTo>
                    <a:pt x="5228" y="1505"/>
                  </a:lnTo>
                  <a:lnTo>
                    <a:pt x="5207" y="1528"/>
                  </a:lnTo>
                  <a:lnTo>
                    <a:pt x="5184" y="1549"/>
                  </a:lnTo>
                  <a:lnTo>
                    <a:pt x="5159" y="1569"/>
                  </a:lnTo>
                  <a:lnTo>
                    <a:pt x="5134" y="1588"/>
                  </a:lnTo>
                  <a:lnTo>
                    <a:pt x="4906" y="1746"/>
                  </a:lnTo>
                  <a:lnTo>
                    <a:pt x="5620" y="1746"/>
                  </a:lnTo>
                  <a:lnTo>
                    <a:pt x="5620" y="1746"/>
                  </a:lnTo>
                  <a:lnTo>
                    <a:pt x="5643" y="1746"/>
                  </a:lnTo>
                  <a:lnTo>
                    <a:pt x="5664" y="1748"/>
                  </a:lnTo>
                  <a:lnTo>
                    <a:pt x="5687" y="1751"/>
                  </a:lnTo>
                  <a:lnTo>
                    <a:pt x="5709" y="1755"/>
                  </a:lnTo>
                  <a:lnTo>
                    <a:pt x="5732" y="1760"/>
                  </a:lnTo>
                  <a:lnTo>
                    <a:pt x="5751" y="1766"/>
                  </a:lnTo>
                  <a:lnTo>
                    <a:pt x="5772" y="1773"/>
                  </a:lnTo>
                  <a:lnTo>
                    <a:pt x="5794" y="1782"/>
                  </a:lnTo>
                  <a:lnTo>
                    <a:pt x="5833" y="1799"/>
                  </a:lnTo>
                  <a:lnTo>
                    <a:pt x="5870" y="1822"/>
                  </a:lnTo>
                  <a:lnTo>
                    <a:pt x="5903" y="1847"/>
                  </a:lnTo>
                  <a:lnTo>
                    <a:pt x="5935" y="1875"/>
                  </a:lnTo>
                  <a:lnTo>
                    <a:pt x="5964" y="1907"/>
                  </a:lnTo>
                  <a:lnTo>
                    <a:pt x="5990" y="1941"/>
                  </a:lnTo>
                  <a:lnTo>
                    <a:pt x="6013" y="1978"/>
                  </a:lnTo>
                  <a:lnTo>
                    <a:pt x="6033" y="2017"/>
                  </a:lnTo>
                  <a:lnTo>
                    <a:pt x="6040" y="2037"/>
                  </a:lnTo>
                  <a:lnTo>
                    <a:pt x="6049" y="2058"/>
                  </a:lnTo>
                  <a:lnTo>
                    <a:pt x="6054" y="2079"/>
                  </a:lnTo>
                  <a:lnTo>
                    <a:pt x="6059" y="2101"/>
                  </a:lnTo>
                  <a:lnTo>
                    <a:pt x="6065" y="2122"/>
                  </a:lnTo>
                  <a:lnTo>
                    <a:pt x="6067" y="2145"/>
                  </a:lnTo>
                  <a:lnTo>
                    <a:pt x="6070" y="2166"/>
                  </a:lnTo>
                  <a:lnTo>
                    <a:pt x="6070" y="2189"/>
                  </a:lnTo>
                  <a:lnTo>
                    <a:pt x="5854" y="3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760" dirty="0"/>
            </a:p>
          </p:txBody>
        </p:sp>
      </p:grpSp>
      <p:sp>
        <p:nvSpPr>
          <p:cNvPr id="14" name="Text Placeholder 13"/>
          <p:cNvSpPr>
            <a:spLocks noGrp="1"/>
          </p:cNvSpPr>
          <p:nvPr>
            <p:ph type="body" sz="quarter" idx="14"/>
          </p:nvPr>
        </p:nvSpPr>
        <p:spPr>
          <a:xfrm>
            <a:off x="6360131" y="2878026"/>
            <a:ext cx="2482331" cy="1472976"/>
          </a:xfrm>
        </p:spPr>
        <p:txBody>
          <a:bodyPr>
            <a:normAutofit/>
          </a:bodyPr>
          <a:lstStyle>
            <a:lvl1pPr algn="r">
              <a:lnSpc>
                <a:spcPct val="90000"/>
              </a:lnSpc>
              <a:spcBef>
                <a:spcPts val="0"/>
              </a:spcBef>
              <a:spcAft>
                <a:spcPts val="0"/>
              </a:spcAft>
              <a:defRPr sz="900">
                <a:solidFill>
                  <a:schemeClr val="bg1"/>
                </a:solidFill>
              </a:defRPr>
            </a:lvl1pPr>
            <a:lvl2pPr algn="r">
              <a:lnSpc>
                <a:spcPct val="80000"/>
              </a:lnSpc>
              <a:defRPr sz="900">
                <a:solidFill>
                  <a:schemeClr val="bg1"/>
                </a:solidFill>
              </a:defRPr>
            </a:lvl2pPr>
            <a:lvl3pPr algn="r">
              <a:lnSpc>
                <a:spcPct val="80000"/>
              </a:lnSpc>
              <a:defRPr sz="900">
                <a:solidFill>
                  <a:schemeClr val="bg1"/>
                </a:solidFill>
              </a:defRPr>
            </a:lvl3pPr>
            <a:lvl4pPr algn="r">
              <a:lnSpc>
                <a:spcPct val="80000"/>
              </a:lnSpc>
              <a:defRPr sz="900">
                <a:solidFill>
                  <a:schemeClr val="bg1"/>
                </a:solidFill>
              </a:defRPr>
            </a:lvl4pPr>
            <a:lvl5pPr algn="r">
              <a:lnSpc>
                <a:spcPct val="80000"/>
              </a:lnSpc>
              <a:defRPr sz="900">
                <a:solidFill>
                  <a:schemeClr val="bg1"/>
                </a:solidFill>
              </a:defRPr>
            </a:lvl5pPr>
          </a:lstStyle>
          <a:p>
            <a:pPr lvl="0"/>
            <a:r>
              <a:rPr lang="en-US"/>
              <a:t>Click to edit Master text styles</a:t>
            </a:r>
          </a:p>
        </p:txBody>
      </p:sp>
      <p:sp>
        <p:nvSpPr>
          <p:cNvPr id="16" name="Text Placeholder 15"/>
          <p:cNvSpPr>
            <a:spLocks noGrp="1"/>
          </p:cNvSpPr>
          <p:nvPr>
            <p:ph type="body" sz="quarter" idx="15"/>
          </p:nvPr>
        </p:nvSpPr>
        <p:spPr>
          <a:xfrm>
            <a:off x="5725395" y="2323598"/>
            <a:ext cx="3117067" cy="369332"/>
          </a:xfrm>
        </p:spPr>
        <p:txBody>
          <a:bodyPr wrap="square" lIns="0" anchor="b" anchorCtr="0">
            <a:spAutoFit/>
          </a:bodyPr>
          <a:lstStyle>
            <a:lvl1pPr marL="25717" indent="0" algn="l">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Footer Placeholder 1"/>
          <p:cNvSpPr>
            <a:spLocks noGrp="1"/>
          </p:cNvSpPr>
          <p:nvPr>
            <p:ph type="ftr" sz="quarter" idx="21"/>
          </p:nvPr>
        </p:nvSpPr>
        <p:spPr>
          <a:xfrm>
            <a:off x="5078896" y="4795631"/>
            <a:ext cx="3699344" cy="158505"/>
          </a:xfrm>
        </p:spPr>
        <p:txBody>
          <a:bodyPr/>
          <a:lstStyle>
            <a:lvl1pPr>
              <a:defRPr>
                <a:solidFill>
                  <a:schemeClr val="bg1"/>
                </a:solidFill>
              </a:defRPr>
            </a:lvl1pPr>
          </a:lstStyle>
          <a:p>
            <a:r>
              <a:rPr lang="en-US" dirty="0"/>
              <a:t>© 2018 LEAN HUMAN CAPITAL BY HEALTHCARESOURCE. ALL RIGHTS RESERVED</a:t>
            </a:r>
          </a:p>
        </p:txBody>
      </p:sp>
    </p:spTree>
    <p:extLst>
      <p:ext uri="{BB962C8B-B14F-4D97-AF65-F5344CB8AC3E}">
        <p14:creationId xmlns:p14="http://schemas.microsoft.com/office/powerpoint/2010/main" val="50631803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Divider Slide">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253220" y="2070125"/>
            <a:ext cx="8630749" cy="457472"/>
          </a:xfrm>
        </p:spPr>
        <p:txBody>
          <a:bodyPr anchor="ctr">
            <a:spAutoFit/>
          </a:bodyPr>
          <a:lstStyle>
            <a:lvl1pPr algn="ctr">
              <a:defRPr baseline="0">
                <a:solidFill>
                  <a:schemeClr val="bg1"/>
                </a:solidFill>
              </a:defRPr>
            </a:lvl1pPr>
          </a:lstStyle>
          <a:p>
            <a:r>
              <a:rPr lang="en-US" dirty="0"/>
              <a:t>CLICK TO EDIT HEADER</a:t>
            </a:r>
          </a:p>
        </p:txBody>
      </p:sp>
      <p:grpSp>
        <p:nvGrpSpPr>
          <p:cNvPr id="8" name="Group 7"/>
          <p:cNvGrpSpPr/>
          <p:nvPr userDrawn="1"/>
        </p:nvGrpSpPr>
        <p:grpSpPr>
          <a:xfrm>
            <a:off x="8272464" y="-68643"/>
            <a:ext cx="611505" cy="741934"/>
            <a:chOff x="-1887083" y="-7785594"/>
            <a:chExt cx="5605643" cy="6794994"/>
          </a:xfrm>
        </p:grpSpPr>
        <p:sp>
          <p:nvSpPr>
            <p:cNvPr id="13" name="Regular Pentagon 3"/>
            <p:cNvSpPr/>
            <p:nvPr/>
          </p:nvSpPr>
          <p:spPr>
            <a:xfrm>
              <a:off x="-1887083" y="-7773979"/>
              <a:ext cx="5605643" cy="678337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415945 h 1647933"/>
                <a:gd name="connsiteX4" fmla="*/ 1053 w 1302462"/>
                <a:gd name="connsiteY4" fmla="*/ 1533155 h 1647933"/>
                <a:gd name="connsiteX5" fmla="*/ 0 w 1302462"/>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388520 h 1647933"/>
                <a:gd name="connsiteX4" fmla="*/ 1053 w 1302462"/>
                <a:gd name="connsiteY4" fmla="*/ 1533155 h 1647933"/>
                <a:gd name="connsiteX5" fmla="*/ 0 w 1302462"/>
                <a:gd name="connsiteY5" fmla="*/ 0 h 1647933"/>
                <a:gd name="connsiteX0" fmla="*/ 0 w 1302462"/>
                <a:gd name="connsiteY0" fmla="*/ 0 h 1545091"/>
                <a:gd name="connsiteX1" fmla="*/ 1297092 w 1302462"/>
                <a:gd name="connsiteY1" fmla="*/ 11973 h 1545091"/>
                <a:gd name="connsiteX2" fmla="*/ 1302462 w 1302462"/>
                <a:gd name="connsiteY2" fmla="*/ 1545091 h 1545091"/>
                <a:gd name="connsiteX3" fmla="*/ 646569 w 1302462"/>
                <a:gd name="connsiteY3" fmla="*/ 1388520 h 1545091"/>
                <a:gd name="connsiteX4" fmla="*/ 1053 w 1302462"/>
                <a:gd name="connsiteY4" fmla="*/ 1533155 h 1545091"/>
                <a:gd name="connsiteX5" fmla="*/ 0 w 1302462"/>
                <a:gd name="connsiteY5" fmla="*/ 0 h 1545091"/>
                <a:gd name="connsiteX0" fmla="*/ 0 w 1298931"/>
                <a:gd name="connsiteY0" fmla="*/ 0 h 1538235"/>
                <a:gd name="connsiteX1" fmla="*/ 1297092 w 1298931"/>
                <a:gd name="connsiteY1" fmla="*/ 11973 h 1538235"/>
                <a:gd name="connsiteX2" fmla="*/ 1298931 w 1298931"/>
                <a:gd name="connsiteY2" fmla="*/ 1538235 h 1538235"/>
                <a:gd name="connsiteX3" fmla="*/ 646569 w 1298931"/>
                <a:gd name="connsiteY3" fmla="*/ 1388520 h 1538235"/>
                <a:gd name="connsiteX4" fmla="*/ 1053 w 1298931"/>
                <a:gd name="connsiteY4" fmla="*/ 1533155 h 1538235"/>
                <a:gd name="connsiteX5" fmla="*/ 0 w 1298931"/>
                <a:gd name="connsiteY5" fmla="*/ 0 h 15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931" h="1538235">
                  <a:moveTo>
                    <a:pt x="0" y="0"/>
                  </a:moveTo>
                  <a:lnTo>
                    <a:pt x="1297092" y="11973"/>
                  </a:lnTo>
                  <a:cubicBezTo>
                    <a:pt x="1297202" y="544252"/>
                    <a:pt x="1298821" y="1005956"/>
                    <a:pt x="1298931" y="1538235"/>
                  </a:cubicBezTo>
                  <a:lnTo>
                    <a:pt x="646569" y="1388520"/>
                  </a:lnTo>
                  <a:lnTo>
                    <a:pt x="1053" y="1533155"/>
                  </a:lnTo>
                  <a:lnTo>
                    <a:pt x="0" y="0"/>
                  </a:lnTo>
                  <a:close/>
                </a:path>
              </a:pathLst>
            </a:custGeom>
            <a:solidFill>
              <a:schemeClr val="bg1"/>
            </a:solidFill>
            <a:ln>
              <a:noFill/>
            </a:ln>
            <a:effectLst>
              <a:outerShdw blurRad="203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4" name="Regular Pentagon 3"/>
            <p:cNvSpPr/>
            <p:nvPr/>
          </p:nvSpPr>
          <p:spPr>
            <a:xfrm>
              <a:off x="-1502033" y="-7785594"/>
              <a:ext cx="4840086" cy="637183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2478 w 1300852"/>
                <a:gd name="connsiteY0" fmla="*/ 0 h 1646282"/>
                <a:gd name="connsiteX1" fmla="*/ 1299570 w 1300852"/>
                <a:gd name="connsiteY1" fmla="*/ 11973 h 1646282"/>
                <a:gd name="connsiteX2" fmla="*/ 1300852 w 1300852"/>
                <a:gd name="connsiteY2" fmla="*/ 1547968 h 1646282"/>
                <a:gd name="connsiteX3" fmla="*/ 649047 w 1300852"/>
                <a:gd name="connsiteY3" fmla="*/ 1415945 h 1646282"/>
                <a:gd name="connsiteX4" fmla="*/ 0 w 1300852"/>
                <a:gd name="connsiteY4" fmla="*/ 1646282 h 1646282"/>
                <a:gd name="connsiteX5" fmla="*/ 2478 w 1300852"/>
                <a:gd name="connsiteY5" fmla="*/ 0 h 1646282"/>
                <a:gd name="connsiteX0" fmla="*/ 0 w 1298374"/>
                <a:gd name="connsiteY0" fmla="*/ 0 h 1547968"/>
                <a:gd name="connsiteX1" fmla="*/ 1297092 w 1298374"/>
                <a:gd name="connsiteY1" fmla="*/ 11973 h 1547968"/>
                <a:gd name="connsiteX2" fmla="*/ 1298374 w 1298374"/>
                <a:gd name="connsiteY2" fmla="*/ 1547968 h 1547968"/>
                <a:gd name="connsiteX3" fmla="*/ 646569 w 1298374"/>
                <a:gd name="connsiteY3" fmla="*/ 1415945 h 1547968"/>
                <a:gd name="connsiteX4" fmla="*/ 1610 w 1298374"/>
                <a:gd name="connsiteY4" fmla="*/ 1546317 h 1547968"/>
                <a:gd name="connsiteX5" fmla="*/ 0 w 1298374"/>
                <a:gd name="connsiteY5" fmla="*/ 0 h 1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374" h="1547968">
                  <a:moveTo>
                    <a:pt x="0" y="0"/>
                  </a:moveTo>
                  <a:lnTo>
                    <a:pt x="1297092" y="11973"/>
                  </a:lnTo>
                  <a:cubicBezTo>
                    <a:pt x="1297202" y="544252"/>
                    <a:pt x="1298264" y="1015689"/>
                    <a:pt x="1298374" y="1547968"/>
                  </a:cubicBezTo>
                  <a:lnTo>
                    <a:pt x="646569" y="1415945"/>
                  </a:lnTo>
                  <a:lnTo>
                    <a:pt x="1610" y="1546317"/>
                  </a:lnTo>
                  <a:cubicBezTo>
                    <a:pt x="1073" y="1030878"/>
                    <a:pt x="537" y="515439"/>
                    <a:pt x="0" y="0"/>
                  </a:cubicBezTo>
                  <a:close/>
                </a:path>
              </a:pathLst>
            </a:custGeom>
            <a:solidFill>
              <a:schemeClr val="accent1"/>
            </a:solidFill>
            <a:ln>
              <a:noFill/>
            </a:ln>
            <a:effectLst>
              <a:innerShdw blurRad="12700" dist="12700" dir="13200000">
                <a:schemeClr val="tx2">
                  <a:lumMod val="90000"/>
                  <a:lumOff val="1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Freeform 5"/>
            <p:cNvSpPr>
              <a:spLocks noEditPoints="1"/>
            </p:cNvSpPr>
            <p:nvPr/>
          </p:nvSpPr>
          <p:spPr bwMode="auto">
            <a:xfrm>
              <a:off x="-1052553" y="-5150518"/>
              <a:ext cx="3936581" cy="2724453"/>
            </a:xfrm>
            <a:custGeom>
              <a:avLst/>
              <a:gdLst>
                <a:gd name="T0" fmla="*/ 5517 w 6242"/>
                <a:gd name="T1" fmla="*/ 1299 h 4320"/>
                <a:gd name="T2" fmla="*/ 5476 w 6242"/>
                <a:gd name="T3" fmla="*/ 892 h 4320"/>
                <a:gd name="T4" fmla="*/ 5168 w 6242"/>
                <a:gd name="T5" fmla="*/ 551 h 4320"/>
                <a:gd name="T6" fmla="*/ 4734 w 6242"/>
                <a:gd name="T7" fmla="*/ 475 h 4320"/>
                <a:gd name="T8" fmla="*/ 4326 w 6242"/>
                <a:gd name="T9" fmla="*/ 695 h 4320"/>
                <a:gd name="T10" fmla="*/ 4145 w 6242"/>
                <a:gd name="T11" fmla="*/ 1126 h 4320"/>
                <a:gd name="T12" fmla="*/ 3903 w 6242"/>
                <a:gd name="T13" fmla="*/ 1462 h 4320"/>
                <a:gd name="T14" fmla="*/ 4074 w 6242"/>
                <a:gd name="T15" fmla="*/ 924 h 4320"/>
                <a:gd name="T16" fmla="*/ 3892 w 6242"/>
                <a:gd name="T17" fmla="*/ 370 h 4320"/>
                <a:gd name="T18" fmla="*/ 3382 w 6242"/>
                <a:gd name="T19" fmla="*/ 28 h 4320"/>
                <a:gd name="T20" fmla="*/ 2791 w 6242"/>
                <a:gd name="T21" fmla="*/ 73 h 4320"/>
                <a:gd name="T22" fmla="*/ 2339 w 6242"/>
                <a:gd name="T23" fmla="*/ 484 h 4320"/>
                <a:gd name="T24" fmla="*/ 2235 w 6242"/>
                <a:gd name="T25" fmla="*/ 1048 h 4320"/>
                <a:gd name="T26" fmla="*/ 2026 w 6242"/>
                <a:gd name="T27" fmla="*/ 1526 h 4320"/>
                <a:gd name="T28" fmla="*/ 2116 w 6242"/>
                <a:gd name="T29" fmla="*/ 1021 h 4320"/>
                <a:gd name="T30" fmla="*/ 1877 w 6242"/>
                <a:gd name="T31" fmla="*/ 626 h 4320"/>
                <a:gd name="T32" fmla="*/ 1437 w 6242"/>
                <a:gd name="T33" fmla="*/ 468 h 4320"/>
                <a:gd name="T34" fmla="*/ 1023 w 6242"/>
                <a:gd name="T35" fmla="*/ 606 h 4320"/>
                <a:gd name="T36" fmla="*/ 766 w 6242"/>
                <a:gd name="T37" fmla="*/ 987 h 4320"/>
                <a:gd name="T38" fmla="*/ 780 w 6242"/>
                <a:gd name="T39" fmla="*/ 1379 h 4320"/>
                <a:gd name="T40" fmla="*/ 498 w 6242"/>
                <a:gd name="T41" fmla="*/ 1585 h 4320"/>
                <a:gd name="T42" fmla="*/ 144 w 6242"/>
                <a:gd name="T43" fmla="*/ 1799 h 4320"/>
                <a:gd name="T44" fmla="*/ 0 w 6242"/>
                <a:gd name="T45" fmla="*/ 2196 h 4320"/>
                <a:gd name="T46" fmla="*/ 6242 w 6242"/>
                <a:gd name="T47" fmla="*/ 2196 h 4320"/>
                <a:gd name="T48" fmla="*/ 6118 w 6242"/>
                <a:gd name="T49" fmla="*/ 1824 h 4320"/>
                <a:gd name="T50" fmla="*/ 5774 w 6242"/>
                <a:gd name="T51" fmla="*/ 1592 h 4320"/>
                <a:gd name="T52" fmla="*/ 190 w 6242"/>
                <a:gd name="T53" fmla="*/ 2079 h 4320"/>
                <a:gd name="T54" fmla="*/ 512 w 6242"/>
                <a:gd name="T55" fmla="*/ 1760 h 4320"/>
                <a:gd name="T56" fmla="*/ 1008 w 6242"/>
                <a:gd name="T57" fmla="*/ 1455 h 4320"/>
                <a:gd name="T58" fmla="*/ 923 w 6242"/>
                <a:gd name="T59" fmla="*/ 1081 h 4320"/>
                <a:gd name="T60" fmla="*/ 1088 w 6242"/>
                <a:gd name="T61" fmla="*/ 776 h 4320"/>
                <a:gd name="T62" fmla="*/ 1411 w 6242"/>
                <a:gd name="T63" fmla="*/ 642 h 4320"/>
                <a:gd name="T64" fmla="*/ 1726 w 6242"/>
                <a:gd name="T65" fmla="*/ 730 h 4320"/>
                <a:gd name="T66" fmla="*/ 1934 w 6242"/>
                <a:gd name="T67" fmla="*/ 1007 h 4320"/>
                <a:gd name="T68" fmla="*/ 1914 w 6242"/>
                <a:gd name="T69" fmla="*/ 1365 h 4320"/>
                <a:gd name="T70" fmla="*/ 1634 w 6242"/>
                <a:gd name="T71" fmla="*/ 1626 h 4320"/>
                <a:gd name="T72" fmla="*/ 1320 w 6242"/>
                <a:gd name="T73" fmla="*/ 1925 h 4320"/>
                <a:gd name="T74" fmla="*/ 1200 w 6242"/>
                <a:gd name="T75" fmla="*/ 2356 h 4320"/>
                <a:gd name="T76" fmla="*/ 1375 w 6242"/>
                <a:gd name="T77" fmla="*/ 2301 h 4320"/>
                <a:gd name="T78" fmla="*/ 1689 w 6242"/>
                <a:gd name="T79" fmla="*/ 1794 h 4320"/>
                <a:gd name="T80" fmla="*/ 2687 w 6242"/>
                <a:gd name="T81" fmla="*/ 1514 h 4320"/>
                <a:gd name="T82" fmla="*/ 2401 w 6242"/>
                <a:gd name="T83" fmla="*/ 970 h 4320"/>
                <a:gd name="T84" fmla="*/ 2529 w 6242"/>
                <a:gd name="T85" fmla="*/ 503 h 4320"/>
                <a:gd name="T86" fmla="*/ 2928 w 6242"/>
                <a:gd name="T87" fmla="*/ 206 h 4320"/>
                <a:gd name="T88" fmla="*/ 3410 w 6242"/>
                <a:gd name="T89" fmla="*/ 218 h 4320"/>
                <a:gd name="T90" fmla="*/ 3794 w 6242"/>
                <a:gd name="T91" fmla="*/ 534 h 4320"/>
                <a:gd name="T92" fmla="*/ 3897 w 6242"/>
                <a:gd name="T93" fmla="*/ 1016 h 4320"/>
                <a:gd name="T94" fmla="*/ 3578 w 6242"/>
                <a:gd name="T95" fmla="*/ 1542 h 4320"/>
                <a:gd name="T96" fmla="*/ 4571 w 6242"/>
                <a:gd name="T97" fmla="*/ 1794 h 4320"/>
                <a:gd name="T98" fmla="*/ 4847 w 6242"/>
                <a:gd name="T99" fmla="*/ 2129 h 4320"/>
                <a:gd name="T100" fmla="*/ 5056 w 6242"/>
                <a:gd name="T101" fmla="*/ 2290 h 4320"/>
                <a:gd name="T102" fmla="*/ 4913 w 6242"/>
                <a:gd name="T103" fmla="*/ 1886 h 4320"/>
                <a:gd name="T104" fmla="*/ 4596 w 6242"/>
                <a:gd name="T105" fmla="*/ 1611 h 4320"/>
                <a:gd name="T106" fmla="*/ 4342 w 6242"/>
                <a:gd name="T107" fmla="*/ 1315 h 4320"/>
                <a:gd name="T108" fmla="*/ 4358 w 6242"/>
                <a:gd name="T109" fmla="*/ 959 h 4320"/>
                <a:gd name="T110" fmla="*/ 4590 w 6242"/>
                <a:gd name="T111" fmla="*/ 704 h 4320"/>
                <a:gd name="T112" fmla="*/ 4918 w 6242"/>
                <a:gd name="T113" fmla="*/ 647 h 4320"/>
                <a:gd name="T114" fmla="*/ 5223 w 6242"/>
                <a:gd name="T115" fmla="*/ 812 h 4320"/>
                <a:gd name="T116" fmla="*/ 5358 w 6242"/>
                <a:gd name="T117" fmla="*/ 1135 h 4320"/>
                <a:gd name="T118" fmla="*/ 5228 w 6242"/>
                <a:gd name="T119" fmla="*/ 1505 h 4320"/>
                <a:gd name="T120" fmla="*/ 5772 w 6242"/>
                <a:gd name="T121" fmla="*/ 1773 h 4320"/>
                <a:gd name="T122" fmla="*/ 6065 w 6242"/>
                <a:gd name="T123" fmla="*/ 21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2" h="4320">
                  <a:moveTo>
                    <a:pt x="5620" y="1572"/>
                  </a:moveTo>
                  <a:lnTo>
                    <a:pt x="5395" y="1572"/>
                  </a:lnTo>
                  <a:lnTo>
                    <a:pt x="5395" y="1572"/>
                  </a:lnTo>
                  <a:lnTo>
                    <a:pt x="5411" y="1551"/>
                  </a:lnTo>
                  <a:lnTo>
                    <a:pt x="5425" y="1528"/>
                  </a:lnTo>
                  <a:lnTo>
                    <a:pt x="5439" y="1503"/>
                  </a:lnTo>
                  <a:lnTo>
                    <a:pt x="5453" y="1480"/>
                  </a:lnTo>
                  <a:lnTo>
                    <a:pt x="5464" y="1455"/>
                  </a:lnTo>
                  <a:lnTo>
                    <a:pt x="5476" y="1431"/>
                  </a:lnTo>
                  <a:lnTo>
                    <a:pt x="5487" y="1406"/>
                  </a:lnTo>
                  <a:lnTo>
                    <a:pt x="5496" y="1379"/>
                  </a:lnTo>
                  <a:lnTo>
                    <a:pt x="5503" y="1353"/>
                  </a:lnTo>
                  <a:lnTo>
                    <a:pt x="5510" y="1326"/>
                  </a:lnTo>
                  <a:lnTo>
                    <a:pt x="5517" y="1299"/>
                  </a:lnTo>
                  <a:lnTo>
                    <a:pt x="5522" y="1273"/>
                  </a:lnTo>
                  <a:lnTo>
                    <a:pt x="5526" y="1244"/>
                  </a:lnTo>
                  <a:lnTo>
                    <a:pt x="5528" y="1218"/>
                  </a:lnTo>
                  <a:lnTo>
                    <a:pt x="5530" y="1189"/>
                  </a:lnTo>
                  <a:lnTo>
                    <a:pt x="5531" y="1161"/>
                  </a:lnTo>
                  <a:lnTo>
                    <a:pt x="5531" y="1161"/>
                  </a:lnTo>
                  <a:lnTo>
                    <a:pt x="5530" y="1126"/>
                  </a:lnTo>
                  <a:lnTo>
                    <a:pt x="5528" y="1090"/>
                  </a:lnTo>
                  <a:lnTo>
                    <a:pt x="5522" y="1055"/>
                  </a:lnTo>
                  <a:lnTo>
                    <a:pt x="5517" y="1021"/>
                  </a:lnTo>
                  <a:lnTo>
                    <a:pt x="5508" y="987"/>
                  </a:lnTo>
                  <a:lnTo>
                    <a:pt x="5499" y="955"/>
                  </a:lnTo>
                  <a:lnTo>
                    <a:pt x="5489" y="924"/>
                  </a:lnTo>
                  <a:lnTo>
                    <a:pt x="5476" y="892"/>
                  </a:lnTo>
                  <a:lnTo>
                    <a:pt x="5462" y="862"/>
                  </a:lnTo>
                  <a:lnTo>
                    <a:pt x="5446" y="831"/>
                  </a:lnTo>
                  <a:lnTo>
                    <a:pt x="5430" y="801"/>
                  </a:lnTo>
                  <a:lnTo>
                    <a:pt x="5413" y="773"/>
                  </a:lnTo>
                  <a:lnTo>
                    <a:pt x="5393" y="746"/>
                  </a:lnTo>
                  <a:lnTo>
                    <a:pt x="5372" y="720"/>
                  </a:lnTo>
                  <a:lnTo>
                    <a:pt x="5351" y="695"/>
                  </a:lnTo>
                  <a:lnTo>
                    <a:pt x="5327" y="672"/>
                  </a:lnTo>
                  <a:lnTo>
                    <a:pt x="5304" y="649"/>
                  </a:lnTo>
                  <a:lnTo>
                    <a:pt x="5278" y="626"/>
                  </a:lnTo>
                  <a:lnTo>
                    <a:pt x="5253" y="606"/>
                  </a:lnTo>
                  <a:lnTo>
                    <a:pt x="5225" y="587"/>
                  </a:lnTo>
                  <a:lnTo>
                    <a:pt x="5196" y="569"/>
                  </a:lnTo>
                  <a:lnTo>
                    <a:pt x="5168" y="551"/>
                  </a:lnTo>
                  <a:lnTo>
                    <a:pt x="5138" y="537"/>
                  </a:lnTo>
                  <a:lnTo>
                    <a:pt x="5108" y="523"/>
                  </a:lnTo>
                  <a:lnTo>
                    <a:pt x="5076" y="511"/>
                  </a:lnTo>
                  <a:lnTo>
                    <a:pt x="5044" y="500"/>
                  </a:lnTo>
                  <a:lnTo>
                    <a:pt x="5010" y="489"/>
                  </a:lnTo>
                  <a:lnTo>
                    <a:pt x="4978" y="482"/>
                  </a:lnTo>
                  <a:lnTo>
                    <a:pt x="4943" y="475"/>
                  </a:lnTo>
                  <a:lnTo>
                    <a:pt x="4909" y="472"/>
                  </a:lnTo>
                  <a:lnTo>
                    <a:pt x="4874" y="468"/>
                  </a:lnTo>
                  <a:lnTo>
                    <a:pt x="4838" y="468"/>
                  </a:lnTo>
                  <a:lnTo>
                    <a:pt x="4838" y="468"/>
                  </a:lnTo>
                  <a:lnTo>
                    <a:pt x="4803" y="468"/>
                  </a:lnTo>
                  <a:lnTo>
                    <a:pt x="4767" y="472"/>
                  </a:lnTo>
                  <a:lnTo>
                    <a:pt x="4734" y="475"/>
                  </a:lnTo>
                  <a:lnTo>
                    <a:pt x="4698" y="482"/>
                  </a:lnTo>
                  <a:lnTo>
                    <a:pt x="4665" y="489"/>
                  </a:lnTo>
                  <a:lnTo>
                    <a:pt x="4633" y="500"/>
                  </a:lnTo>
                  <a:lnTo>
                    <a:pt x="4601" y="511"/>
                  </a:lnTo>
                  <a:lnTo>
                    <a:pt x="4569" y="523"/>
                  </a:lnTo>
                  <a:lnTo>
                    <a:pt x="4539" y="537"/>
                  </a:lnTo>
                  <a:lnTo>
                    <a:pt x="4509" y="551"/>
                  </a:lnTo>
                  <a:lnTo>
                    <a:pt x="4479" y="569"/>
                  </a:lnTo>
                  <a:lnTo>
                    <a:pt x="4450" y="587"/>
                  </a:lnTo>
                  <a:lnTo>
                    <a:pt x="4424" y="606"/>
                  </a:lnTo>
                  <a:lnTo>
                    <a:pt x="4397" y="626"/>
                  </a:lnTo>
                  <a:lnTo>
                    <a:pt x="4372" y="649"/>
                  </a:lnTo>
                  <a:lnTo>
                    <a:pt x="4349" y="672"/>
                  </a:lnTo>
                  <a:lnTo>
                    <a:pt x="4326" y="695"/>
                  </a:lnTo>
                  <a:lnTo>
                    <a:pt x="4303" y="720"/>
                  </a:lnTo>
                  <a:lnTo>
                    <a:pt x="4284" y="746"/>
                  </a:lnTo>
                  <a:lnTo>
                    <a:pt x="4264" y="773"/>
                  </a:lnTo>
                  <a:lnTo>
                    <a:pt x="4246" y="801"/>
                  </a:lnTo>
                  <a:lnTo>
                    <a:pt x="4229" y="831"/>
                  </a:lnTo>
                  <a:lnTo>
                    <a:pt x="4215" y="862"/>
                  </a:lnTo>
                  <a:lnTo>
                    <a:pt x="4200" y="892"/>
                  </a:lnTo>
                  <a:lnTo>
                    <a:pt x="4188" y="924"/>
                  </a:lnTo>
                  <a:lnTo>
                    <a:pt x="4177" y="955"/>
                  </a:lnTo>
                  <a:lnTo>
                    <a:pt x="4167" y="987"/>
                  </a:lnTo>
                  <a:lnTo>
                    <a:pt x="4160" y="1021"/>
                  </a:lnTo>
                  <a:lnTo>
                    <a:pt x="4152" y="1055"/>
                  </a:lnTo>
                  <a:lnTo>
                    <a:pt x="4149" y="1090"/>
                  </a:lnTo>
                  <a:lnTo>
                    <a:pt x="4145" y="1126"/>
                  </a:lnTo>
                  <a:lnTo>
                    <a:pt x="4145" y="1161"/>
                  </a:lnTo>
                  <a:lnTo>
                    <a:pt x="4145" y="1161"/>
                  </a:lnTo>
                  <a:lnTo>
                    <a:pt x="4147" y="1211"/>
                  </a:lnTo>
                  <a:lnTo>
                    <a:pt x="4152" y="1259"/>
                  </a:lnTo>
                  <a:lnTo>
                    <a:pt x="4161" y="1305"/>
                  </a:lnTo>
                  <a:lnTo>
                    <a:pt x="4172" y="1353"/>
                  </a:lnTo>
                  <a:lnTo>
                    <a:pt x="4188" y="1397"/>
                  </a:lnTo>
                  <a:lnTo>
                    <a:pt x="4206" y="1441"/>
                  </a:lnTo>
                  <a:lnTo>
                    <a:pt x="4227" y="1484"/>
                  </a:lnTo>
                  <a:lnTo>
                    <a:pt x="4250" y="1526"/>
                  </a:lnTo>
                  <a:lnTo>
                    <a:pt x="3851" y="1526"/>
                  </a:lnTo>
                  <a:lnTo>
                    <a:pt x="3851" y="1526"/>
                  </a:lnTo>
                  <a:lnTo>
                    <a:pt x="3878" y="1494"/>
                  </a:lnTo>
                  <a:lnTo>
                    <a:pt x="3903" y="1462"/>
                  </a:lnTo>
                  <a:lnTo>
                    <a:pt x="3926" y="1429"/>
                  </a:lnTo>
                  <a:lnTo>
                    <a:pt x="3947" y="1393"/>
                  </a:lnTo>
                  <a:lnTo>
                    <a:pt x="3966" y="1358"/>
                  </a:lnTo>
                  <a:lnTo>
                    <a:pt x="3984" y="1321"/>
                  </a:lnTo>
                  <a:lnTo>
                    <a:pt x="4002" y="1283"/>
                  </a:lnTo>
                  <a:lnTo>
                    <a:pt x="4016" y="1246"/>
                  </a:lnTo>
                  <a:lnTo>
                    <a:pt x="4030" y="1207"/>
                  </a:lnTo>
                  <a:lnTo>
                    <a:pt x="4043" y="1168"/>
                  </a:lnTo>
                  <a:lnTo>
                    <a:pt x="4051" y="1129"/>
                  </a:lnTo>
                  <a:lnTo>
                    <a:pt x="4060" y="1088"/>
                  </a:lnTo>
                  <a:lnTo>
                    <a:pt x="4067" y="1048"/>
                  </a:lnTo>
                  <a:lnTo>
                    <a:pt x="4071" y="1007"/>
                  </a:lnTo>
                  <a:lnTo>
                    <a:pt x="4074" y="966"/>
                  </a:lnTo>
                  <a:lnTo>
                    <a:pt x="4074" y="924"/>
                  </a:lnTo>
                  <a:lnTo>
                    <a:pt x="4074" y="924"/>
                  </a:lnTo>
                  <a:lnTo>
                    <a:pt x="4074" y="876"/>
                  </a:lnTo>
                  <a:lnTo>
                    <a:pt x="4071" y="830"/>
                  </a:lnTo>
                  <a:lnTo>
                    <a:pt x="4064" y="784"/>
                  </a:lnTo>
                  <a:lnTo>
                    <a:pt x="4057" y="737"/>
                  </a:lnTo>
                  <a:lnTo>
                    <a:pt x="4046" y="693"/>
                  </a:lnTo>
                  <a:lnTo>
                    <a:pt x="4034" y="649"/>
                  </a:lnTo>
                  <a:lnTo>
                    <a:pt x="4020" y="606"/>
                  </a:lnTo>
                  <a:lnTo>
                    <a:pt x="4002" y="564"/>
                  </a:lnTo>
                  <a:lnTo>
                    <a:pt x="3984" y="523"/>
                  </a:lnTo>
                  <a:lnTo>
                    <a:pt x="3963" y="484"/>
                  </a:lnTo>
                  <a:lnTo>
                    <a:pt x="3942" y="445"/>
                  </a:lnTo>
                  <a:lnTo>
                    <a:pt x="3917" y="408"/>
                  </a:lnTo>
                  <a:lnTo>
                    <a:pt x="3892" y="370"/>
                  </a:lnTo>
                  <a:lnTo>
                    <a:pt x="3864" y="335"/>
                  </a:lnTo>
                  <a:lnTo>
                    <a:pt x="3835" y="303"/>
                  </a:lnTo>
                  <a:lnTo>
                    <a:pt x="3803" y="269"/>
                  </a:lnTo>
                  <a:lnTo>
                    <a:pt x="3771" y="239"/>
                  </a:lnTo>
                  <a:lnTo>
                    <a:pt x="3738" y="211"/>
                  </a:lnTo>
                  <a:lnTo>
                    <a:pt x="3704" y="183"/>
                  </a:lnTo>
                  <a:lnTo>
                    <a:pt x="3667" y="158"/>
                  </a:lnTo>
                  <a:lnTo>
                    <a:pt x="3630" y="133"/>
                  </a:lnTo>
                  <a:lnTo>
                    <a:pt x="3591" y="112"/>
                  </a:lnTo>
                  <a:lnTo>
                    <a:pt x="3552" y="90"/>
                  </a:lnTo>
                  <a:lnTo>
                    <a:pt x="3511" y="73"/>
                  </a:lnTo>
                  <a:lnTo>
                    <a:pt x="3468" y="55"/>
                  </a:lnTo>
                  <a:lnTo>
                    <a:pt x="3426" y="41"/>
                  </a:lnTo>
                  <a:lnTo>
                    <a:pt x="3382" y="28"/>
                  </a:lnTo>
                  <a:lnTo>
                    <a:pt x="3337" y="18"/>
                  </a:lnTo>
                  <a:lnTo>
                    <a:pt x="3291" y="11"/>
                  </a:lnTo>
                  <a:lnTo>
                    <a:pt x="3245" y="4"/>
                  </a:lnTo>
                  <a:lnTo>
                    <a:pt x="3199" y="0"/>
                  </a:lnTo>
                  <a:lnTo>
                    <a:pt x="3151" y="0"/>
                  </a:lnTo>
                  <a:lnTo>
                    <a:pt x="3151" y="0"/>
                  </a:lnTo>
                  <a:lnTo>
                    <a:pt x="3103" y="0"/>
                  </a:lnTo>
                  <a:lnTo>
                    <a:pt x="3057" y="4"/>
                  </a:lnTo>
                  <a:lnTo>
                    <a:pt x="3011" y="11"/>
                  </a:lnTo>
                  <a:lnTo>
                    <a:pt x="2965" y="18"/>
                  </a:lnTo>
                  <a:lnTo>
                    <a:pt x="2921" y="28"/>
                  </a:lnTo>
                  <a:lnTo>
                    <a:pt x="2876" y="41"/>
                  </a:lnTo>
                  <a:lnTo>
                    <a:pt x="2834" y="55"/>
                  </a:lnTo>
                  <a:lnTo>
                    <a:pt x="2791" y="73"/>
                  </a:lnTo>
                  <a:lnTo>
                    <a:pt x="2751" y="90"/>
                  </a:lnTo>
                  <a:lnTo>
                    <a:pt x="2712" y="112"/>
                  </a:lnTo>
                  <a:lnTo>
                    <a:pt x="2673" y="133"/>
                  </a:lnTo>
                  <a:lnTo>
                    <a:pt x="2635" y="158"/>
                  </a:lnTo>
                  <a:lnTo>
                    <a:pt x="2598" y="183"/>
                  </a:lnTo>
                  <a:lnTo>
                    <a:pt x="2563" y="211"/>
                  </a:lnTo>
                  <a:lnTo>
                    <a:pt x="2531" y="239"/>
                  </a:lnTo>
                  <a:lnTo>
                    <a:pt x="2497" y="269"/>
                  </a:lnTo>
                  <a:lnTo>
                    <a:pt x="2467" y="303"/>
                  </a:lnTo>
                  <a:lnTo>
                    <a:pt x="2439" y="335"/>
                  </a:lnTo>
                  <a:lnTo>
                    <a:pt x="2410" y="370"/>
                  </a:lnTo>
                  <a:lnTo>
                    <a:pt x="2386" y="408"/>
                  </a:lnTo>
                  <a:lnTo>
                    <a:pt x="2361" y="445"/>
                  </a:lnTo>
                  <a:lnTo>
                    <a:pt x="2339" y="484"/>
                  </a:lnTo>
                  <a:lnTo>
                    <a:pt x="2318" y="523"/>
                  </a:lnTo>
                  <a:lnTo>
                    <a:pt x="2300" y="564"/>
                  </a:lnTo>
                  <a:lnTo>
                    <a:pt x="2283" y="606"/>
                  </a:lnTo>
                  <a:lnTo>
                    <a:pt x="2269" y="649"/>
                  </a:lnTo>
                  <a:lnTo>
                    <a:pt x="2256" y="693"/>
                  </a:lnTo>
                  <a:lnTo>
                    <a:pt x="2245" y="737"/>
                  </a:lnTo>
                  <a:lnTo>
                    <a:pt x="2238" y="784"/>
                  </a:lnTo>
                  <a:lnTo>
                    <a:pt x="2231" y="830"/>
                  </a:lnTo>
                  <a:lnTo>
                    <a:pt x="2228" y="876"/>
                  </a:lnTo>
                  <a:lnTo>
                    <a:pt x="2228" y="924"/>
                  </a:lnTo>
                  <a:lnTo>
                    <a:pt x="2228" y="924"/>
                  </a:lnTo>
                  <a:lnTo>
                    <a:pt x="2228" y="966"/>
                  </a:lnTo>
                  <a:lnTo>
                    <a:pt x="2231" y="1007"/>
                  </a:lnTo>
                  <a:lnTo>
                    <a:pt x="2235" y="1048"/>
                  </a:lnTo>
                  <a:lnTo>
                    <a:pt x="2242" y="1088"/>
                  </a:lnTo>
                  <a:lnTo>
                    <a:pt x="2251" y="1129"/>
                  </a:lnTo>
                  <a:lnTo>
                    <a:pt x="2260" y="1168"/>
                  </a:lnTo>
                  <a:lnTo>
                    <a:pt x="2272" y="1207"/>
                  </a:lnTo>
                  <a:lnTo>
                    <a:pt x="2284" y="1246"/>
                  </a:lnTo>
                  <a:lnTo>
                    <a:pt x="2300" y="1283"/>
                  </a:lnTo>
                  <a:lnTo>
                    <a:pt x="2316" y="1321"/>
                  </a:lnTo>
                  <a:lnTo>
                    <a:pt x="2336" y="1358"/>
                  </a:lnTo>
                  <a:lnTo>
                    <a:pt x="2355" y="1393"/>
                  </a:lnTo>
                  <a:lnTo>
                    <a:pt x="2377" y="1429"/>
                  </a:lnTo>
                  <a:lnTo>
                    <a:pt x="2400" y="1462"/>
                  </a:lnTo>
                  <a:lnTo>
                    <a:pt x="2424" y="1494"/>
                  </a:lnTo>
                  <a:lnTo>
                    <a:pt x="2451" y="1526"/>
                  </a:lnTo>
                  <a:lnTo>
                    <a:pt x="2026" y="1526"/>
                  </a:lnTo>
                  <a:lnTo>
                    <a:pt x="2026" y="1526"/>
                  </a:lnTo>
                  <a:lnTo>
                    <a:pt x="2049" y="1484"/>
                  </a:lnTo>
                  <a:lnTo>
                    <a:pt x="2070" y="1441"/>
                  </a:lnTo>
                  <a:lnTo>
                    <a:pt x="2088" y="1397"/>
                  </a:lnTo>
                  <a:lnTo>
                    <a:pt x="2102" y="1353"/>
                  </a:lnTo>
                  <a:lnTo>
                    <a:pt x="2114" y="1305"/>
                  </a:lnTo>
                  <a:lnTo>
                    <a:pt x="2123" y="1259"/>
                  </a:lnTo>
                  <a:lnTo>
                    <a:pt x="2129" y="1211"/>
                  </a:lnTo>
                  <a:lnTo>
                    <a:pt x="2130" y="1161"/>
                  </a:lnTo>
                  <a:lnTo>
                    <a:pt x="2130" y="1161"/>
                  </a:lnTo>
                  <a:lnTo>
                    <a:pt x="2129" y="1126"/>
                  </a:lnTo>
                  <a:lnTo>
                    <a:pt x="2127" y="1090"/>
                  </a:lnTo>
                  <a:lnTo>
                    <a:pt x="2121" y="1055"/>
                  </a:lnTo>
                  <a:lnTo>
                    <a:pt x="2116" y="1021"/>
                  </a:lnTo>
                  <a:lnTo>
                    <a:pt x="2107" y="987"/>
                  </a:lnTo>
                  <a:lnTo>
                    <a:pt x="2098" y="955"/>
                  </a:lnTo>
                  <a:lnTo>
                    <a:pt x="2088" y="924"/>
                  </a:lnTo>
                  <a:lnTo>
                    <a:pt x="2075" y="892"/>
                  </a:lnTo>
                  <a:lnTo>
                    <a:pt x="2061" y="862"/>
                  </a:lnTo>
                  <a:lnTo>
                    <a:pt x="2045" y="831"/>
                  </a:lnTo>
                  <a:lnTo>
                    <a:pt x="2029" y="801"/>
                  </a:lnTo>
                  <a:lnTo>
                    <a:pt x="2012" y="773"/>
                  </a:lnTo>
                  <a:lnTo>
                    <a:pt x="1992" y="746"/>
                  </a:lnTo>
                  <a:lnTo>
                    <a:pt x="1971" y="720"/>
                  </a:lnTo>
                  <a:lnTo>
                    <a:pt x="1950" y="695"/>
                  </a:lnTo>
                  <a:lnTo>
                    <a:pt x="1926" y="672"/>
                  </a:lnTo>
                  <a:lnTo>
                    <a:pt x="1902" y="649"/>
                  </a:lnTo>
                  <a:lnTo>
                    <a:pt x="1877" y="626"/>
                  </a:lnTo>
                  <a:lnTo>
                    <a:pt x="1850" y="606"/>
                  </a:lnTo>
                  <a:lnTo>
                    <a:pt x="1824" y="587"/>
                  </a:lnTo>
                  <a:lnTo>
                    <a:pt x="1795" y="569"/>
                  </a:lnTo>
                  <a:lnTo>
                    <a:pt x="1767" y="551"/>
                  </a:lnTo>
                  <a:lnTo>
                    <a:pt x="1737" y="537"/>
                  </a:lnTo>
                  <a:lnTo>
                    <a:pt x="1707" y="523"/>
                  </a:lnTo>
                  <a:lnTo>
                    <a:pt x="1675" y="511"/>
                  </a:lnTo>
                  <a:lnTo>
                    <a:pt x="1643" y="500"/>
                  </a:lnTo>
                  <a:lnTo>
                    <a:pt x="1609" y="489"/>
                  </a:lnTo>
                  <a:lnTo>
                    <a:pt x="1576" y="482"/>
                  </a:lnTo>
                  <a:lnTo>
                    <a:pt x="1542" y="475"/>
                  </a:lnTo>
                  <a:lnTo>
                    <a:pt x="1508" y="472"/>
                  </a:lnTo>
                  <a:lnTo>
                    <a:pt x="1473" y="468"/>
                  </a:lnTo>
                  <a:lnTo>
                    <a:pt x="1437" y="468"/>
                  </a:lnTo>
                  <a:lnTo>
                    <a:pt x="1437" y="468"/>
                  </a:lnTo>
                  <a:lnTo>
                    <a:pt x="1402" y="468"/>
                  </a:lnTo>
                  <a:lnTo>
                    <a:pt x="1366" y="472"/>
                  </a:lnTo>
                  <a:lnTo>
                    <a:pt x="1331" y="475"/>
                  </a:lnTo>
                  <a:lnTo>
                    <a:pt x="1297" y="482"/>
                  </a:lnTo>
                  <a:lnTo>
                    <a:pt x="1264" y="489"/>
                  </a:lnTo>
                  <a:lnTo>
                    <a:pt x="1232" y="500"/>
                  </a:lnTo>
                  <a:lnTo>
                    <a:pt x="1198" y="511"/>
                  </a:lnTo>
                  <a:lnTo>
                    <a:pt x="1168" y="523"/>
                  </a:lnTo>
                  <a:lnTo>
                    <a:pt x="1136" y="537"/>
                  </a:lnTo>
                  <a:lnTo>
                    <a:pt x="1108" y="551"/>
                  </a:lnTo>
                  <a:lnTo>
                    <a:pt x="1078" y="569"/>
                  </a:lnTo>
                  <a:lnTo>
                    <a:pt x="1049" y="587"/>
                  </a:lnTo>
                  <a:lnTo>
                    <a:pt x="1023" y="606"/>
                  </a:lnTo>
                  <a:lnTo>
                    <a:pt x="996" y="626"/>
                  </a:lnTo>
                  <a:lnTo>
                    <a:pt x="971" y="649"/>
                  </a:lnTo>
                  <a:lnTo>
                    <a:pt x="948" y="672"/>
                  </a:lnTo>
                  <a:lnTo>
                    <a:pt x="925" y="695"/>
                  </a:lnTo>
                  <a:lnTo>
                    <a:pt x="902" y="720"/>
                  </a:lnTo>
                  <a:lnTo>
                    <a:pt x="883" y="746"/>
                  </a:lnTo>
                  <a:lnTo>
                    <a:pt x="863" y="773"/>
                  </a:lnTo>
                  <a:lnTo>
                    <a:pt x="845" y="801"/>
                  </a:lnTo>
                  <a:lnTo>
                    <a:pt x="828" y="831"/>
                  </a:lnTo>
                  <a:lnTo>
                    <a:pt x="813" y="862"/>
                  </a:lnTo>
                  <a:lnTo>
                    <a:pt x="799" y="892"/>
                  </a:lnTo>
                  <a:lnTo>
                    <a:pt x="787" y="924"/>
                  </a:lnTo>
                  <a:lnTo>
                    <a:pt x="776" y="955"/>
                  </a:lnTo>
                  <a:lnTo>
                    <a:pt x="766" y="987"/>
                  </a:lnTo>
                  <a:lnTo>
                    <a:pt x="759" y="1021"/>
                  </a:lnTo>
                  <a:lnTo>
                    <a:pt x="751" y="1055"/>
                  </a:lnTo>
                  <a:lnTo>
                    <a:pt x="748" y="1090"/>
                  </a:lnTo>
                  <a:lnTo>
                    <a:pt x="744" y="1126"/>
                  </a:lnTo>
                  <a:lnTo>
                    <a:pt x="744" y="1161"/>
                  </a:lnTo>
                  <a:lnTo>
                    <a:pt x="744" y="1161"/>
                  </a:lnTo>
                  <a:lnTo>
                    <a:pt x="744" y="1189"/>
                  </a:lnTo>
                  <a:lnTo>
                    <a:pt x="746" y="1218"/>
                  </a:lnTo>
                  <a:lnTo>
                    <a:pt x="750" y="1244"/>
                  </a:lnTo>
                  <a:lnTo>
                    <a:pt x="753" y="1273"/>
                  </a:lnTo>
                  <a:lnTo>
                    <a:pt x="759" y="1299"/>
                  </a:lnTo>
                  <a:lnTo>
                    <a:pt x="764" y="1326"/>
                  </a:lnTo>
                  <a:lnTo>
                    <a:pt x="771" y="1353"/>
                  </a:lnTo>
                  <a:lnTo>
                    <a:pt x="780" y="1379"/>
                  </a:lnTo>
                  <a:lnTo>
                    <a:pt x="789" y="1406"/>
                  </a:lnTo>
                  <a:lnTo>
                    <a:pt x="799" y="1431"/>
                  </a:lnTo>
                  <a:lnTo>
                    <a:pt x="810" y="1455"/>
                  </a:lnTo>
                  <a:lnTo>
                    <a:pt x="822" y="1480"/>
                  </a:lnTo>
                  <a:lnTo>
                    <a:pt x="835" y="1503"/>
                  </a:lnTo>
                  <a:lnTo>
                    <a:pt x="849" y="1528"/>
                  </a:lnTo>
                  <a:lnTo>
                    <a:pt x="865" y="1551"/>
                  </a:lnTo>
                  <a:lnTo>
                    <a:pt x="881" y="1572"/>
                  </a:lnTo>
                  <a:lnTo>
                    <a:pt x="624" y="1572"/>
                  </a:lnTo>
                  <a:lnTo>
                    <a:pt x="624" y="1572"/>
                  </a:lnTo>
                  <a:lnTo>
                    <a:pt x="592" y="1574"/>
                  </a:lnTo>
                  <a:lnTo>
                    <a:pt x="560" y="1576"/>
                  </a:lnTo>
                  <a:lnTo>
                    <a:pt x="530" y="1579"/>
                  </a:lnTo>
                  <a:lnTo>
                    <a:pt x="498" y="1585"/>
                  </a:lnTo>
                  <a:lnTo>
                    <a:pt x="468" y="1592"/>
                  </a:lnTo>
                  <a:lnTo>
                    <a:pt x="440" y="1601"/>
                  </a:lnTo>
                  <a:lnTo>
                    <a:pt x="409" y="1611"/>
                  </a:lnTo>
                  <a:lnTo>
                    <a:pt x="381" y="1622"/>
                  </a:lnTo>
                  <a:lnTo>
                    <a:pt x="354" y="1634"/>
                  </a:lnTo>
                  <a:lnTo>
                    <a:pt x="328" y="1649"/>
                  </a:lnTo>
                  <a:lnTo>
                    <a:pt x="301" y="1663"/>
                  </a:lnTo>
                  <a:lnTo>
                    <a:pt x="276" y="1679"/>
                  </a:lnTo>
                  <a:lnTo>
                    <a:pt x="252" y="1696"/>
                  </a:lnTo>
                  <a:lnTo>
                    <a:pt x="229" y="1716"/>
                  </a:lnTo>
                  <a:lnTo>
                    <a:pt x="206" y="1735"/>
                  </a:lnTo>
                  <a:lnTo>
                    <a:pt x="184" y="1755"/>
                  </a:lnTo>
                  <a:lnTo>
                    <a:pt x="163" y="1778"/>
                  </a:lnTo>
                  <a:lnTo>
                    <a:pt x="144" y="1799"/>
                  </a:lnTo>
                  <a:lnTo>
                    <a:pt x="124" y="1824"/>
                  </a:lnTo>
                  <a:lnTo>
                    <a:pt x="108" y="1849"/>
                  </a:lnTo>
                  <a:lnTo>
                    <a:pt x="90" y="1874"/>
                  </a:lnTo>
                  <a:lnTo>
                    <a:pt x="76" y="1900"/>
                  </a:lnTo>
                  <a:lnTo>
                    <a:pt x="62" y="1927"/>
                  </a:lnTo>
                  <a:lnTo>
                    <a:pt x="50" y="1953"/>
                  </a:lnTo>
                  <a:lnTo>
                    <a:pt x="39" y="1982"/>
                  </a:lnTo>
                  <a:lnTo>
                    <a:pt x="28" y="2012"/>
                  </a:lnTo>
                  <a:lnTo>
                    <a:pt x="21" y="2040"/>
                  </a:lnTo>
                  <a:lnTo>
                    <a:pt x="14" y="2070"/>
                  </a:lnTo>
                  <a:lnTo>
                    <a:pt x="7" y="2102"/>
                  </a:lnTo>
                  <a:lnTo>
                    <a:pt x="4" y="2133"/>
                  </a:lnTo>
                  <a:lnTo>
                    <a:pt x="2" y="2164"/>
                  </a:lnTo>
                  <a:lnTo>
                    <a:pt x="0" y="2196"/>
                  </a:lnTo>
                  <a:lnTo>
                    <a:pt x="245" y="3643"/>
                  </a:lnTo>
                  <a:lnTo>
                    <a:pt x="1200" y="3643"/>
                  </a:lnTo>
                  <a:lnTo>
                    <a:pt x="1200" y="4320"/>
                  </a:lnTo>
                  <a:lnTo>
                    <a:pt x="2061" y="4320"/>
                  </a:lnTo>
                  <a:lnTo>
                    <a:pt x="2160" y="3607"/>
                  </a:lnTo>
                  <a:lnTo>
                    <a:pt x="2304" y="4320"/>
                  </a:lnTo>
                  <a:lnTo>
                    <a:pt x="3952" y="4320"/>
                  </a:lnTo>
                  <a:lnTo>
                    <a:pt x="4096" y="3607"/>
                  </a:lnTo>
                  <a:lnTo>
                    <a:pt x="4195" y="4320"/>
                  </a:lnTo>
                  <a:lnTo>
                    <a:pt x="5060" y="4320"/>
                  </a:lnTo>
                  <a:lnTo>
                    <a:pt x="5060" y="3643"/>
                  </a:lnTo>
                  <a:lnTo>
                    <a:pt x="5999" y="3643"/>
                  </a:lnTo>
                  <a:lnTo>
                    <a:pt x="6242" y="2211"/>
                  </a:lnTo>
                  <a:lnTo>
                    <a:pt x="6242" y="2196"/>
                  </a:lnTo>
                  <a:lnTo>
                    <a:pt x="6242" y="2196"/>
                  </a:lnTo>
                  <a:lnTo>
                    <a:pt x="6242" y="2164"/>
                  </a:lnTo>
                  <a:lnTo>
                    <a:pt x="6240" y="2133"/>
                  </a:lnTo>
                  <a:lnTo>
                    <a:pt x="6235" y="2102"/>
                  </a:lnTo>
                  <a:lnTo>
                    <a:pt x="6230" y="2070"/>
                  </a:lnTo>
                  <a:lnTo>
                    <a:pt x="6223" y="2040"/>
                  </a:lnTo>
                  <a:lnTo>
                    <a:pt x="6215" y="2012"/>
                  </a:lnTo>
                  <a:lnTo>
                    <a:pt x="6205" y="1982"/>
                  </a:lnTo>
                  <a:lnTo>
                    <a:pt x="6194" y="1953"/>
                  </a:lnTo>
                  <a:lnTo>
                    <a:pt x="6182" y="1927"/>
                  </a:lnTo>
                  <a:lnTo>
                    <a:pt x="6168" y="1900"/>
                  </a:lnTo>
                  <a:lnTo>
                    <a:pt x="6152" y="1874"/>
                  </a:lnTo>
                  <a:lnTo>
                    <a:pt x="6136" y="1849"/>
                  </a:lnTo>
                  <a:lnTo>
                    <a:pt x="6118" y="1824"/>
                  </a:lnTo>
                  <a:lnTo>
                    <a:pt x="6100" y="1799"/>
                  </a:lnTo>
                  <a:lnTo>
                    <a:pt x="6081" y="1778"/>
                  </a:lnTo>
                  <a:lnTo>
                    <a:pt x="6059" y="1755"/>
                  </a:lnTo>
                  <a:lnTo>
                    <a:pt x="6038" y="1735"/>
                  </a:lnTo>
                  <a:lnTo>
                    <a:pt x="6015" y="1716"/>
                  </a:lnTo>
                  <a:lnTo>
                    <a:pt x="5992" y="1696"/>
                  </a:lnTo>
                  <a:lnTo>
                    <a:pt x="5967" y="1679"/>
                  </a:lnTo>
                  <a:lnTo>
                    <a:pt x="5942" y="1663"/>
                  </a:lnTo>
                  <a:lnTo>
                    <a:pt x="5916" y="1649"/>
                  </a:lnTo>
                  <a:lnTo>
                    <a:pt x="5889" y="1634"/>
                  </a:lnTo>
                  <a:lnTo>
                    <a:pt x="5861" y="1622"/>
                  </a:lnTo>
                  <a:lnTo>
                    <a:pt x="5833" y="1611"/>
                  </a:lnTo>
                  <a:lnTo>
                    <a:pt x="5804" y="1601"/>
                  </a:lnTo>
                  <a:lnTo>
                    <a:pt x="5774" y="1592"/>
                  </a:lnTo>
                  <a:lnTo>
                    <a:pt x="5744" y="1585"/>
                  </a:lnTo>
                  <a:lnTo>
                    <a:pt x="5714" y="1579"/>
                  </a:lnTo>
                  <a:lnTo>
                    <a:pt x="5682" y="1576"/>
                  </a:lnTo>
                  <a:lnTo>
                    <a:pt x="5652" y="1574"/>
                  </a:lnTo>
                  <a:lnTo>
                    <a:pt x="5620" y="1572"/>
                  </a:lnTo>
                  <a:lnTo>
                    <a:pt x="5620" y="1572"/>
                  </a:lnTo>
                  <a:close/>
                  <a:moveTo>
                    <a:pt x="390" y="3469"/>
                  </a:moveTo>
                  <a:lnTo>
                    <a:pt x="174" y="2189"/>
                  </a:lnTo>
                  <a:lnTo>
                    <a:pt x="174" y="2189"/>
                  </a:lnTo>
                  <a:lnTo>
                    <a:pt x="174" y="2166"/>
                  </a:lnTo>
                  <a:lnTo>
                    <a:pt x="175" y="2145"/>
                  </a:lnTo>
                  <a:lnTo>
                    <a:pt x="179" y="2122"/>
                  </a:lnTo>
                  <a:lnTo>
                    <a:pt x="184" y="2101"/>
                  </a:lnTo>
                  <a:lnTo>
                    <a:pt x="190" y="2079"/>
                  </a:lnTo>
                  <a:lnTo>
                    <a:pt x="195" y="2058"/>
                  </a:lnTo>
                  <a:lnTo>
                    <a:pt x="202" y="2037"/>
                  </a:lnTo>
                  <a:lnTo>
                    <a:pt x="211" y="2017"/>
                  </a:lnTo>
                  <a:lnTo>
                    <a:pt x="230" y="1978"/>
                  </a:lnTo>
                  <a:lnTo>
                    <a:pt x="253" y="1941"/>
                  </a:lnTo>
                  <a:lnTo>
                    <a:pt x="278" y="1907"/>
                  </a:lnTo>
                  <a:lnTo>
                    <a:pt x="308" y="1875"/>
                  </a:lnTo>
                  <a:lnTo>
                    <a:pt x="340" y="1847"/>
                  </a:lnTo>
                  <a:lnTo>
                    <a:pt x="374" y="1822"/>
                  </a:lnTo>
                  <a:lnTo>
                    <a:pt x="411" y="1799"/>
                  </a:lnTo>
                  <a:lnTo>
                    <a:pt x="450" y="1782"/>
                  </a:lnTo>
                  <a:lnTo>
                    <a:pt x="471" y="1773"/>
                  </a:lnTo>
                  <a:lnTo>
                    <a:pt x="491" y="1766"/>
                  </a:lnTo>
                  <a:lnTo>
                    <a:pt x="512" y="1760"/>
                  </a:lnTo>
                  <a:lnTo>
                    <a:pt x="535" y="1755"/>
                  </a:lnTo>
                  <a:lnTo>
                    <a:pt x="556" y="1751"/>
                  </a:lnTo>
                  <a:lnTo>
                    <a:pt x="580" y="1748"/>
                  </a:lnTo>
                  <a:lnTo>
                    <a:pt x="601" y="1746"/>
                  </a:lnTo>
                  <a:lnTo>
                    <a:pt x="624" y="1746"/>
                  </a:lnTo>
                  <a:lnTo>
                    <a:pt x="1368" y="1746"/>
                  </a:lnTo>
                  <a:lnTo>
                    <a:pt x="1141" y="1588"/>
                  </a:lnTo>
                  <a:lnTo>
                    <a:pt x="1141" y="1588"/>
                  </a:lnTo>
                  <a:lnTo>
                    <a:pt x="1115" y="1569"/>
                  </a:lnTo>
                  <a:lnTo>
                    <a:pt x="1092" y="1549"/>
                  </a:lnTo>
                  <a:lnTo>
                    <a:pt x="1069" y="1526"/>
                  </a:lnTo>
                  <a:lnTo>
                    <a:pt x="1047" y="1505"/>
                  </a:lnTo>
                  <a:lnTo>
                    <a:pt x="1026" y="1480"/>
                  </a:lnTo>
                  <a:lnTo>
                    <a:pt x="1008" y="1455"/>
                  </a:lnTo>
                  <a:lnTo>
                    <a:pt x="992" y="1429"/>
                  </a:lnTo>
                  <a:lnTo>
                    <a:pt x="977" y="1402"/>
                  </a:lnTo>
                  <a:lnTo>
                    <a:pt x="962" y="1374"/>
                  </a:lnTo>
                  <a:lnTo>
                    <a:pt x="950" y="1345"/>
                  </a:lnTo>
                  <a:lnTo>
                    <a:pt x="941" y="1315"/>
                  </a:lnTo>
                  <a:lnTo>
                    <a:pt x="932" y="1285"/>
                  </a:lnTo>
                  <a:lnTo>
                    <a:pt x="925" y="1255"/>
                  </a:lnTo>
                  <a:lnTo>
                    <a:pt x="922" y="1225"/>
                  </a:lnTo>
                  <a:lnTo>
                    <a:pt x="918" y="1193"/>
                  </a:lnTo>
                  <a:lnTo>
                    <a:pt x="916" y="1161"/>
                  </a:lnTo>
                  <a:lnTo>
                    <a:pt x="916" y="1161"/>
                  </a:lnTo>
                  <a:lnTo>
                    <a:pt x="918" y="1135"/>
                  </a:lnTo>
                  <a:lnTo>
                    <a:pt x="920" y="1108"/>
                  </a:lnTo>
                  <a:lnTo>
                    <a:pt x="923" y="1081"/>
                  </a:lnTo>
                  <a:lnTo>
                    <a:pt x="927" y="1057"/>
                  </a:lnTo>
                  <a:lnTo>
                    <a:pt x="934" y="1032"/>
                  </a:lnTo>
                  <a:lnTo>
                    <a:pt x="941" y="1007"/>
                  </a:lnTo>
                  <a:lnTo>
                    <a:pt x="948" y="982"/>
                  </a:lnTo>
                  <a:lnTo>
                    <a:pt x="957" y="959"/>
                  </a:lnTo>
                  <a:lnTo>
                    <a:pt x="968" y="936"/>
                  </a:lnTo>
                  <a:lnTo>
                    <a:pt x="980" y="913"/>
                  </a:lnTo>
                  <a:lnTo>
                    <a:pt x="992" y="892"/>
                  </a:lnTo>
                  <a:lnTo>
                    <a:pt x="1005" y="870"/>
                  </a:lnTo>
                  <a:lnTo>
                    <a:pt x="1021" y="851"/>
                  </a:lnTo>
                  <a:lnTo>
                    <a:pt x="1035" y="831"/>
                  </a:lnTo>
                  <a:lnTo>
                    <a:pt x="1053" y="812"/>
                  </a:lnTo>
                  <a:lnTo>
                    <a:pt x="1069" y="794"/>
                  </a:lnTo>
                  <a:lnTo>
                    <a:pt x="1088" y="776"/>
                  </a:lnTo>
                  <a:lnTo>
                    <a:pt x="1106" y="760"/>
                  </a:lnTo>
                  <a:lnTo>
                    <a:pt x="1125" y="745"/>
                  </a:lnTo>
                  <a:lnTo>
                    <a:pt x="1147" y="730"/>
                  </a:lnTo>
                  <a:lnTo>
                    <a:pt x="1168" y="716"/>
                  </a:lnTo>
                  <a:lnTo>
                    <a:pt x="1189" y="704"/>
                  </a:lnTo>
                  <a:lnTo>
                    <a:pt x="1212" y="693"/>
                  </a:lnTo>
                  <a:lnTo>
                    <a:pt x="1235" y="682"/>
                  </a:lnTo>
                  <a:lnTo>
                    <a:pt x="1258" y="674"/>
                  </a:lnTo>
                  <a:lnTo>
                    <a:pt x="1281" y="665"/>
                  </a:lnTo>
                  <a:lnTo>
                    <a:pt x="1306" y="658"/>
                  </a:lnTo>
                  <a:lnTo>
                    <a:pt x="1333" y="652"/>
                  </a:lnTo>
                  <a:lnTo>
                    <a:pt x="1358" y="647"/>
                  </a:lnTo>
                  <a:lnTo>
                    <a:pt x="1384" y="643"/>
                  </a:lnTo>
                  <a:lnTo>
                    <a:pt x="1411" y="642"/>
                  </a:lnTo>
                  <a:lnTo>
                    <a:pt x="1437" y="642"/>
                  </a:lnTo>
                  <a:lnTo>
                    <a:pt x="1437" y="642"/>
                  </a:lnTo>
                  <a:lnTo>
                    <a:pt x="1464" y="642"/>
                  </a:lnTo>
                  <a:lnTo>
                    <a:pt x="1490" y="643"/>
                  </a:lnTo>
                  <a:lnTo>
                    <a:pt x="1515" y="647"/>
                  </a:lnTo>
                  <a:lnTo>
                    <a:pt x="1542" y="652"/>
                  </a:lnTo>
                  <a:lnTo>
                    <a:pt x="1567" y="658"/>
                  </a:lnTo>
                  <a:lnTo>
                    <a:pt x="1592" y="665"/>
                  </a:lnTo>
                  <a:lnTo>
                    <a:pt x="1615" y="674"/>
                  </a:lnTo>
                  <a:lnTo>
                    <a:pt x="1639" y="682"/>
                  </a:lnTo>
                  <a:lnTo>
                    <a:pt x="1662" y="693"/>
                  </a:lnTo>
                  <a:lnTo>
                    <a:pt x="1684" y="704"/>
                  </a:lnTo>
                  <a:lnTo>
                    <a:pt x="1707" y="716"/>
                  </a:lnTo>
                  <a:lnTo>
                    <a:pt x="1726" y="730"/>
                  </a:lnTo>
                  <a:lnTo>
                    <a:pt x="1747" y="745"/>
                  </a:lnTo>
                  <a:lnTo>
                    <a:pt x="1767" y="760"/>
                  </a:lnTo>
                  <a:lnTo>
                    <a:pt x="1786" y="776"/>
                  </a:lnTo>
                  <a:lnTo>
                    <a:pt x="1804" y="794"/>
                  </a:lnTo>
                  <a:lnTo>
                    <a:pt x="1822" y="812"/>
                  </a:lnTo>
                  <a:lnTo>
                    <a:pt x="1838" y="831"/>
                  </a:lnTo>
                  <a:lnTo>
                    <a:pt x="1854" y="851"/>
                  </a:lnTo>
                  <a:lnTo>
                    <a:pt x="1868" y="870"/>
                  </a:lnTo>
                  <a:lnTo>
                    <a:pt x="1880" y="892"/>
                  </a:lnTo>
                  <a:lnTo>
                    <a:pt x="1893" y="913"/>
                  </a:lnTo>
                  <a:lnTo>
                    <a:pt x="1905" y="936"/>
                  </a:lnTo>
                  <a:lnTo>
                    <a:pt x="1916" y="959"/>
                  </a:lnTo>
                  <a:lnTo>
                    <a:pt x="1925" y="982"/>
                  </a:lnTo>
                  <a:lnTo>
                    <a:pt x="1934" y="1007"/>
                  </a:lnTo>
                  <a:lnTo>
                    <a:pt x="1941" y="1032"/>
                  </a:lnTo>
                  <a:lnTo>
                    <a:pt x="1946" y="1057"/>
                  </a:lnTo>
                  <a:lnTo>
                    <a:pt x="1951" y="1081"/>
                  </a:lnTo>
                  <a:lnTo>
                    <a:pt x="1953" y="1108"/>
                  </a:lnTo>
                  <a:lnTo>
                    <a:pt x="1957" y="1135"/>
                  </a:lnTo>
                  <a:lnTo>
                    <a:pt x="1957" y="1161"/>
                  </a:lnTo>
                  <a:lnTo>
                    <a:pt x="1957" y="1161"/>
                  </a:lnTo>
                  <a:lnTo>
                    <a:pt x="1955" y="1191"/>
                  </a:lnTo>
                  <a:lnTo>
                    <a:pt x="1953" y="1221"/>
                  </a:lnTo>
                  <a:lnTo>
                    <a:pt x="1948" y="1252"/>
                  </a:lnTo>
                  <a:lnTo>
                    <a:pt x="1942" y="1282"/>
                  </a:lnTo>
                  <a:lnTo>
                    <a:pt x="1935" y="1310"/>
                  </a:lnTo>
                  <a:lnTo>
                    <a:pt x="1925" y="1338"/>
                  </a:lnTo>
                  <a:lnTo>
                    <a:pt x="1914" y="1365"/>
                  </a:lnTo>
                  <a:lnTo>
                    <a:pt x="1902" y="1392"/>
                  </a:lnTo>
                  <a:lnTo>
                    <a:pt x="1887" y="1418"/>
                  </a:lnTo>
                  <a:lnTo>
                    <a:pt x="1872" y="1443"/>
                  </a:lnTo>
                  <a:lnTo>
                    <a:pt x="1856" y="1468"/>
                  </a:lnTo>
                  <a:lnTo>
                    <a:pt x="1838" y="1491"/>
                  </a:lnTo>
                  <a:lnTo>
                    <a:pt x="1817" y="1514"/>
                  </a:lnTo>
                  <a:lnTo>
                    <a:pt x="1797" y="1535"/>
                  </a:lnTo>
                  <a:lnTo>
                    <a:pt x="1774" y="1555"/>
                  </a:lnTo>
                  <a:lnTo>
                    <a:pt x="1751" y="1574"/>
                  </a:lnTo>
                  <a:lnTo>
                    <a:pt x="1751" y="1574"/>
                  </a:lnTo>
                  <a:lnTo>
                    <a:pt x="1721" y="1585"/>
                  </a:lnTo>
                  <a:lnTo>
                    <a:pt x="1691" y="1597"/>
                  </a:lnTo>
                  <a:lnTo>
                    <a:pt x="1662" y="1611"/>
                  </a:lnTo>
                  <a:lnTo>
                    <a:pt x="1634" y="1626"/>
                  </a:lnTo>
                  <a:lnTo>
                    <a:pt x="1607" y="1641"/>
                  </a:lnTo>
                  <a:lnTo>
                    <a:pt x="1581" y="1657"/>
                  </a:lnTo>
                  <a:lnTo>
                    <a:pt x="1554" y="1675"/>
                  </a:lnTo>
                  <a:lnTo>
                    <a:pt x="1529" y="1695"/>
                  </a:lnTo>
                  <a:lnTo>
                    <a:pt x="1505" y="1714"/>
                  </a:lnTo>
                  <a:lnTo>
                    <a:pt x="1480" y="1734"/>
                  </a:lnTo>
                  <a:lnTo>
                    <a:pt x="1457" y="1755"/>
                  </a:lnTo>
                  <a:lnTo>
                    <a:pt x="1436" y="1778"/>
                  </a:lnTo>
                  <a:lnTo>
                    <a:pt x="1414" y="1799"/>
                  </a:lnTo>
                  <a:lnTo>
                    <a:pt x="1393" y="1824"/>
                  </a:lnTo>
                  <a:lnTo>
                    <a:pt x="1374" y="1847"/>
                  </a:lnTo>
                  <a:lnTo>
                    <a:pt x="1354" y="1874"/>
                  </a:lnTo>
                  <a:lnTo>
                    <a:pt x="1336" y="1899"/>
                  </a:lnTo>
                  <a:lnTo>
                    <a:pt x="1320" y="1925"/>
                  </a:lnTo>
                  <a:lnTo>
                    <a:pt x="1304" y="1953"/>
                  </a:lnTo>
                  <a:lnTo>
                    <a:pt x="1288" y="1980"/>
                  </a:lnTo>
                  <a:lnTo>
                    <a:pt x="1276" y="2008"/>
                  </a:lnTo>
                  <a:lnTo>
                    <a:pt x="1264" y="2039"/>
                  </a:lnTo>
                  <a:lnTo>
                    <a:pt x="1251" y="2067"/>
                  </a:lnTo>
                  <a:lnTo>
                    <a:pt x="1241" y="2097"/>
                  </a:lnTo>
                  <a:lnTo>
                    <a:pt x="1232" y="2129"/>
                  </a:lnTo>
                  <a:lnTo>
                    <a:pt x="1223" y="2159"/>
                  </a:lnTo>
                  <a:lnTo>
                    <a:pt x="1216" y="2191"/>
                  </a:lnTo>
                  <a:lnTo>
                    <a:pt x="1210" y="2223"/>
                  </a:lnTo>
                  <a:lnTo>
                    <a:pt x="1205" y="2255"/>
                  </a:lnTo>
                  <a:lnTo>
                    <a:pt x="1202" y="2289"/>
                  </a:lnTo>
                  <a:lnTo>
                    <a:pt x="1200" y="2322"/>
                  </a:lnTo>
                  <a:lnTo>
                    <a:pt x="1200" y="2356"/>
                  </a:lnTo>
                  <a:lnTo>
                    <a:pt x="1200" y="3469"/>
                  </a:lnTo>
                  <a:lnTo>
                    <a:pt x="390" y="3469"/>
                  </a:lnTo>
                  <a:close/>
                  <a:moveTo>
                    <a:pt x="4886" y="4146"/>
                  </a:moveTo>
                  <a:lnTo>
                    <a:pt x="4346" y="4146"/>
                  </a:lnTo>
                  <a:lnTo>
                    <a:pt x="4128" y="2576"/>
                  </a:lnTo>
                  <a:lnTo>
                    <a:pt x="3810" y="4146"/>
                  </a:lnTo>
                  <a:lnTo>
                    <a:pt x="2446" y="4146"/>
                  </a:lnTo>
                  <a:lnTo>
                    <a:pt x="2129" y="2576"/>
                  </a:lnTo>
                  <a:lnTo>
                    <a:pt x="1911" y="4146"/>
                  </a:lnTo>
                  <a:lnTo>
                    <a:pt x="1372" y="4146"/>
                  </a:lnTo>
                  <a:lnTo>
                    <a:pt x="1374" y="2356"/>
                  </a:lnTo>
                  <a:lnTo>
                    <a:pt x="1374" y="2356"/>
                  </a:lnTo>
                  <a:lnTo>
                    <a:pt x="1374" y="2328"/>
                  </a:lnTo>
                  <a:lnTo>
                    <a:pt x="1375" y="2301"/>
                  </a:lnTo>
                  <a:lnTo>
                    <a:pt x="1379" y="2274"/>
                  </a:lnTo>
                  <a:lnTo>
                    <a:pt x="1382" y="2248"/>
                  </a:lnTo>
                  <a:lnTo>
                    <a:pt x="1386" y="2221"/>
                  </a:lnTo>
                  <a:lnTo>
                    <a:pt x="1393" y="2196"/>
                  </a:lnTo>
                  <a:lnTo>
                    <a:pt x="1407" y="2147"/>
                  </a:lnTo>
                  <a:lnTo>
                    <a:pt x="1425" y="2097"/>
                  </a:lnTo>
                  <a:lnTo>
                    <a:pt x="1448" y="2051"/>
                  </a:lnTo>
                  <a:lnTo>
                    <a:pt x="1473" y="2007"/>
                  </a:lnTo>
                  <a:lnTo>
                    <a:pt x="1503" y="1964"/>
                  </a:lnTo>
                  <a:lnTo>
                    <a:pt x="1535" y="1925"/>
                  </a:lnTo>
                  <a:lnTo>
                    <a:pt x="1568" y="1888"/>
                  </a:lnTo>
                  <a:lnTo>
                    <a:pt x="1607" y="1854"/>
                  </a:lnTo>
                  <a:lnTo>
                    <a:pt x="1646" y="1822"/>
                  </a:lnTo>
                  <a:lnTo>
                    <a:pt x="1689" y="1794"/>
                  </a:lnTo>
                  <a:lnTo>
                    <a:pt x="1735" y="1769"/>
                  </a:lnTo>
                  <a:lnTo>
                    <a:pt x="1781" y="1748"/>
                  </a:lnTo>
                  <a:lnTo>
                    <a:pt x="1831" y="1730"/>
                  </a:lnTo>
                  <a:lnTo>
                    <a:pt x="1831" y="1730"/>
                  </a:lnTo>
                  <a:lnTo>
                    <a:pt x="1834" y="1728"/>
                  </a:lnTo>
                  <a:lnTo>
                    <a:pt x="1834" y="1728"/>
                  </a:lnTo>
                  <a:lnTo>
                    <a:pt x="1880" y="1716"/>
                  </a:lnTo>
                  <a:lnTo>
                    <a:pt x="1928" y="1707"/>
                  </a:lnTo>
                  <a:lnTo>
                    <a:pt x="1978" y="1702"/>
                  </a:lnTo>
                  <a:lnTo>
                    <a:pt x="2029" y="1700"/>
                  </a:lnTo>
                  <a:lnTo>
                    <a:pt x="2951" y="1700"/>
                  </a:lnTo>
                  <a:lnTo>
                    <a:pt x="2724" y="1542"/>
                  </a:lnTo>
                  <a:lnTo>
                    <a:pt x="2724" y="1542"/>
                  </a:lnTo>
                  <a:lnTo>
                    <a:pt x="2687" y="1514"/>
                  </a:lnTo>
                  <a:lnTo>
                    <a:pt x="2651" y="1484"/>
                  </a:lnTo>
                  <a:lnTo>
                    <a:pt x="2619" y="1454"/>
                  </a:lnTo>
                  <a:lnTo>
                    <a:pt x="2588" y="1420"/>
                  </a:lnTo>
                  <a:lnTo>
                    <a:pt x="2559" y="1386"/>
                  </a:lnTo>
                  <a:lnTo>
                    <a:pt x="2533" y="1349"/>
                  </a:lnTo>
                  <a:lnTo>
                    <a:pt x="2508" y="1312"/>
                  </a:lnTo>
                  <a:lnTo>
                    <a:pt x="2487" y="1273"/>
                  </a:lnTo>
                  <a:lnTo>
                    <a:pt x="2467" y="1232"/>
                  </a:lnTo>
                  <a:lnTo>
                    <a:pt x="2449" y="1189"/>
                  </a:lnTo>
                  <a:lnTo>
                    <a:pt x="2435" y="1147"/>
                  </a:lnTo>
                  <a:lnTo>
                    <a:pt x="2423" y="1104"/>
                  </a:lnTo>
                  <a:lnTo>
                    <a:pt x="2412" y="1060"/>
                  </a:lnTo>
                  <a:lnTo>
                    <a:pt x="2405" y="1016"/>
                  </a:lnTo>
                  <a:lnTo>
                    <a:pt x="2401" y="970"/>
                  </a:lnTo>
                  <a:lnTo>
                    <a:pt x="2400" y="924"/>
                  </a:lnTo>
                  <a:lnTo>
                    <a:pt x="2400" y="924"/>
                  </a:lnTo>
                  <a:lnTo>
                    <a:pt x="2401" y="885"/>
                  </a:lnTo>
                  <a:lnTo>
                    <a:pt x="2403" y="847"/>
                  </a:lnTo>
                  <a:lnTo>
                    <a:pt x="2409" y="810"/>
                  </a:lnTo>
                  <a:lnTo>
                    <a:pt x="2416" y="773"/>
                  </a:lnTo>
                  <a:lnTo>
                    <a:pt x="2424" y="736"/>
                  </a:lnTo>
                  <a:lnTo>
                    <a:pt x="2433" y="700"/>
                  </a:lnTo>
                  <a:lnTo>
                    <a:pt x="2446" y="665"/>
                  </a:lnTo>
                  <a:lnTo>
                    <a:pt x="2460" y="631"/>
                  </a:lnTo>
                  <a:lnTo>
                    <a:pt x="2474" y="597"/>
                  </a:lnTo>
                  <a:lnTo>
                    <a:pt x="2492" y="565"/>
                  </a:lnTo>
                  <a:lnTo>
                    <a:pt x="2510" y="534"/>
                  </a:lnTo>
                  <a:lnTo>
                    <a:pt x="2529" y="503"/>
                  </a:lnTo>
                  <a:lnTo>
                    <a:pt x="2550" y="475"/>
                  </a:lnTo>
                  <a:lnTo>
                    <a:pt x="2572" y="447"/>
                  </a:lnTo>
                  <a:lnTo>
                    <a:pt x="2596" y="418"/>
                  </a:lnTo>
                  <a:lnTo>
                    <a:pt x="2621" y="394"/>
                  </a:lnTo>
                  <a:lnTo>
                    <a:pt x="2646" y="369"/>
                  </a:lnTo>
                  <a:lnTo>
                    <a:pt x="2674" y="344"/>
                  </a:lnTo>
                  <a:lnTo>
                    <a:pt x="2703" y="323"/>
                  </a:lnTo>
                  <a:lnTo>
                    <a:pt x="2731" y="301"/>
                  </a:lnTo>
                  <a:lnTo>
                    <a:pt x="2761" y="282"/>
                  </a:lnTo>
                  <a:lnTo>
                    <a:pt x="2793" y="264"/>
                  </a:lnTo>
                  <a:lnTo>
                    <a:pt x="2825" y="246"/>
                  </a:lnTo>
                  <a:lnTo>
                    <a:pt x="2859" y="232"/>
                  </a:lnTo>
                  <a:lnTo>
                    <a:pt x="2892" y="218"/>
                  </a:lnTo>
                  <a:lnTo>
                    <a:pt x="2928" y="206"/>
                  </a:lnTo>
                  <a:lnTo>
                    <a:pt x="2963" y="197"/>
                  </a:lnTo>
                  <a:lnTo>
                    <a:pt x="3000" y="188"/>
                  </a:lnTo>
                  <a:lnTo>
                    <a:pt x="3038" y="181"/>
                  </a:lnTo>
                  <a:lnTo>
                    <a:pt x="3075" y="175"/>
                  </a:lnTo>
                  <a:lnTo>
                    <a:pt x="3112" y="174"/>
                  </a:lnTo>
                  <a:lnTo>
                    <a:pt x="3151" y="172"/>
                  </a:lnTo>
                  <a:lnTo>
                    <a:pt x="3151" y="172"/>
                  </a:lnTo>
                  <a:lnTo>
                    <a:pt x="3190" y="174"/>
                  </a:lnTo>
                  <a:lnTo>
                    <a:pt x="3227" y="175"/>
                  </a:lnTo>
                  <a:lnTo>
                    <a:pt x="3265" y="181"/>
                  </a:lnTo>
                  <a:lnTo>
                    <a:pt x="3302" y="188"/>
                  </a:lnTo>
                  <a:lnTo>
                    <a:pt x="3339" y="197"/>
                  </a:lnTo>
                  <a:lnTo>
                    <a:pt x="3374" y="206"/>
                  </a:lnTo>
                  <a:lnTo>
                    <a:pt x="3410" y="218"/>
                  </a:lnTo>
                  <a:lnTo>
                    <a:pt x="3444" y="232"/>
                  </a:lnTo>
                  <a:lnTo>
                    <a:pt x="3477" y="246"/>
                  </a:lnTo>
                  <a:lnTo>
                    <a:pt x="3509" y="264"/>
                  </a:lnTo>
                  <a:lnTo>
                    <a:pt x="3541" y="282"/>
                  </a:lnTo>
                  <a:lnTo>
                    <a:pt x="3571" y="301"/>
                  </a:lnTo>
                  <a:lnTo>
                    <a:pt x="3601" y="323"/>
                  </a:lnTo>
                  <a:lnTo>
                    <a:pt x="3630" y="344"/>
                  </a:lnTo>
                  <a:lnTo>
                    <a:pt x="3656" y="369"/>
                  </a:lnTo>
                  <a:lnTo>
                    <a:pt x="3683" y="394"/>
                  </a:lnTo>
                  <a:lnTo>
                    <a:pt x="3708" y="418"/>
                  </a:lnTo>
                  <a:lnTo>
                    <a:pt x="3731" y="447"/>
                  </a:lnTo>
                  <a:lnTo>
                    <a:pt x="3754" y="475"/>
                  </a:lnTo>
                  <a:lnTo>
                    <a:pt x="3773" y="503"/>
                  </a:lnTo>
                  <a:lnTo>
                    <a:pt x="3794" y="534"/>
                  </a:lnTo>
                  <a:lnTo>
                    <a:pt x="3812" y="565"/>
                  </a:lnTo>
                  <a:lnTo>
                    <a:pt x="3828" y="597"/>
                  </a:lnTo>
                  <a:lnTo>
                    <a:pt x="3844" y="631"/>
                  </a:lnTo>
                  <a:lnTo>
                    <a:pt x="3856" y="665"/>
                  </a:lnTo>
                  <a:lnTo>
                    <a:pt x="3869" y="700"/>
                  </a:lnTo>
                  <a:lnTo>
                    <a:pt x="3880" y="736"/>
                  </a:lnTo>
                  <a:lnTo>
                    <a:pt x="3887" y="773"/>
                  </a:lnTo>
                  <a:lnTo>
                    <a:pt x="3894" y="810"/>
                  </a:lnTo>
                  <a:lnTo>
                    <a:pt x="3899" y="847"/>
                  </a:lnTo>
                  <a:lnTo>
                    <a:pt x="3901" y="885"/>
                  </a:lnTo>
                  <a:lnTo>
                    <a:pt x="3903" y="924"/>
                  </a:lnTo>
                  <a:lnTo>
                    <a:pt x="3903" y="924"/>
                  </a:lnTo>
                  <a:lnTo>
                    <a:pt x="3901" y="970"/>
                  </a:lnTo>
                  <a:lnTo>
                    <a:pt x="3897" y="1016"/>
                  </a:lnTo>
                  <a:lnTo>
                    <a:pt x="3890" y="1060"/>
                  </a:lnTo>
                  <a:lnTo>
                    <a:pt x="3881" y="1104"/>
                  </a:lnTo>
                  <a:lnTo>
                    <a:pt x="3869" y="1147"/>
                  </a:lnTo>
                  <a:lnTo>
                    <a:pt x="3853" y="1189"/>
                  </a:lnTo>
                  <a:lnTo>
                    <a:pt x="3837" y="1232"/>
                  </a:lnTo>
                  <a:lnTo>
                    <a:pt x="3816" y="1273"/>
                  </a:lnTo>
                  <a:lnTo>
                    <a:pt x="3794" y="1312"/>
                  </a:lnTo>
                  <a:lnTo>
                    <a:pt x="3770" y="1349"/>
                  </a:lnTo>
                  <a:lnTo>
                    <a:pt x="3743" y="1386"/>
                  </a:lnTo>
                  <a:lnTo>
                    <a:pt x="3715" y="1420"/>
                  </a:lnTo>
                  <a:lnTo>
                    <a:pt x="3683" y="1454"/>
                  </a:lnTo>
                  <a:lnTo>
                    <a:pt x="3651" y="1484"/>
                  </a:lnTo>
                  <a:lnTo>
                    <a:pt x="3615" y="1514"/>
                  </a:lnTo>
                  <a:lnTo>
                    <a:pt x="3578" y="1542"/>
                  </a:lnTo>
                  <a:lnTo>
                    <a:pt x="3351" y="1700"/>
                  </a:lnTo>
                  <a:lnTo>
                    <a:pt x="4230" y="1700"/>
                  </a:lnTo>
                  <a:lnTo>
                    <a:pt x="4230" y="1700"/>
                  </a:lnTo>
                  <a:lnTo>
                    <a:pt x="4264" y="1700"/>
                  </a:lnTo>
                  <a:lnTo>
                    <a:pt x="4298" y="1704"/>
                  </a:lnTo>
                  <a:lnTo>
                    <a:pt x="4330" y="1707"/>
                  </a:lnTo>
                  <a:lnTo>
                    <a:pt x="4362" y="1712"/>
                  </a:lnTo>
                  <a:lnTo>
                    <a:pt x="4394" y="1719"/>
                  </a:lnTo>
                  <a:lnTo>
                    <a:pt x="4425" y="1728"/>
                  </a:lnTo>
                  <a:lnTo>
                    <a:pt x="4456" y="1739"/>
                  </a:lnTo>
                  <a:lnTo>
                    <a:pt x="4486" y="1751"/>
                  </a:lnTo>
                  <a:lnTo>
                    <a:pt x="4514" y="1764"/>
                  </a:lnTo>
                  <a:lnTo>
                    <a:pt x="4542" y="1778"/>
                  </a:lnTo>
                  <a:lnTo>
                    <a:pt x="4571" y="1794"/>
                  </a:lnTo>
                  <a:lnTo>
                    <a:pt x="4597" y="1812"/>
                  </a:lnTo>
                  <a:lnTo>
                    <a:pt x="4622" y="1829"/>
                  </a:lnTo>
                  <a:lnTo>
                    <a:pt x="4647" y="1849"/>
                  </a:lnTo>
                  <a:lnTo>
                    <a:pt x="4672" y="1870"/>
                  </a:lnTo>
                  <a:lnTo>
                    <a:pt x="4695" y="1891"/>
                  </a:lnTo>
                  <a:lnTo>
                    <a:pt x="4716" y="1914"/>
                  </a:lnTo>
                  <a:lnTo>
                    <a:pt x="4737" y="1938"/>
                  </a:lnTo>
                  <a:lnTo>
                    <a:pt x="4757" y="1962"/>
                  </a:lnTo>
                  <a:lnTo>
                    <a:pt x="4775" y="1989"/>
                  </a:lnTo>
                  <a:lnTo>
                    <a:pt x="4792" y="2016"/>
                  </a:lnTo>
                  <a:lnTo>
                    <a:pt x="4806" y="2042"/>
                  </a:lnTo>
                  <a:lnTo>
                    <a:pt x="4822" y="2070"/>
                  </a:lnTo>
                  <a:lnTo>
                    <a:pt x="4835" y="2101"/>
                  </a:lnTo>
                  <a:lnTo>
                    <a:pt x="4847" y="2129"/>
                  </a:lnTo>
                  <a:lnTo>
                    <a:pt x="4858" y="2161"/>
                  </a:lnTo>
                  <a:lnTo>
                    <a:pt x="4867" y="2191"/>
                  </a:lnTo>
                  <a:lnTo>
                    <a:pt x="4874" y="2223"/>
                  </a:lnTo>
                  <a:lnTo>
                    <a:pt x="4879" y="2255"/>
                  </a:lnTo>
                  <a:lnTo>
                    <a:pt x="4883" y="2289"/>
                  </a:lnTo>
                  <a:lnTo>
                    <a:pt x="4886" y="2322"/>
                  </a:lnTo>
                  <a:lnTo>
                    <a:pt x="4886" y="2356"/>
                  </a:lnTo>
                  <a:lnTo>
                    <a:pt x="4886" y="4146"/>
                  </a:lnTo>
                  <a:close/>
                  <a:moveTo>
                    <a:pt x="5854" y="3469"/>
                  </a:moveTo>
                  <a:lnTo>
                    <a:pt x="5060" y="3469"/>
                  </a:lnTo>
                  <a:lnTo>
                    <a:pt x="5060" y="2356"/>
                  </a:lnTo>
                  <a:lnTo>
                    <a:pt x="5060" y="2356"/>
                  </a:lnTo>
                  <a:lnTo>
                    <a:pt x="5058" y="2322"/>
                  </a:lnTo>
                  <a:lnTo>
                    <a:pt x="5056" y="2290"/>
                  </a:lnTo>
                  <a:lnTo>
                    <a:pt x="5053" y="2258"/>
                  </a:lnTo>
                  <a:lnTo>
                    <a:pt x="5049" y="2226"/>
                  </a:lnTo>
                  <a:lnTo>
                    <a:pt x="5044" y="2196"/>
                  </a:lnTo>
                  <a:lnTo>
                    <a:pt x="5037" y="2166"/>
                  </a:lnTo>
                  <a:lnTo>
                    <a:pt x="5030" y="2136"/>
                  </a:lnTo>
                  <a:lnTo>
                    <a:pt x="5021" y="2106"/>
                  </a:lnTo>
                  <a:lnTo>
                    <a:pt x="5010" y="2076"/>
                  </a:lnTo>
                  <a:lnTo>
                    <a:pt x="5000" y="2047"/>
                  </a:lnTo>
                  <a:lnTo>
                    <a:pt x="4987" y="2019"/>
                  </a:lnTo>
                  <a:lnTo>
                    <a:pt x="4975" y="1991"/>
                  </a:lnTo>
                  <a:lnTo>
                    <a:pt x="4961" y="1964"/>
                  </a:lnTo>
                  <a:lnTo>
                    <a:pt x="4946" y="1938"/>
                  </a:lnTo>
                  <a:lnTo>
                    <a:pt x="4931" y="1911"/>
                  </a:lnTo>
                  <a:lnTo>
                    <a:pt x="4913" y="1886"/>
                  </a:lnTo>
                  <a:lnTo>
                    <a:pt x="4895" y="1861"/>
                  </a:lnTo>
                  <a:lnTo>
                    <a:pt x="4877" y="1838"/>
                  </a:lnTo>
                  <a:lnTo>
                    <a:pt x="4858" y="1813"/>
                  </a:lnTo>
                  <a:lnTo>
                    <a:pt x="4838" y="1792"/>
                  </a:lnTo>
                  <a:lnTo>
                    <a:pt x="4817" y="1769"/>
                  </a:lnTo>
                  <a:lnTo>
                    <a:pt x="4794" y="1748"/>
                  </a:lnTo>
                  <a:lnTo>
                    <a:pt x="4773" y="1728"/>
                  </a:lnTo>
                  <a:lnTo>
                    <a:pt x="4750" y="1709"/>
                  </a:lnTo>
                  <a:lnTo>
                    <a:pt x="4725" y="1691"/>
                  </a:lnTo>
                  <a:lnTo>
                    <a:pt x="4700" y="1673"/>
                  </a:lnTo>
                  <a:lnTo>
                    <a:pt x="4675" y="1656"/>
                  </a:lnTo>
                  <a:lnTo>
                    <a:pt x="4649" y="1640"/>
                  </a:lnTo>
                  <a:lnTo>
                    <a:pt x="4622" y="1626"/>
                  </a:lnTo>
                  <a:lnTo>
                    <a:pt x="4596" y="1611"/>
                  </a:lnTo>
                  <a:lnTo>
                    <a:pt x="4567" y="1597"/>
                  </a:lnTo>
                  <a:lnTo>
                    <a:pt x="4539" y="1587"/>
                  </a:lnTo>
                  <a:lnTo>
                    <a:pt x="4539" y="1587"/>
                  </a:lnTo>
                  <a:lnTo>
                    <a:pt x="4514" y="1567"/>
                  </a:lnTo>
                  <a:lnTo>
                    <a:pt x="4489" y="1548"/>
                  </a:lnTo>
                  <a:lnTo>
                    <a:pt x="4468" y="1524"/>
                  </a:lnTo>
                  <a:lnTo>
                    <a:pt x="4447" y="1501"/>
                  </a:lnTo>
                  <a:lnTo>
                    <a:pt x="4427" y="1478"/>
                  </a:lnTo>
                  <a:lnTo>
                    <a:pt x="4408" y="1454"/>
                  </a:lnTo>
                  <a:lnTo>
                    <a:pt x="4392" y="1427"/>
                  </a:lnTo>
                  <a:lnTo>
                    <a:pt x="4376" y="1400"/>
                  </a:lnTo>
                  <a:lnTo>
                    <a:pt x="4363" y="1372"/>
                  </a:lnTo>
                  <a:lnTo>
                    <a:pt x="4351" y="1344"/>
                  </a:lnTo>
                  <a:lnTo>
                    <a:pt x="4342" y="1315"/>
                  </a:lnTo>
                  <a:lnTo>
                    <a:pt x="4333" y="1285"/>
                  </a:lnTo>
                  <a:lnTo>
                    <a:pt x="4326" y="1255"/>
                  </a:lnTo>
                  <a:lnTo>
                    <a:pt x="4321" y="1223"/>
                  </a:lnTo>
                  <a:lnTo>
                    <a:pt x="4319" y="1193"/>
                  </a:lnTo>
                  <a:lnTo>
                    <a:pt x="4317" y="1161"/>
                  </a:lnTo>
                  <a:lnTo>
                    <a:pt x="4317" y="1161"/>
                  </a:lnTo>
                  <a:lnTo>
                    <a:pt x="4319" y="1135"/>
                  </a:lnTo>
                  <a:lnTo>
                    <a:pt x="4321" y="1108"/>
                  </a:lnTo>
                  <a:lnTo>
                    <a:pt x="4324" y="1081"/>
                  </a:lnTo>
                  <a:lnTo>
                    <a:pt x="4328" y="1057"/>
                  </a:lnTo>
                  <a:lnTo>
                    <a:pt x="4335" y="1032"/>
                  </a:lnTo>
                  <a:lnTo>
                    <a:pt x="4342" y="1007"/>
                  </a:lnTo>
                  <a:lnTo>
                    <a:pt x="4349" y="982"/>
                  </a:lnTo>
                  <a:lnTo>
                    <a:pt x="4358" y="959"/>
                  </a:lnTo>
                  <a:lnTo>
                    <a:pt x="4369" y="936"/>
                  </a:lnTo>
                  <a:lnTo>
                    <a:pt x="4381" y="913"/>
                  </a:lnTo>
                  <a:lnTo>
                    <a:pt x="4394" y="892"/>
                  </a:lnTo>
                  <a:lnTo>
                    <a:pt x="4406" y="870"/>
                  </a:lnTo>
                  <a:lnTo>
                    <a:pt x="4422" y="851"/>
                  </a:lnTo>
                  <a:lnTo>
                    <a:pt x="4436" y="831"/>
                  </a:lnTo>
                  <a:lnTo>
                    <a:pt x="4454" y="812"/>
                  </a:lnTo>
                  <a:lnTo>
                    <a:pt x="4470" y="794"/>
                  </a:lnTo>
                  <a:lnTo>
                    <a:pt x="4489" y="776"/>
                  </a:lnTo>
                  <a:lnTo>
                    <a:pt x="4507" y="760"/>
                  </a:lnTo>
                  <a:lnTo>
                    <a:pt x="4526" y="745"/>
                  </a:lnTo>
                  <a:lnTo>
                    <a:pt x="4548" y="730"/>
                  </a:lnTo>
                  <a:lnTo>
                    <a:pt x="4569" y="716"/>
                  </a:lnTo>
                  <a:lnTo>
                    <a:pt x="4590" y="704"/>
                  </a:lnTo>
                  <a:lnTo>
                    <a:pt x="4613" y="693"/>
                  </a:lnTo>
                  <a:lnTo>
                    <a:pt x="4636" y="682"/>
                  </a:lnTo>
                  <a:lnTo>
                    <a:pt x="4659" y="674"/>
                  </a:lnTo>
                  <a:lnTo>
                    <a:pt x="4684" y="665"/>
                  </a:lnTo>
                  <a:lnTo>
                    <a:pt x="4709" y="658"/>
                  </a:lnTo>
                  <a:lnTo>
                    <a:pt x="4734" y="652"/>
                  </a:lnTo>
                  <a:lnTo>
                    <a:pt x="4759" y="647"/>
                  </a:lnTo>
                  <a:lnTo>
                    <a:pt x="4785" y="643"/>
                  </a:lnTo>
                  <a:lnTo>
                    <a:pt x="4812" y="642"/>
                  </a:lnTo>
                  <a:lnTo>
                    <a:pt x="4838" y="642"/>
                  </a:lnTo>
                  <a:lnTo>
                    <a:pt x="4838" y="642"/>
                  </a:lnTo>
                  <a:lnTo>
                    <a:pt x="4865" y="642"/>
                  </a:lnTo>
                  <a:lnTo>
                    <a:pt x="4892" y="643"/>
                  </a:lnTo>
                  <a:lnTo>
                    <a:pt x="4918" y="647"/>
                  </a:lnTo>
                  <a:lnTo>
                    <a:pt x="4943" y="652"/>
                  </a:lnTo>
                  <a:lnTo>
                    <a:pt x="4968" y="658"/>
                  </a:lnTo>
                  <a:lnTo>
                    <a:pt x="4993" y="665"/>
                  </a:lnTo>
                  <a:lnTo>
                    <a:pt x="5017" y="674"/>
                  </a:lnTo>
                  <a:lnTo>
                    <a:pt x="5040" y="682"/>
                  </a:lnTo>
                  <a:lnTo>
                    <a:pt x="5063" y="693"/>
                  </a:lnTo>
                  <a:lnTo>
                    <a:pt x="5086" y="704"/>
                  </a:lnTo>
                  <a:lnTo>
                    <a:pt x="5108" y="716"/>
                  </a:lnTo>
                  <a:lnTo>
                    <a:pt x="5129" y="730"/>
                  </a:lnTo>
                  <a:lnTo>
                    <a:pt x="5148" y="745"/>
                  </a:lnTo>
                  <a:lnTo>
                    <a:pt x="5168" y="760"/>
                  </a:lnTo>
                  <a:lnTo>
                    <a:pt x="5187" y="776"/>
                  </a:lnTo>
                  <a:lnTo>
                    <a:pt x="5205" y="794"/>
                  </a:lnTo>
                  <a:lnTo>
                    <a:pt x="5223" y="812"/>
                  </a:lnTo>
                  <a:lnTo>
                    <a:pt x="5239" y="831"/>
                  </a:lnTo>
                  <a:lnTo>
                    <a:pt x="5255" y="851"/>
                  </a:lnTo>
                  <a:lnTo>
                    <a:pt x="5269" y="870"/>
                  </a:lnTo>
                  <a:lnTo>
                    <a:pt x="5283" y="892"/>
                  </a:lnTo>
                  <a:lnTo>
                    <a:pt x="5296" y="913"/>
                  </a:lnTo>
                  <a:lnTo>
                    <a:pt x="5306" y="936"/>
                  </a:lnTo>
                  <a:lnTo>
                    <a:pt x="5317" y="959"/>
                  </a:lnTo>
                  <a:lnTo>
                    <a:pt x="5326" y="982"/>
                  </a:lnTo>
                  <a:lnTo>
                    <a:pt x="5335" y="1007"/>
                  </a:lnTo>
                  <a:lnTo>
                    <a:pt x="5342" y="1032"/>
                  </a:lnTo>
                  <a:lnTo>
                    <a:pt x="5347" y="1057"/>
                  </a:lnTo>
                  <a:lnTo>
                    <a:pt x="5352" y="1081"/>
                  </a:lnTo>
                  <a:lnTo>
                    <a:pt x="5356" y="1108"/>
                  </a:lnTo>
                  <a:lnTo>
                    <a:pt x="5358" y="1135"/>
                  </a:lnTo>
                  <a:lnTo>
                    <a:pt x="5358" y="1161"/>
                  </a:lnTo>
                  <a:lnTo>
                    <a:pt x="5358" y="1161"/>
                  </a:lnTo>
                  <a:lnTo>
                    <a:pt x="5358" y="1193"/>
                  </a:lnTo>
                  <a:lnTo>
                    <a:pt x="5354" y="1225"/>
                  </a:lnTo>
                  <a:lnTo>
                    <a:pt x="5349" y="1255"/>
                  </a:lnTo>
                  <a:lnTo>
                    <a:pt x="5343" y="1285"/>
                  </a:lnTo>
                  <a:lnTo>
                    <a:pt x="5335" y="1315"/>
                  </a:lnTo>
                  <a:lnTo>
                    <a:pt x="5324" y="1345"/>
                  </a:lnTo>
                  <a:lnTo>
                    <a:pt x="5312" y="1374"/>
                  </a:lnTo>
                  <a:lnTo>
                    <a:pt x="5299" y="1402"/>
                  </a:lnTo>
                  <a:lnTo>
                    <a:pt x="5283" y="1429"/>
                  </a:lnTo>
                  <a:lnTo>
                    <a:pt x="5267" y="1455"/>
                  </a:lnTo>
                  <a:lnTo>
                    <a:pt x="5248" y="1480"/>
                  </a:lnTo>
                  <a:lnTo>
                    <a:pt x="5228" y="1505"/>
                  </a:lnTo>
                  <a:lnTo>
                    <a:pt x="5207" y="1528"/>
                  </a:lnTo>
                  <a:lnTo>
                    <a:pt x="5184" y="1549"/>
                  </a:lnTo>
                  <a:lnTo>
                    <a:pt x="5159" y="1569"/>
                  </a:lnTo>
                  <a:lnTo>
                    <a:pt x="5134" y="1588"/>
                  </a:lnTo>
                  <a:lnTo>
                    <a:pt x="4906" y="1746"/>
                  </a:lnTo>
                  <a:lnTo>
                    <a:pt x="5620" y="1746"/>
                  </a:lnTo>
                  <a:lnTo>
                    <a:pt x="5620" y="1746"/>
                  </a:lnTo>
                  <a:lnTo>
                    <a:pt x="5643" y="1746"/>
                  </a:lnTo>
                  <a:lnTo>
                    <a:pt x="5664" y="1748"/>
                  </a:lnTo>
                  <a:lnTo>
                    <a:pt x="5687" y="1751"/>
                  </a:lnTo>
                  <a:lnTo>
                    <a:pt x="5709" y="1755"/>
                  </a:lnTo>
                  <a:lnTo>
                    <a:pt x="5732" y="1760"/>
                  </a:lnTo>
                  <a:lnTo>
                    <a:pt x="5751" y="1766"/>
                  </a:lnTo>
                  <a:lnTo>
                    <a:pt x="5772" y="1773"/>
                  </a:lnTo>
                  <a:lnTo>
                    <a:pt x="5794" y="1782"/>
                  </a:lnTo>
                  <a:lnTo>
                    <a:pt x="5833" y="1799"/>
                  </a:lnTo>
                  <a:lnTo>
                    <a:pt x="5870" y="1822"/>
                  </a:lnTo>
                  <a:lnTo>
                    <a:pt x="5903" y="1847"/>
                  </a:lnTo>
                  <a:lnTo>
                    <a:pt x="5935" y="1875"/>
                  </a:lnTo>
                  <a:lnTo>
                    <a:pt x="5964" y="1907"/>
                  </a:lnTo>
                  <a:lnTo>
                    <a:pt x="5990" y="1941"/>
                  </a:lnTo>
                  <a:lnTo>
                    <a:pt x="6013" y="1978"/>
                  </a:lnTo>
                  <a:lnTo>
                    <a:pt x="6033" y="2017"/>
                  </a:lnTo>
                  <a:lnTo>
                    <a:pt x="6040" y="2037"/>
                  </a:lnTo>
                  <a:lnTo>
                    <a:pt x="6049" y="2058"/>
                  </a:lnTo>
                  <a:lnTo>
                    <a:pt x="6054" y="2079"/>
                  </a:lnTo>
                  <a:lnTo>
                    <a:pt x="6059" y="2101"/>
                  </a:lnTo>
                  <a:lnTo>
                    <a:pt x="6065" y="2122"/>
                  </a:lnTo>
                  <a:lnTo>
                    <a:pt x="6067" y="2145"/>
                  </a:lnTo>
                  <a:lnTo>
                    <a:pt x="6070" y="2166"/>
                  </a:lnTo>
                  <a:lnTo>
                    <a:pt x="6070" y="2189"/>
                  </a:lnTo>
                  <a:lnTo>
                    <a:pt x="5854" y="3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
        <p:nvSpPr>
          <p:cNvPr id="2" name="Footer Placeholder 1"/>
          <p:cNvSpPr>
            <a:spLocks noGrp="1"/>
          </p:cNvSpPr>
          <p:nvPr>
            <p:ph type="ftr" sz="quarter" idx="11"/>
          </p:nvPr>
        </p:nvSpPr>
        <p:spPr/>
        <p:txBody>
          <a:bodyPr/>
          <a:lstStyle>
            <a:lvl1pPr>
              <a:defRPr>
                <a:solidFill>
                  <a:schemeClr val="bg1"/>
                </a:solidFill>
              </a:defRPr>
            </a:lvl1pPr>
          </a:lstStyle>
          <a:p>
            <a:r>
              <a:rPr lang="en-US" dirty="0"/>
              <a:t>© 2018 LEAN HUMAN CAPITAL BY HEALTHCARESOURCE. ALL RIGHTS RESERVED</a:t>
            </a:r>
          </a:p>
        </p:txBody>
      </p:sp>
    </p:spTree>
    <p:extLst>
      <p:ext uri="{BB962C8B-B14F-4D97-AF65-F5344CB8AC3E}">
        <p14:creationId xmlns:p14="http://schemas.microsoft.com/office/powerpoint/2010/main" val="103449994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5"/>
            <a:ext cx="8961120" cy="298050"/>
          </a:xfrm>
          <a:prstGeom prst="rect">
            <a:avLst/>
          </a:prstGeom>
          <a:ln>
            <a:noFill/>
          </a:ln>
          <a:effectLst/>
        </p:spPr>
        <p:txBody>
          <a:bodyPr wrap="square" lIns="0" rIns="0">
            <a:spAutoFit/>
          </a:bodyPr>
          <a:lstStyle>
            <a:lvl1pPr marL="0" indent="0">
              <a:buNone/>
              <a:defRPr lang="en-US" sz="1350" b="1" kern="1200" dirty="0" smtClean="0">
                <a:solidFill>
                  <a:schemeClr val="accent4"/>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7"/>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6"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003DFCB-FC5F-414D-90EC-F0E27CF16A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207099824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5"/>
            <a:ext cx="8961120" cy="298050"/>
          </a:xfrm>
          <a:prstGeom prst="rect">
            <a:avLst/>
          </a:prstGeom>
          <a:ln>
            <a:noFill/>
          </a:ln>
          <a:effectLst/>
        </p:spPr>
        <p:txBody>
          <a:bodyPr wrap="square" lIns="0" rIns="0">
            <a:spAutoFit/>
          </a:bodyPr>
          <a:lstStyle>
            <a:lvl1pPr marL="0" indent="0">
              <a:buNone/>
              <a:defRPr lang="en-US" sz="1350" b="1" kern="1200" dirty="0" smtClean="0">
                <a:solidFill>
                  <a:schemeClr val="tx1"/>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6"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5BF5F38-C498-4747-AF79-4EFB81737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9415088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1" y="274574"/>
            <a:ext cx="7752859" cy="526267"/>
          </a:xfrm>
          <a:prstGeom prst="rect">
            <a:avLst/>
          </a:prstGeom>
        </p:spPr>
        <p:txBody>
          <a:bodyPr anchor="t" anchorCtr="0">
            <a:normAutofit/>
          </a:bodyPr>
          <a:lstStyle>
            <a:lvl1pPr algn="l">
              <a:defRPr sz="3000" cap="all" baseline="0"/>
            </a:lvl1pPr>
          </a:lstStyle>
          <a:p>
            <a:r>
              <a:rPr lang="en-US" dirty="0"/>
              <a:t>CLICK TO EDIT TITLE</a:t>
            </a:r>
          </a:p>
        </p:txBody>
      </p:sp>
      <p:sp>
        <p:nvSpPr>
          <p:cNvPr id="8" name="Text Placeholder 9"/>
          <p:cNvSpPr>
            <a:spLocks noGrp="1"/>
          </p:cNvSpPr>
          <p:nvPr>
            <p:ph type="body" sz="quarter" idx="11"/>
          </p:nvPr>
        </p:nvSpPr>
        <p:spPr>
          <a:xfrm>
            <a:off x="377190" y="1086856"/>
            <a:ext cx="4117438" cy="3650976"/>
          </a:xfrm>
        </p:spPr>
        <p:txBody>
          <a:bodyPr>
            <a:noAutofit/>
          </a:bodyPr>
          <a:lstStyle>
            <a:lvl1pPr>
              <a:lnSpc>
                <a:spcPct val="100000"/>
              </a:lnSpc>
              <a:spcAft>
                <a:spcPts val="900"/>
              </a:spcAft>
              <a:buClr>
                <a:schemeClr val="accent5"/>
              </a:buClr>
              <a:defRPr sz="1800"/>
            </a:lvl1pPr>
            <a:lvl2pPr>
              <a:defRPr sz="1500"/>
            </a:lvl2pPr>
            <a:lvl3pPr>
              <a:defRPr sz="135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flipH="1">
            <a:off x="-18864" y="263134"/>
            <a:ext cx="228158" cy="3546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3" name="Footer Placeholder 2"/>
          <p:cNvSpPr>
            <a:spLocks noGrp="1"/>
          </p:cNvSpPr>
          <p:nvPr>
            <p:ph type="ftr" sz="quarter" idx="12"/>
          </p:nvPr>
        </p:nvSpPr>
        <p:spPr/>
        <p:txBody>
          <a:bodyPr/>
          <a:lstStyle/>
          <a:p>
            <a:endParaRPr lang="en-US" dirty="0"/>
          </a:p>
        </p:txBody>
      </p:sp>
      <p:grpSp>
        <p:nvGrpSpPr>
          <p:cNvPr id="15" name="Group 14"/>
          <p:cNvGrpSpPr/>
          <p:nvPr userDrawn="1"/>
        </p:nvGrpSpPr>
        <p:grpSpPr>
          <a:xfrm>
            <a:off x="8272464" y="-68643"/>
            <a:ext cx="611505" cy="741934"/>
            <a:chOff x="-1887083" y="-7785594"/>
            <a:chExt cx="5605643" cy="6794994"/>
          </a:xfrm>
        </p:grpSpPr>
        <p:sp>
          <p:nvSpPr>
            <p:cNvPr id="16" name="Regular Pentagon 3"/>
            <p:cNvSpPr/>
            <p:nvPr/>
          </p:nvSpPr>
          <p:spPr>
            <a:xfrm>
              <a:off x="-1887083" y="-7773979"/>
              <a:ext cx="5605643" cy="678337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415945 h 1647933"/>
                <a:gd name="connsiteX4" fmla="*/ 1053 w 1302462"/>
                <a:gd name="connsiteY4" fmla="*/ 1533155 h 1647933"/>
                <a:gd name="connsiteX5" fmla="*/ 0 w 1302462"/>
                <a:gd name="connsiteY5" fmla="*/ 0 h 1647933"/>
                <a:gd name="connsiteX0" fmla="*/ 0 w 1302462"/>
                <a:gd name="connsiteY0" fmla="*/ 0 h 1647933"/>
                <a:gd name="connsiteX1" fmla="*/ 1297092 w 1302462"/>
                <a:gd name="connsiteY1" fmla="*/ 11973 h 1647933"/>
                <a:gd name="connsiteX2" fmla="*/ 1302462 w 1302462"/>
                <a:gd name="connsiteY2" fmla="*/ 1647933 h 1647933"/>
                <a:gd name="connsiteX3" fmla="*/ 646569 w 1302462"/>
                <a:gd name="connsiteY3" fmla="*/ 1388520 h 1647933"/>
                <a:gd name="connsiteX4" fmla="*/ 1053 w 1302462"/>
                <a:gd name="connsiteY4" fmla="*/ 1533155 h 1647933"/>
                <a:gd name="connsiteX5" fmla="*/ 0 w 1302462"/>
                <a:gd name="connsiteY5" fmla="*/ 0 h 1647933"/>
                <a:gd name="connsiteX0" fmla="*/ 0 w 1302462"/>
                <a:gd name="connsiteY0" fmla="*/ 0 h 1545091"/>
                <a:gd name="connsiteX1" fmla="*/ 1297092 w 1302462"/>
                <a:gd name="connsiteY1" fmla="*/ 11973 h 1545091"/>
                <a:gd name="connsiteX2" fmla="*/ 1302462 w 1302462"/>
                <a:gd name="connsiteY2" fmla="*/ 1545091 h 1545091"/>
                <a:gd name="connsiteX3" fmla="*/ 646569 w 1302462"/>
                <a:gd name="connsiteY3" fmla="*/ 1388520 h 1545091"/>
                <a:gd name="connsiteX4" fmla="*/ 1053 w 1302462"/>
                <a:gd name="connsiteY4" fmla="*/ 1533155 h 1545091"/>
                <a:gd name="connsiteX5" fmla="*/ 0 w 1302462"/>
                <a:gd name="connsiteY5" fmla="*/ 0 h 1545091"/>
                <a:gd name="connsiteX0" fmla="*/ 0 w 1298931"/>
                <a:gd name="connsiteY0" fmla="*/ 0 h 1538235"/>
                <a:gd name="connsiteX1" fmla="*/ 1297092 w 1298931"/>
                <a:gd name="connsiteY1" fmla="*/ 11973 h 1538235"/>
                <a:gd name="connsiteX2" fmla="*/ 1298931 w 1298931"/>
                <a:gd name="connsiteY2" fmla="*/ 1538235 h 1538235"/>
                <a:gd name="connsiteX3" fmla="*/ 646569 w 1298931"/>
                <a:gd name="connsiteY3" fmla="*/ 1388520 h 1538235"/>
                <a:gd name="connsiteX4" fmla="*/ 1053 w 1298931"/>
                <a:gd name="connsiteY4" fmla="*/ 1533155 h 1538235"/>
                <a:gd name="connsiteX5" fmla="*/ 0 w 1298931"/>
                <a:gd name="connsiteY5" fmla="*/ 0 h 1538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931" h="1538235">
                  <a:moveTo>
                    <a:pt x="0" y="0"/>
                  </a:moveTo>
                  <a:lnTo>
                    <a:pt x="1297092" y="11973"/>
                  </a:lnTo>
                  <a:cubicBezTo>
                    <a:pt x="1297202" y="544252"/>
                    <a:pt x="1298821" y="1005956"/>
                    <a:pt x="1298931" y="1538235"/>
                  </a:cubicBezTo>
                  <a:lnTo>
                    <a:pt x="646569" y="1388520"/>
                  </a:lnTo>
                  <a:lnTo>
                    <a:pt x="1053" y="1533155"/>
                  </a:lnTo>
                  <a:lnTo>
                    <a:pt x="0" y="0"/>
                  </a:lnTo>
                  <a:close/>
                </a:path>
              </a:pathLst>
            </a:custGeom>
            <a:solidFill>
              <a:schemeClr val="bg1"/>
            </a:solidFill>
            <a:ln>
              <a:noFill/>
            </a:ln>
            <a:effectLst>
              <a:outerShdw blurRad="2032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7" name="Regular Pentagon 3"/>
            <p:cNvSpPr/>
            <p:nvPr/>
          </p:nvSpPr>
          <p:spPr>
            <a:xfrm>
              <a:off x="-1502033" y="-7785594"/>
              <a:ext cx="4840086" cy="6371839"/>
            </a:xfrm>
            <a:custGeom>
              <a:avLst/>
              <a:gdLst>
                <a:gd name="connsiteX0" fmla="*/ 1 w 1200150"/>
                <a:gd name="connsiteY0" fmla="*/ 616678 h 1614488"/>
                <a:gd name="connsiteX1" fmla="*/ 600075 w 1200150"/>
                <a:gd name="connsiteY1" fmla="*/ 0 h 1614488"/>
                <a:gd name="connsiteX2" fmla="*/ 1200149 w 1200150"/>
                <a:gd name="connsiteY2" fmla="*/ 616678 h 1614488"/>
                <a:gd name="connsiteX3" fmla="*/ 970941 w 1200150"/>
                <a:gd name="connsiteY3" fmla="*/ 1614484 h 1614488"/>
                <a:gd name="connsiteX4" fmla="*/ 229209 w 1200150"/>
                <a:gd name="connsiteY4" fmla="*/ 1614484 h 1614488"/>
                <a:gd name="connsiteX5" fmla="*/ 1 w 1200150"/>
                <a:gd name="connsiteY5" fmla="*/ 616678 h 1614488"/>
                <a:gd name="connsiteX0" fmla="*/ 0 w 1414460"/>
                <a:gd name="connsiteY0" fmla="*/ 0 h 1626457"/>
                <a:gd name="connsiteX1" fmla="*/ 814386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14460"/>
                <a:gd name="connsiteY0" fmla="*/ 0 h 1626457"/>
                <a:gd name="connsiteX1" fmla="*/ 1357311 w 1414460"/>
                <a:gd name="connsiteY1" fmla="*/ 11973 h 1626457"/>
                <a:gd name="connsiteX2" fmla="*/ 1414460 w 1414460"/>
                <a:gd name="connsiteY2" fmla="*/ 628651 h 1626457"/>
                <a:gd name="connsiteX3" fmla="*/ 1185252 w 1414460"/>
                <a:gd name="connsiteY3" fmla="*/ 1626457 h 1626457"/>
                <a:gd name="connsiteX4" fmla="*/ 443520 w 1414460"/>
                <a:gd name="connsiteY4" fmla="*/ 1626457 h 1626457"/>
                <a:gd name="connsiteX5" fmla="*/ 0 w 1414460"/>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443520 w 1400172"/>
                <a:gd name="connsiteY4" fmla="*/ 1626457 h 1626457"/>
                <a:gd name="connsiteX5" fmla="*/ 0 w 1400172"/>
                <a:gd name="connsiteY5" fmla="*/ 0 h 1626457"/>
                <a:gd name="connsiteX0" fmla="*/ 0 w 1400172"/>
                <a:gd name="connsiteY0" fmla="*/ 0 h 1626457"/>
                <a:gd name="connsiteX1" fmla="*/ 1357311 w 1400172"/>
                <a:gd name="connsiteY1" fmla="*/ 11973 h 1626457"/>
                <a:gd name="connsiteX2" fmla="*/ 1400172 w 1400172"/>
                <a:gd name="connsiteY2" fmla="*/ 1614489 h 1626457"/>
                <a:gd name="connsiteX3" fmla="*/ 1185252 w 1400172"/>
                <a:gd name="connsiteY3" fmla="*/ 1626457 h 1626457"/>
                <a:gd name="connsiteX4" fmla="*/ 100620 w 1400172"/>
                <a:gd name="connsiteY4" fmla="*/ 1597882 h 1626457"/>
                <a:gd name="connsiteX5" fmla="*/ 0 w 1400172"/>
                <a:gd name="connsiteY5" fmla="*/ 0 h 1626457"/>
                <a:gd name="connsiteX0" fmla="*/ 0 w 1355067"/>
                <a:gd name="connsiteY0" fmla="*/ 0 h 1626457"/>
                <a:gd name="connsiteX1" fmla="*/ 1312206 w 1355067"/>
                <a:gd name="connsiteY1" fmla="*/ 11973 h 1626457"/>
                <a:gd name="connsiteX2" fmla="*/ 1355067 w 1355067"/>
                <a:gd name="connsiteY2" fmla="*/ 1614489 h 1626457"/>
                <a:gd name="connsiteX3" fmla="*/ 1140147 w 1355067"/>
                <a:gd name="connsiteY3" fmla="*/ 1626457 h 1626457"/>
                <a:gd name="connsiteX4" fmla="*/ 55515 w 1355067"/>
                <a:gd name="connsiteY4" fmla="*/ 1597882 h 1626457"/>
                <a:gd name="connsiteX5" fmla="*/ 0 w 1355067"/>
                <a:gd name="connsiteY5" fmla="*/ 0 h 1626457"/>
                <a:gd name="connsiteX0" fmla="*/ 0 w 1355067"/>
                <a:gd name="connsiteY0" fmla="*/ 0 h 1614489"/>
                <a:gd name="connsiteX1" fmla="*/ 1312206 w 1355067"/>
                <a:gd name="connsiteY1" fmla="*/ 11973 h 1614489"/>
                <a:gd name="connsiteX2" fmla="*/ 1355067 w 1355067"/>
                <a:gd name="connsiteY2" fmla="*/ 1614489 h 1614489"/>
                <a:gd name="connsiteX3" fmla="*/ 693198 w 1355067"/>
                <a:gd name="connsiteY3" fmla="*/ 1318924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55515 w 1355067"/>
                <a:gd name="connsiteY4" fmla="*/ 1597882 h 1614489"/>
                <a:gd name="connsiteX5" fmla="*/ 0 w 1355067"/>
                <a:gd name="connsiteY5" fmla="*/ 0 h 1614489"/>
                <a:gd name="connsiteX0" fmla="*/ 0 w 1355067"/>
                <a:gd name="connsiteY0" fmla="*/ 0 h 1614489"/>
                <a:gd name="connsiteX1" fmla="*/ 1312206 w 1355067"/>
                <a:gd name="connsiteY1" fmla="*/ 11973 h 1614489"/>
                <a:gd name="connsiteX2" fmla="*/ 1355067 w 1355067"/>
                <a:gd name="connsiteY2" fmla="*/ 1614489 h 1614489"/>
                <a:gd name="connsiteX3" fmla="*/ 676796 w 1355067"/>
                <a:gd name="connsiteY3" fmla="*/ 1323025 h 1614489"/>
                <a:gd name="connsiteX4" fmla="*/ 35013 w 1355067"/>
                <a:gd name="connsiteY4" fmla="*/ 1610183 h 1614489"/>
                <a:gd name="connsiteX5" fmla="*/ 0 w 1355067"/>
                <a:gd name="connsiteY5" fmla="*/ 0 h 1614489"/>
                <a:gd name="connsiteX0" fmla="*/ 0 w 1355067"/>
                <a:gd name="connsiteY0" fmla="*/ 0 h 1618384"/>
                <a:gd name="connsiteX1" fmla="*/ 1312206 w 1355067"/>
                <a:gd name="connsiteY1" fmla="*/ 11973 h 1618384"/>
                <a:gd name="connsiteX2" fmla="*/ 1355067 w 1355067"/>
                <a:gd name="connsiteY2" fmla="*/ 1614489 h 1618384"/>
                <a:gd name="connsiteX3" fmla="*/ 676796 w 1355067"/>
                <a:gd name="connsiteY3" fmla="*/ 1323025 h 1618384"/>
                <a:gd name="connsiteX4" fmla="*/ 22711 w 1355067"/>
                <a:gd name="connsiteY4" fmla="*/ 1618384 h 1618384"/>
                <a:gd name="connsiteX5" fmla="*/ 0 w 1355067"/>
                <a:gd name="connsiteY5" fmla="*/ 0 h 1618384"/>
                <a:gd name="connsiteX0" fmla="*/ 0 w 1342765"/>
                <a:gd name="connsiteY0" fmla="*/ 0 h 1618589"/>
                <a:gd name="connsiteX1" fmla="*/ 1312206 w 1342765"/>
                <a:gd name="connsiteY1" fmla="*/ 11973 h 1618589"/>
                <a:gd name="connsiteX2" fmla="*/ 1342765 w 1342765"/>
                <a:gd name="connsiteY2" fmla="*/ 1618589 h 1618589"/>
                <a:gd name="connsiteX3" fmla="*/ 676796 w 1342765"/>
                <a:gd name="connsiteY3" fmla="*/ 1323025 h 1618589"/>
                <a:gd name="connsiteX4" fmla="*/ 22711 w 1342765"/>
                <a:gd name="connsiteY4" fmla="*/ 1618384 h 1618589"/>
                <a:gd name="connsiteX5" fmla="*/ 0 w 1342765"/>
                <a:gd name="connsiteY5" fmla="*/ 0 h 1618589"/>
                <a:gd name="connsiteX0" fmla="*/ 0 w 1342765"/>
                <a:gd name="connsiteY0" fmla="*/ 0 h 1626719"/>
                <a:gd name="connsiteX1" fmla="*/ 1312206 w 1342765"/>
                <a:gd name="connsiteY1" fmla="*/ 11973 h 1626719"/>
                <a:gd name="connsiteX2" fmla="*/ 1342765 w 1342765"/>
                <a:gd name="connsiteY2" fmla="*/ 1618589 h 1626719"/>
                <a:gd name="connsiteX3" fmla="*/ 676796 w 1342765"/>
                <a:gd name="connsiteY3" fmla="*/ 1323025 h 1626719"/>
                <a:gd name="connsiteX4" fmla="*/ 22711 w 1342765"/>
                <a:gd name="connsiteY4" fmla="*/ 1626719 h 1626719"/>
                <a:gd name="connsiteX5" fmla="*/ 0 w 1342765"/>
                <a:gd name="connsiteY5" fmla="*/ 0 h 1626719"/>
                <a:gd name="connsiteX0" fmla="*/ 17592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17592 w 1360357"/>
                <a:gd name="connsiteY5" fmla="*/ 0 h 1618589"/>
                <a:gd name="connsiteX0" fmla="*/ 2478 w 1360357"/>
                <a:gd name="connsiteY0" fmla="*/ 0 h 1618589"/>
                <a:gd name="connsiteX1" fmla="*/ 1329798 w 1360357"/>
                <a:gd name="connsiteY1" fmla="*/ 1197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60357"/>
                <a:gd name="connsiteY0" fmla="*/ 0 h 1618589"/>
                <a:gd name="connsiteX1" fmla="*/ 1304609 w 1360357"/>
                <a:gd name="connsiteY1" fmla="*/ 16863 h 1618589"/>
                <a:gd name="connsiteX2" fmla="*/ 1360357 w 1360357"/>
                <a:gd name="connsiteY2" fmla="*/ 1618589 h 1618589"/>
                <a:gd name="connsiteX3" fmla="*/ 694388 w 1360357"/>
                <a:gd name="connsiteY3" fmla="*/ 1323025 h 1618589"/>
                <a:gd name="connsiteX4" fmla="*/ 0 w 1360357"/>
                <a:gd name="connsiteY4" fmla="*/ 1612048 h 1618589"/>
                <a:gd name="connsiteX5" fmla="*/ 2478 w 1360357"/>
                <a:gd name="connsiteY5" fmla="*/ 0 h 1618589"/>
                <a:gd name="connsiteX0" fmla="*/ 2478 w 1304940"/>
                <a:gd name="connsiteY0" fmla="*/ 0 h 1613699"/>
                <a:gd name="connsiteX1" fmla="*/ 1304609 w 1304940"/>
                <a:gd name="connsiteY1" fmla="*/ 16863 h 1613699"/>
                <a:gd name="connsiteX2" fmla="*/ 1304940 w 1304940"/>
                <a:gd name="connsiteY2" fmla="*/ 1613699 h 1613699"/>
                <a:gd name="connsiteX3" fmla="*/ 694388 w 1304940"/>
                <a:gd name="connsiteY3" fmla="*/ 1323025 h 1613699"/>
                <a:gd name="connsiteX4" fmla="*/ 0 w 1304940"/>
                <a:gd name="connsiteY4" fmla="*/ 1612048 h 1613699"/>
                <a:gd name="connsiteX5" fmla="*/ 2478 w 1304940"/>
                <a:gd name="connsiteY5" fmla="*/ 0 h 1613699"/>
                <a:gd name="connsiteX0" fmla="*/ 2478 w 1304940"/>
                <a:gd name="connsiteY0" fmla="*/ 0 h 1613699"/>
                <a:gd name="connsiteX1" fmla="*/ 1304609 w 1304940"/>
                <a:gd name="connsiteY1" fmla="*/ 16863 h 1613699"/>
                <a:gd name="connsiteX2" fmla="*/ 1304940 w 1304940"/>
                <a:gd name="connsiteY2" fmla="*/ 1613699 h 1613699"/>
                <a:gd name="connsiteX3" fmla="*/ 649047 w 1304940"/>
                <a:gd name="connsiteY3" fmla="*/ 1381711 h 1613699"/>
                <a:gd name="connsiteX4" fmla="*/ 0 w 1304940"/>
                <a:gd name="connsiteY4" fmla="*/ 1612048 h 1613699"/>
                <a:gd name="connsiteX5" fmla="*/ 2478 w 1304940"/>
                <a:gd name="connsiteY5" fmla="*/ 0 h 1613699"/>
                <a:gd name="connsiteX0" fmla="*/ 2478 w 1304940"/>
                <a:gd name="connsiteY0" fmla="*/ 22261 h 1635960"/>
                <a:gd name="connsiteX1" fmla="*/ 1299570 w 1304940"/>
                <a:gd name="connsiteY1" fmla="*/ 0 h 1635960"/>
                <a:gd name="connsiteX2" fmla="*/ 1304940 w 1304940"/>
                <a:gd name="connsiteY2" fmla="*/ 1635960 h 1635960"/>
                <a:gd name="connsiteX3" fmla="*/ 649047 w 1304940"/>
                <a:gd name="connsiteY3" fmla="*/ 1403972 h 1635960"/>
                <a:gd name="connsiteX4" fmla="*/ 0 w 1304940"/>
                <a:gd name="connsiteY4" fmla="*/ 1634309 h 1635960"/>
                <a:gd name="connsiteX5" fmla="*/ 2478 w 1304940"/>
                <a:gd name="connsiteY5" fmla="*/ 22261 h 1635960"/>
                <a:gd name="connsiteX0" fmla="*/ 2478 w 1304940"/>
                <a:gd name="connsiteY0" fmla="*/ 0 h 1647933"/>
                <a:gd name="connsiteX1" fmla="*/ 1299570 w 1304940"/>
                <a:gd name="connsiteY1" fmla="*/ 11973 h 1647933"/>
                <a:gd name="connsiteX2" fmla="*/ 1304940 w 1304940"/>
                <a:gd name="connsiteY2" fmla="*/ 1647933 h 1647933"/>
                <a:gd name="connsiteX3" fmla="*/ 649047 w 1304940"/>
                <a:gd name="connsiteY3" fmla="*/ 1415945 h 1647933"/>
                <a:gd name="connsiteX4" fmla="*/ 0 w 1304940"/>
                <a:gd name="connsiteY4" fmla="*/ 1646282 h 1647933"/>
                <a:gd name="connsiteX5" fmla="*/ 2478 w 1304940"/>
                <a:gd name="connsiteY5" fmla="*/ 0 h 1647933"/>
                <a:gd name="connsiteX0" fmla="*/ 2478 w 1300852"/>
                <a:gd name="connsiteY0" fmla="*/ 0 h 1646282"/>
                <a:gd name="connsiteX1" fmla="*/ 1299570 w 1300852"/>
                <a:gd name="connsiteY1" fmla="*/ 11973 h 1646282"/>
                <a:gd name="connsiteX2" fmla="*/ 1300852 w 1300852"/>
                <a:gd name="connsiteY2" fmla="*/ 1547968 h 1646282"/>
                <a:gd name="connsiteX3" fmla="*/ 649047 w 1300852"/>
                <a:gd name="connsiteY3" fmla="*/ 1415945 h 1646282"/>
                <a:gd name="connsiteX4" fmla="*/ 0 w 1300852"/>
                <a:gd name="connsiteY4" fmla="*/ 1646282 h 1646282"/>
                <a:gd name="connsiteX5" fmla="*/ 2478 w 1300852"/>
                <a:gd name="connsiteY5" fmla="*/ 0 h 1646282"/>
                <a:gd name="connsiteX0" fmla="*/ 0 w 1298374"/>
                <a:gd name="connsiteY0" fmla="*/ 0 h 1547968"/>
                <a:gd name="connsiteX1" fmla="*/ 1297092 w 1298374"/>
                <a:gd name="connsiteY1" fmla="*/ 11973 h 1547968"/>
                <a:gd name="connsiteX2" fmla="*/ 1298374 w 1298374"/>
                <a:gd name="connsiteY2" fmla="*/ 1547968 h 1547968"/>
                <a:gd name="connsiteX3" fmla="*/ 646569 w 1298374"/>
                <a:gd name="connsiteY3" fmla="*/ 1415945 h 1547968"/>
                <a:gd name="connsiteX4" fmla="*/ 1610 w 1298374"/>
                <a:gd name="connsiteY4" fmla="*/ 1546317 h 1547968"/>
                <a:gd name="connsiteX5" fmla="*/ 0 w 1298374"/>
                <a:gd name="connsiteY5" fmla="*/ 0 h 154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8374" h="1547968">
                  <a:moveTo>
                    <a:pt x="0" y="0"/>
                  </a:moveTo>
                  <a:lnTo>
                    <a:pt x="1297092" y="11973"/>
                  </a:lnTo>
                  <a:cubicBezTo>
                    <a:pt x="1297202" y="544252"/>
                    <a:pt x="1298264" y="1015689"/>
                    <a:pt x="1298374" y="1547968"/>
                  </a:cubicBezTo>
                  <a:lnTo>
                    <a:pt x="646569" y="1415945"/>
                  </a:lnTo>
                  <a:lnTo>
                    <a:pt x="1610" y="1546317"/>
                  </a:lnTo>
                  <a:cubicBezTo>
                    <a:pt x="1073" y="1030878"/>
                    <a:pt x="537" y="515439"/>
                    <a:pt x="0" y="0"/>
                  </a:cubicBezTo>
                  <a:close/>
                </a:path>
              </a:pathLst>
            </a:custGeom>
            <a:solidFill>
              <a:schemeClr val="accent1"/>
            </a:solidFill>
            <a:ln>
              <a:noFill/>
            </a:ln>
            <a:effectLst>
              <a:innerShdw blurRad="12700" dist="12700" dir="13200000">
                <a:schemeClr val="tx2">
                  <a:lumMod val="90000"/>
                  <a:lumOff val="10000"/>
                  <a:alpha val="21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8" name="Freeform 5"/>
            <p:cNvSpPr>
              <a:spLocks noEditPoints="1"/>
            </p:cNvSpPr>
            <p:nvPr/>
          </p:nvSpPr>
          <p:spPr bwMode="auto">
            <a:xfrm>
              <a:off x="-1052553" y="-5150518"/>
              <a:ext cx="3936581" cy="2724453"/>
            </a:xfrm>
            <a:custGeom>
              <a:avLst/>
              <a:gdLst>
                <a:gd name="T0" fmla="*/ 5517 w 6242"/>
                <a:gd name="T1" fmla="*/ 1299 h 4320"/>
                <a:gd name="T2" fmla="*/ 5476 w 6242"/>
                <a:gd name="T3" fmla="*/ 892 h 4320"/>
                <a:gd name="T4" fmla="*/ 5168 w 6242"/>
                <a:gd name="T5" fmla="*/ 551 h 4320"/>
                <a:gd name="T6" fmla="*/ 4734 w 6242"/>
                <a:gd name="T7" fmla="*/ 475 h 4320"/>
                <a:gd name="T8" fmla="*/ 4326 w 6242"/>
                <a:gd name="T9" fmla="*/ 695 h 4320"/>
                <a:gd name="T10" fmla="*/ 4145 w 6242"/>
                <a:gd name="T11" fmla="*/ 1126 h 4320"/>
                <a:gd name="T12" fmla="*/ 3903 w 6242"/>
                <a:gd name="T13" fmla="*/ 1462 h 4320"/>
                <a:gd name="T14" fmla="*/ 4074 w 6242"/>
                <a:gd name="T15" fmla="*/ 924 h 4320"/>
                <a:gd name="T16" fmla="*/ 3892 w 6242"/>
                <a:gd name="T17" fmla="*/ 370 h 4320"/>
                <a:gd name="T18" fmla="*/ 3382 w 6242"/>
                <a:gd name="T19" fmla="*/ 28 h 4320"/>
                <a:gd name="T20" fmla="*/ 2791 w 6242"/>
                <a:gd name="T21" fmla="*/ 73 h 4320"/>
                <a:gd name="T22" fmla="*/ 2339 w 6242"/>
                <a:gd name="T23" fmla="*/ 484 h 4320"/>
                <a:gd name="T24" fmla="*/ 2235 w 6242"/>
                <a:gd name="T25" fmla="*/ 1048 h 4320"/>
                <a:gd name="T26" fmla="*/ 2026 w 6242"/>
                <a:gd name="T27" fmla="*/ 1526 h 4320"/>
                <a:gd name="T28" fmla="*/ 2116 w 6242"/>
                <a:gd name="T29" fmla="*/ 1021 h 4320"/>
                <a:gd name="T30" fmla="*/ 1877 w 6242"/>
                <a:gd name="T31" fmla="*/ 626 h 4320"/>
                <a:gd name="T32" fmla="*/ 1437 w 6242"/>
                <a:gd name="T33" fmla="*/ 468 h 4320"/>
                <a:gd name="T34" fmla="*/ 1023 w 6242"/>
                <a:gd name="T35" fmla="*/ 606 h 4320"/>
                <a:gd name="T36" fmla="*/ 766 w 6242"/>
                <a:gd name="T37" fmla="*/ 987 h 4320"/>
                <a:gd name="T38" fmla="*/ 780 w 6242"/>
                <a:gd name="T39" fmla="*/ 1379 h 4320"/>
                <a:gd name="T40" fmla="*/ 498 w 6242"/>
                <a:gd name="T41" fmla="*/ 1585 h 4320"/>
                <a:gd name="T42" fmla="*/ 144 w 6242"/>
                <a:gd name="T43" fmla="*/ 1799 h 4320"/>
                <a:gd name="T44" fmla="*/ 0 w 6242"/>
                <a:gd name="T45" fmla="*/ 2196 h 4320"/>
                <a:gd name="T46" fmla="*/ 6242 w 6242"/>
                <a:gd name="T47" fmla="*/ 2196 h 4320"/>
                <a:gd name="T48" fmla="*/ 6118 w 6242"/>
                <a:gd name="T49" fmla="*/ 1824 h 4320"/>
                <a:gd name="T50" fmla="*/ 5774 w 6242"/>
                <a:gd name="T51" fmla="*/ 1592 h 4320"/>
                <a:gd name="T52" fmla="*/ 190 w 6242"/>
                <a:gd name="T53" fmla="*/ 2079 h 4320"/>
                <a:gd name="T54" fmla="*/ 512 w 6242"/>
                <a:gd name="T55" fmla="*/ 1760 h 4320"/>
                <a:gd name="T56" fmla="*/ 1008 w 6242"/>
                <a:gd name="T57" fmla="*/ 1455 h 4320"/>
                <a:gd name="T58" fmla="*/ 923 w 6242"/>
                <a:gd name="T59" fmla="*/ 1081 h 4320"/>
                <a:gd name="T60" fmla="*/ 1088 w 6242"/>
                <a:gd name="T61" fmla="*/ 776 h 4320"/>
                <a:gd name="T62" fmla="*/ 1411 w 6242"/>
                <a:gd name="T63" fmla="*/ 642 h 4320"/>
                <a:gd name="T64" fmla="*/ 1726 w 6242"/>
                <a:gd name="T65" fmla="*/ 730 h 4320"/>
                <a:gd name="T66" fmla="*/ 1934 w 6242"/>
                <a:gd name="T67" fmla="*/ 1007 h 4320"/>
                <a:gd name="T68" fmla="*/ 1914 w 6242"/>
                <a:gd name="T69" fmla="*/ 1365 h 4320"/>
                <a:gd name="T70" fmla="*/ 1634 w 6242"/>
                <a:gd name="T71" fmla="*/ 1626 h 4320"/>
                <a:gd name="T72" fmla="*/ 1320 w 6242"/>
                <a:gd name="T73" fmla="*/ 1925 h 4320"/>
                <a:gd name="T74" fmla="*/ 1200 w 6242"/>
                <a:gd name="T75" fmla="*/ 2356 h 4320"/>
                <a:gd name="T76" fmla="*/ 1375 w 6242"/>
                <a:gd name="T77" fmla="*/ 2301 h 4320"/>
                <a:gd name="T78" fmla="*/ 1689 w 6242"/>
                <a:gd name="T79" fmla="*/ 1794 h 4320"/>
                <a:gd name="T80" fmla="*/ 2687 w 6242"/>
                <a:gd name="T81" fmla="*/ 1514 h 4320"/>
                <a:gd name="T82" fmla="*/ 2401 w 6242"/>
                <a:gd name="T83" fmla="*/ 970 h 4320"/>
                <a:gd name="T84" fmla="*/ 2529 w 6242"/>
                <a:gd name="T85" fmla="*/ 503 h 4320"/>
                <a:gd name="T86" fmla="*/ 2928 w 6242"/>
                <a:gd name="T87" fmla="*/ 206 h 4320"/>
                <a:gd name="T88" fmla="*/ 3410 w 6242"/>
                <a:gd name="T89" fmla="*/ 218 h 4320"/>
                <a:gd name="T90" fmla="*/ 3794 w 6242"/>
                <a:gd name="T91" fmla="*/ 534 h 4320"/>
                <a:gd name="T92" fmla="*/ 3897 w 6242"/>
                <a:gd name="T93" fmla="*/ 1016 h 4320"/>
                <a:gd name="T94" fmla="*/ 3578 w 6242"/>
                <a:gd name="T95" fmla="*/ 1542 h 4320"/>
                <a:gd name="T96" fmla="*/ 4571 w 6242"/>
                <a:gd name="T97" fmla="*/ 1794 h 4320"/>
                <a:gd name="T98" fmla="*/ 4847 w 6242"/>
                <a:gd name="T99" fmla="*/ 2129 h 4320"/>
                <a:gd name="T100" fmla="*/ 5056 w 6242"/>
                <a:gd name="T101" fmla="*/ 2290 h 4320"/>
                <a:gd name="T102" fmla="*/ 4913 w 6242"/>
                <a:gd name="T103" fmla="*/ 1886 h 4320"/>
                <a:gd name="T104" fmla="*/ 4596 w 6242"/>
                <a:gd name="T105" fmla="*/ 1611 h 4320"/>
                <a:gd name="T106" fmla="*/ 4342 w 6242"/>
                <a:gd name="T107" fmla="*/ 1315 h 4320"/>
                <a:gd name="T108" fmla="*/ 4358 w 6242"/>
                <a:gd name="T109" fmla="*/ 959 h 4320"/>
                <a:gd name="T110" fmla="*/ 4590 w 6242"/>
                <a:gd name="T111" fmla="*/ 704 h 4320"/>
                <a:gd name="T112" fmla="*/ 4918 w 6242"/>
                <a:gd name="T113" fmla="*/ 647 h 4320"/>
                <a:gd name="T114" fmla="*/ 5223 w 6242"/>
                <a:gd name="T115" fmla="*/ 812 h 4320"/>
                <a:gd name="T116" fmla="*/ 5358 w 6242"/>
                <a:gd name="T117" fmla="*/ 1135 h 4320"/>
                <a:gd name="T118" fmla="*/ 5228 w 6242"/>
                <a:gd name="T119" fmla="*/ 1505 h 4320"/>
                <a:gd name="T120" fmla="*/ 5772 w 6242"/>
                <a:gd name="T121" fmla="*/ 1773 h 4320"/>
                <a:gd name="T122" fmla="*/ 6065 w 6242"/>
                <a:gd name="T123" fmla="*/ 2122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242" h="4320">
                  <a:moveTo>
                    <a:pt x="5620" y="1572"/>
                  </a:moveTo>
                  <a:lnTo>
                    <a:pt x="5395" y="1572"/>
                  </a:lnTo>
                  <a:lnTo>
                    <a:pt x="5395" y="1572"/>
                  </a:lnTo>
                  <a:lnTo>
                    <a:pt x="5411" y="1551"/>
                  </a:lnTo>
                  <a:lnTo>
                    <a:pt x="5425" y="1528"/>
                  </a:lnTo>
                  <a:lnTo>
                    <a:pt x="5439" y="1503"/>
                  </a:lnTo>
                  <a:lnTo>
                    <a:pt x="5453" y="1480"/>
                  </a:lnTo>
                  <a:lnTo>
                    <a:pt x="5464" y="1455"/>
                  </a:lnTo>
                  <a:lnTo>
                    <a:pt x="5476" y="1431"/>
                  </a:lnTo>
                  <a:lnTo>
                    <a:pt x="5487" y="1406"/>
                  </a:lnTo>
                  <a:lnTo>
                    <a:pt x="5496" y="1379"/>
                  </a:lnTo>
                  <a:lnTo>
                    <a:pt x="5503" y="1353"/>
                  </a:lnTo>
                  <a:lnTo>
                    <a:pt x="5510" y="1326"/>
                  </a:lnTo>
                  <a:lnTo>
                    <a:pt x="5517" y="1299"/>
                  </a:lnTo>
                  <a:lnTo>
                    <a:pt x="5522" y="1273"/>
                  </a:lnTo>
                  <a:lnTo>
                    <a:pt x="5526" y="1244"/>
                  </a:lnTo>
                  <a:lnTo>
                    <a:pt x="5528" y="1218"/>
                  </a:lnTo>
                  <a:lnTo>
                    <a:pt x="5530" y="1189"/>
                  </a:lnTo>
                  <a:lnTo>
                    <a:pt x="5531" y="1161"/>
                  </a:lnTo>
                  <a:lnTo>
                    <a:pt x="5531" y="1161"/>
                  </a:lnTo>
                  <a:lnTo>
                    <a:pt x="5530" y="1126"/>
                  </a:lnTo>
                  <a:lnTo>
                    <a:pt x="5528" y="1090"/>
                  </a:lnTo>
                  <a:lnTo>
                    <a:pt x="5522" y="1055"/>
                  </a:lnTo>
                  <a:lnTo>
                    <a:pt x="5517" y="1021"/>
                  </a:lnTo>
                  <a:lnTo>
                    <a:pt x="5508" y="987"/>
                  </a:lnTo>
                  <a:lnTo>
                    <a:pt x="5499" y="955"/>
                  </a:lnTo>
                  <a:lnTo>
                    <a:pt x="5489" y="924"/>
                  </a:lnTo>
                  <a:lnTo>
                    <a:pt x="5476" y="892"/>
                  </a:lnTo>
                  <a:lnTo>
                    <a:pt x="5462" y="862"/>
                  </a:lnTo>
                  <a:lnTo>
                    <a:pt x="5446" y="831"/>
                  </a:lnTo>
                  <a:lnTo>
                    <a:pt x="5430" y="801"/>
                  </a:lnTo>
                  <a:lnTo>
                    <a:pt x="5413" y="773"/>
                  </a:lnTo>
                  <a:lnTo>
                    <a:pt x="5393" y="746"/>
                  </a:lnTo>
                  <a:lnTo>
                    <a:pt x="5372" y="720"/>
                  </a:lnTo>
                  <a:lnTo>
                    <a:pt x="5351" y="695"/>
                  </a:lnTo>
                  <a:lnTo>
                    <a:pt x="5327" y="672"/>
                  </a:lnTo>
                  <a:lnTo>
                    <a:pt x="5304" y="649"/>
                  </a:lnTo>
                  <a:lnTo>
                    <a:pt x="5278" y="626"/>
                  </a:lnTo>
                  <a:lnTo>
                    <a:pt x="5253" y="606"/>
                  </a:lnTo>
                  <a:lnTo>
                    <a:pt x="5225" y="587"/>
                  </a:lnTo>
                  <a:lnTo>
                    <a:pt x="5196" y="569"/>
                  </a:lnTo>
                  <a:lnTo>
                    <a:pt x="5168" y="551"/>
                  </a:lnTo>
                  <a:lnTo>
                    <a:pt x="5138" y="537"/>
                  </a:lnTo>
                  <a:lnTo>
                    <a:pt x="5108" y="523"/>
                  </a:lnTo>
                  <a:lnTo>
                    <a:pt x="5076" y="511"/>
                  </a:lnTo>
                  <a:lnTo>
                    <a:pt x="5044" y="500"/>
                  </a:lnTo>
                  <a:lnTo>
                    <a:pt x="5010" y="489"/>
                  </a:lnTo>
                  <a:lnTo>
                    <a:pt x="4978" y="482"/>
                  </a:lnTo>
                  <a:lnTo>
                    <a:pt x="4943" y="475"/>
                  </a:lnTo>
                  <a:lnTo>
                    <a:pt x="4909" y="472"/>
                  </a:lnTo>
                  <a:lnTo>
                    <a:pt x="4874" y="468"/>
                  </a:lnTo>
                  <a:lnTo>
                    <a:pt x="4838" y="468"/>
                  </a:lnTo>
                  <a:lnTo>
                    <a:pt x="4838" y="468"/>
                  </a:lnTo>
                  <a:lnTo>
                    <a:pt x="4803" y="468"/>
                  </a:lnTo>
                  <a:lnTo>
                    <a:pt x="4767" y="472"/>
                  </a:lnTo>
                  <a:lnTo>
                    <a:pt x="4734" y="475"/>
                  </a:lnTo>
                  <a:lnTo>
                    <a:pt x="4698" y="482"/>
                  </a:lnTo>
                  <a:lnTo>
                    <a:pt x="4665" y="489"/>
                  </a:lnTo>
                  <a:lnTo>
                    <a:pt x="4633" y="500"/>
                  </a:lnTo>
                  <a:lnTo>
                    <a:pt x="4601" y="511"/>
                  </a:lnTo>
                  <a:lnTo>
                    <a:pt x="4569" y="523"/>
                  </a:lnTo>
                  <a:lnTo>
                    <a:pt x="4539" y="537"/>
                  </a:lnTo>
                  <a:lnTo>
                    <a:pt x="4509" y="551"/>
                  </a:lnTo>
                  <a:lnTo>
                    <a:pt x="4479" y="569"/>
                  </a:lnTo>
                  <a:lnTo>
                    <a:pt x="4450" y="587"/>
                  </a:lnTo>
                  <a:lnTo>
                    <a:pt x="4424" y="606"/>
                  </a:lnTo>
                  <a:lnTo>
                    <a:pt x="4397" y="626"/>
                  </a:lnTo>
                  <a:lnTo>
                    <a:pt x="4372" y="649"/>
                  </a:lnTo>
                  <a:lnTo>
                    <a:pt x="4349" y="672"/>
                  </a:lnTo>
                  <a:lnTo>
                    <a:pt x="4326" y="695"/>
                  </a:lnTo>
                  <a:lnTo>
                    <a:pt x="4303" y="720"/>
                  </a:lnTo>
                  <a:lnTo>
                    <a:pt x="4284" y="746"/>
                  </a:lnTo>
                  <a:lnTo>
                    <a:pt x="4264" y="773"/>
                  </a:lnTo>
                  <a:lnTo>
                    <a:pt x="4246" y="801"/>
                  </a:lnTo>
                  <a:lnTo>
                    <a:pt x="4229" y="831"/>
                  </a:lnTo>
                  <a:lnTo>
                    <a:pt x="4215" y="862"/>
                  </a:lnTo>
                  <a:lnTo>
                    <a:pt x="4200" y="892"/>
                  </a:lnTo>
                  <a:lnTo>
                    <a:pt x="4188" y="924"/>
                  </a:lnTo>
                  <a:lnTo>
                    <a:pt x="4177" y="955"/>
                  </a:lnTo>
                  <a:lnTo>
                    <a:pt x="4167" y="987"/>
                  </a:lnTo>
                  <a:lnTo>
                    <a:pt x="4160" y="1021"/>
                  </a:lnTo>
                  <a:lnTo>
                    <a:pt x="4152" y="1055"/>
                  </a:lnTo>
                  <a:lnTo>
                    <a:pt x="4149" y="1090"/>
                  </a:lnTo>
                  <a:lnTo>
                    <a:pt x="4145" y="1126"/>
                  </a:lnTo>
                  <a:lnTo>
                    <a:pt x="4145" y="1161"/>
                  </a:lnTo>
                  <a:lnTo>
                    <a:pt x="4145" y="1161"/>
                  </a:lnTo>
                  <a:lnTo>
                    <a:pt x="4147" y="1211"/>
                  </a:lnTo>
                  <a:lnTo>
                    <a:pt x="4152" y="1259"/>
                  </a:lnTo>
                  <a:lnTo>
                    <a:pt x="4161" y="1305"/>
                  </a:lnTo>
                  <a:lnTo>
                    <a:pt x="4172" y="1353"/>
                  </a:lnTo>
                  <a:lnTo>
                    <a:pt x="4188" y="1397"/>
                  </a:lnTo>
                  <a:lnTo>
                    <a:pt x="4206" y="1441"/>
                  </a:lnTo>
                  <a:lnTo>
                    <a:pt x="4227" y="1484"/>
                  </a:lnTo>
                  <a:lnTo>
                    <a:pt x="4250" y="1526"/>
                  </a:lnTo>
                  <a:lnTo>
                    <a:pt x="3851" y="1526"/>
                  </a:lnTo>
                  <a:lnTo>
                    <a:pt x="3851" y="1526"/>
                  </a:lnTo>
                  <a:lnTo>
                    <a:pt x="3878" y="1494"/>
                  </a:lnTo>
                  <a:lnTo>
                    <a:pt x="3903" y="1462"/>
                  </a:lnTo>
                  <a:lnTo>
                    <a:pt x="3926" y="1429"/>
                  </a:lnTo>
                  <a:lnTo>
                    <a:pt x="3947" y="1393"/>
                  </a:lnTo>
                  <a:lnTo>
                    <a:pt x="3966" y="1358"/>
                  </a:lnTo>
                  <a:lnTo>
                    <a:pt x="3984" y="1321"/>
                  </a:lnTo>
                  <a:lnTo>
                    <a:pt x="4002" y="1283"/>
                  </a:lnTo>
                  <a:lnTo>
                    <a:pt x="4016" y="1246"/>
                  </a:lnTo>
                  <a:lnTo>
                    <a:pt x="4030" y="1207"/>
                  </a:lnTo>
                  <a:lnTo>
                    <a:pt x="4043" y="1168"/>
                  </a:lnTo>
                  <a:lnTo>
                    <a:pt x="4051" y="1129"/>
                  </a:lnTo>
                  <a:lnTo>
                    <a:pt x="4060" y="1088"/>
                  </a:lnTo>
                  <a:lnTo>
                    <a:pt x="4067" y="1048"/>
                  </a:lnTo>
                  <a:lnTo>
                    <a:pt x="4071" y="1007"/>
                  </a:lnTo>
                  <a:lnTo>
                    <a:pt x="4074" y="966"/>
                  </a:lnTo>
                  <a:lnTo>
                    <a:pt x="4074" y="924"/>
                  </a:lnTo>
                  <a:lnTo>
                    <a:pt x="4074" y="924"/>
                  </a:lnTo>
                  <a:lnTo>
                    <a:pt x="4074" y="876"/>
                  </a:lnTo>
                  <a:lnTo>
                    <a:pt x="4071" y="830"/>
                  </a:lnTo>
                  <a:lnTo>
                    <a:pt x="4064" y="784"/>
                  </a:lnTo>
                  <a:lnTo>
                    <a:pt x="4057" y="737"/>
                  </a:lnTo>
                  <a:lnTo>
                    <a:pt x="4046" y="693"/>
                  </a:lnTo>
                  <a:lnTo>
                    <a:pt x="4034" y="649"/>
                  </a:lnTo>
                  <a:lnTo>
                    <a:pt x="4020" y="606"/>
                  </a:lnTo>
                  <a:lnTo>
                    <a:pt x="4002" y="564"/>
                  </a:lnTo>
                  <a:lnTo>
                    <a:pt x="3984" y="523"/>
                  </a:lnTo>
                  <a:lnTo>
                    <a:pt x="3963" y="484"/>
                  </a:lnTo>
                  <a:lnTo>
                    <a:pt x="3942" y="445"/>
                  </a:lnTo>
                  <a:lnTo>
                    <a:pt x="3917" y="408"/>
                  </a:lnTo>
                  <a:lnTo>
                    <a:pt x="3892" y="370"/>
                  </a:lnTo>
                  <a:lnTo>
                    <a:pt x="3864" y="335"/>
                  </a:lnTo>
                  <a:lnTo>
                    <a:pt x="3835" y="303"/>
                  </a:lnTo>
                  <a:lnTo>
                    <a:pt x="3803" y="269"/>
                  </a:lnTo>
                  <a:lnTo>
                    <a:pt x="3771" y="239"/>
                  </a:lnTo>
                  <a:lnTo>
                    <a:pt x="3738" y="211"/>
                  </a:lnTo>
                  <a:lnTo>
                    <a:pt x="3704" y="183"/>
                  </a:lnTo>
                  <a:lnTo>
                    <a:pt x="3667" y="158"/>
                  </a:lnTo>
                  <a:lnTo>
                    <a:pt x="3630" y="133"/>
                  </a:lnTo>
                  <a:lnTo>
                    <a:pt x="3591" y="112"/>
                  </a:lnTo>
                  <a:lnTo>
                    <a:pt x="3552" y="90"/>
                  </a:lnTo>
                  <a:lnTo>
                    <a:pt x="3511" y="73"/>
                  </a:lnTo>
                  <a:lnTo>
                    <a:pt x="3468" y="55"/>
                  </a:lnTo>
                  <a:lnTo>
                    <a:pt x="3426" y="41"/>
                  </a:lnTo>
                  <a:lnTo>
                    <a:pt x="3382" y="28"/>
                  </a:lnTo>
                  <a:lnTo>
                    <a:pt x="3337" y="18"/>
                  </a:lnTo>
                  <a:lnTo>
                    <a:pt x="3291" y="11"/>
                  </a:lnTo>
                  <a:lnTo>
                    <a:pt x="3245" y="4"/>
                  </a:lnTo>
                  <a:lnTo>
                    <a:pt x="3199" y="0"/>
                  </a:lnTo>
                  <a:lnTo>
                    <a:pt x="3151" y="0"/>
                  </a:lnTo>
                  <a:lnTo>
                    <a:pt x="3151" y="0"/>
                  </a:lnTo>
                  <a:lnTo>
                    <a:pt x="3103" y="0"/>
                  </a:lnTo>
                  <a:lnTo>
                    <a:pt x="3057" y="4"/>
                  </a:lnTo>
                  <a:lnTo>
                    <a:pt x="3011" y="11"/>
                  </a:lnTo>
                  <a:lnTo>
                    <a:pt x="2965" y="18"/>
                  </a:lnTo>
                  <a:lnTo>
                    <a:pt x="2921" y="28"/>
                  </a:lnTo>
                  <a:lnTo>
                    <a:pt x="2876" y="41"/>
                  </a:lnTo>
                  <a:lnTo>
                    <a:pt x="2834" y="55"/>
                  </a:lnTo>
                  <a:lnTo>
                    <a:pt x="2791" y="73"/>
                  </a:lnTo>
                  <a:lnTo>
                    <a:pt x="2751" y="90"/>
                  </a:lnTo>
                  <a:lnTo>
                    <a:pt x="2712" y="112"/>
                  </a:lnTo>
                  <a:lnTo>
                    <a:pt x="2673" y="133"/>
                  </a:lnTo>
                  <a:lnTo>
                    <a:pt x="2635" y="158"/>
                  </a:lnTo>
                  <a:lnTo>
                    <a:pt x="2598" y="183"/>
                  </a:lnTo>
                  <a:lnTo>
                    <a:pt x="2563" y="211"/>
                  </a:lnTo>
                  <a:lnTo>
                    <a:pt x="2531" y="239"/>
                  </a:lnTo>
                  <a:lnTo>
                    <a:pt x="2497" y="269"/>
                  </a:lnTo>
                  <a:lnTo>
                    <a:pt x="2467" y="303"/>
                  </a:lnTo>
                  <a:lnTo>
                    <a:pt x="2439" y="335"/>
                  </a:lnTo>
                  <a:lnTo>
                    <a:pt x="2410" y="370"/>
                  </a:lnTo>
                  <a:lnTo>
                    <a:pt x="2386" y="408"/>
                  </a:lnTo>
                  <a:lnTo>
                    <a:pt x="2361" y="445"/>
                  </a:lnTo>
                  <a:lnTo>
                    <a:pt x="2339" y="484"/>
                  </a:lnTo>
                  <a:lnTo>
                    <a:pt x="2318" y="523"/>
                  </a:lnTo>
                  <a:lnTo>
                    <a:pt x="2300" y="564"/>
                  </a:lnTo>
                  <a:lnTo>
                    <a:pt x="2283" y="606"/>
                  </a:lnTo>
                  <a:lnTo>
                    <a:pt x="2269" y="649"/>
                  </a:lnTo>
                  <a:lnTo>
                    <a:pt x="2256" y="693"/>
                  </a:lnTo>
                  <a:lnTo>
                    <a:pt x="2245" y="737"/>
                  </a:lnTo>
                  <a:lnTo>
                    <a:pt x="2238" y="784"/>
                  </a:lnTo>
                  <a:lnTo>
                    <a:pt x="2231" y="830"/>
                  </a:lnTo>
                  <a:lnTo>
                    <a:pt x="2228" y="876"/>
                  </a:lnTo>
                  <a:lnTo>
                    <a:pt x="2228" y="924"/>
                  </a:lnTo>
                  <a:lnTo>
                    <a:pt x="2228" y="924"/>
                  </a:lnTo>
                  <a:lnTo>
                    <a:pt x="2228" y="966"/>
                  </a:lnTo>
                  <a:lnTo>
                    <a:pt x="2231" y="1007"/>
                  </a:lnTo>
                  <a:lnTo>
                    <a:pt x="2235" y="1048"/>
                  </a:lnTo>
                  <a:lnTo>
                    <a:pt x="2242" y="1088"/>
                  </a:lnTo>
                  <a:lnTo>
                    <a:pt x="2251" y="1129"/>
                  </a:lnTo>
                  <a:lnTo>
                    <a:pt x="2260" y="1168"/>
                  </a:lnTo>
                  <a:lnTo>
                    <a:pt x="2272" y="1207"/>
                  </a:lnTo>
                  <a:lnTo>
                    <a:pt x="2284" y="1246"/>
                  </a:lnTo>
                  <a:lnTo>
                    <a:pt x="2300" y="1283"/>
                  </a:lnTo>
                  <a:lnTo>
                    <a:pt x="2316" y="1321"/>
                  </a:lnTo>
                  <a:lnTo>
                    <a:pt x="2336" y="1358"/>
                  </a:lnTo>
                  <a:lnTo>
                    <a:pt x="2355" y="1393"/>
                  </a:lnTo>
                  <a:lnTo>
                    <a:pt x="2377" y="1429"/>
                  </a:lnTo>
                  <a:lnTo>
                    <a:pt x="2400" y="1462"/>
                  </a:lnTo>
                  <a:lnTo>
                    <a:pt x="2424" y="1494"/>
                  </a:lnTo>
                  <a:lnTo>
                    <a:pt x="2451" y="1526"/>
                  </a:lnTo>
                  <a:lnTo>
                    <a:pt x="2026" y="1526"/>
                  </a:lnTo>
                  <a:lnTo>
                    <a:pt x="2026" y="1526"/>
                  </a:lnTo>
                  <a:lnTo>
                    <a:pt x="2049" y="1484"/>
                  </a:lnTo>
                  <a:lnTo>
                    <a:pt x="2070" y="1441"/>
                  </a:lnTo>
                  <a:lnTo>
                    <a:pt x="2088" y="1397"/>
                  </a:lnTo>
                  <a:lnTo>
                    <a:pt x="2102" y="1353"/>
                  </a:lnTo>
                  <a:lnTo>
                    <a:pt x="2114" y="1305"/>
                  </a:lnTo>
                  <a:lnTo>
                    <a:pt x="2123" y="1259"/>
                  </a:lnTo>
                  <a:lnTo>
                    <a:pt x="2129" y="1211"/>
                  </a:lnTo>
                  <a:lnTo>
                    <a:pt x="2130" y="1161"/>
                  </a:lnTo>
                  <a:lnTo>
                    <a:pt x="2130" y="1161"/>
                  </a:lnTo>
                  <a:lnTo>
                    <a:pt x="2129" y="1126"/>
                  </a:lnTo>
                  <a:lnTo>
                    <a:pt x="2127" y="1090"/>
                  </a:lnTo>
                  <a:lnTo>
                    <a:pt x="2121" y="1055"/>
                  </a:lnTo>
                  <a:lnTo>
                    <a:pt x="2116" y="1021"/>
                  </a:lnTo>
                  <a:lnTo>
                    <a:pt x="2107" y="987"/>
                  </a:lnTo>
                  <a:lnTo>
                    <a:pt x="2098" y="955"/>
                  </a:lnTo>
                  <a:lnTo>
                    <a:pt x="2088" y="924"/>
                  </a:lnTo>
                  <a:lnTo>
                    <a:pt x="2075" y="892"/>
                  </a:lnTo>
                  <a:lnTo>
                    <a:pt x="2061" y="862"/>
                  </a:lnTo>
                  <a:lnTo>
                    <a:pt x="2045" y="831"/>
                  </a:lnTo>
                  <a:lnTo>
                    <a:pt x="2029" y="801"/>
                  </a:lnTo>
                  <a:lnTo>
                    <a:pt x="2012" y="773"/>
                  </a:lnTo>
                  <a:lnTo>
                    <a:pt x="1992" y="746"/>
                  </a:lnTo>
                  <a:lnTo>
                    <a:pt x="1971" y="720"/>
                  </a:lnTo>
                  <a:lnTo>
                    <a:pt x="1950" y="695"/>
                  </a:lnTo>
                  <a:lnTo>
                    <a:pt x="1926" y="672"/>
                  </a:lnTo>
                  <a:lnTo>
                    <a:pt x="1902" y="649"/>
                  </a:lnTo>
                  <a:lnTo>
                    <a:pt x="1877" y="626"/>
                  </a:lnTo>
                  <a:lnTo>
                    <a:pt x="1850" y="606"/>
                  </a:lnTo>
                  <a:lnTo>
                    <a:pt x="1824" y="587"/>
                  </a:lnTo>
                  <a:lnTo>
                    <a:pt x="1795" y="569"/>
                  </a:lnTo>
                  <a:lnTo>
                    <a:pt x="1767" y="551"/>
                  </a:lnTo>
                  <a:lnTo>
                    <a:pt x="1737" y="537"/>
                  </a:lnTo>
                  <a:lnTo>
                    <a:pt x="1707" y="523"/>
                  </a:lnTo>
                  <a:lnTo>
                    <a:pt x="1675" y="511"/>
                  </a:lnTo>
                  <a:lnTo>
                    <a:pt x="1643" y="500"/>
                  </a:lnTo>
                  <a:lnTo>
                    <a:pt x="1609" y="489"/>
                  </a:lnTo>
                  <a:lnTo>
                    <a:pt x="1576" y="482"/>
                  </a:lnTo>
                  <a:lnTo>
                    <a:pt x="1542" y="475"/>
                  </a:lnTo>
                  <a:lnTo>
                    <a:pt x="1508" y="472"/>
                  </a:lnTo>
                  <a:lnTo>
                    <a:pt x="1473" y="468"/>
                  </a:lnTo>
                  <a:lnTo>
                    <a:pt x="1437" y="468"/>
                  </a:lnTo>
                  <a:lnTo>
                    <a:pt x="1437" y="468"/>
                  </a:lnTo>
                  <a:lnTo>
                    <a:pt x="1402" y="468"/>
                  </a:lnTo>
                  <a:lnTo>
                    <a:pt x="1366" y="472"/>
                  </a:lnTo>
                  <a:lnTo>
                    <a:pt x="1331" y="475"/>
                  </a:lnTo>
                  <a:lnTo>
                    <a:pt x="1297" y="482"/>
                  </a:lnTo>
                  <a:lnTo>
                    <a:pt x="1264" y="489"/>
                  </a:lnTo>
                  <a:lnTo>
                    <a:pt x="1232" y="500"/>
                  </a:lnTo>
                  <a:lnTo>
                    <a:pt x="1198" y="511"/>
                  </a:lnTo>
                  <a:lnTo>
                    <a:pt x="1168" y="523"/>
                  </a:lnTo>
                  <a:lnTo>
                    <a:pt x="1136" y="537"/>
                  </a:lnTo>
                  <a:lnTo>
                    <a:pt x="1108" y="551"/>
                  </a:lnTo>
                  <a:lnTo>
                    <a:pt x="1078" y="569"/>
                  </a:lnTo>
                  <a:lnTo>
                    <a:pt x="1049" y="587"/>
                  </a:lnTo>
                  <a:lnTo>
                    <a:pt x="1023" y="606"/>
                  </a:lnTo>
                  <a:lnTo>
                    <a:pt x="996" y="626"/>
                  </a:lnTo>
                  <a:lnTo>
                    <a:pt x="971" y="649"/>
                  </a:lnTo>
                  <a:lnTo>
                    <a:pt x="948" y="672"/>
                  </a:lnTo>
                  <a:lnTo>
                    <a:pt x="925" y="695"/>
                  </a:lnTo>
                  <a:lnTo>
                    <a:pt x="902" y="720"/>
                  </a:lnTo>
                  <a:lnTo>
                    <a:pt x="883" y="746"/>
                  </a:lnTo>
                  <a:lnTo>
                    <a:pt x="863" y="773"/>
                  </a:lnTo>
                  <a:lnTo>
                    <a:pt x="845" y="801"/>
                  </a:lnTo>
                  <a:lnTo>
                    <a:pt x="828" y="831"/>
                  </a:lnTo>
                  <a:lnTo>
                    <a:pt x="813" y="862"/>
                  </a:lnTo>
                  <a:lnTo>
                    <a:pt x="799" y="892"/>
                  </a:lnTo>
                  <a:lnTo>
                    <a:pt x="787" y="924"/>
                  </a:lnTo>
                  <a:lnTo>
                    <a:pt x="776" y="955"/>
                  </a:lnTo>
                  <a:lnTo>
                    <a:pt x="766" y="987"/>
                  </a:lnTo>
                  <a:lnTo>
                    <a:pt x="759" y="1021"/>
                  </a:lnTo>
                  <a:lnTo>
                    <a:pt x="751" y="1055"/>
                  </a:lnTo>
                  <a:lnTo>
                    <a:pt x="748" y="1090"/>
                  </a:lnTo>
                  <a:lnTo>
                    <a:pt x="744" y="1126"/>
                  </a:lnTo>
                  <a:lnTo>
                    <a:pt x="744" y="1161"/>
                  </a:lnTo>
                  <a:lnTo>
                    <a:pt x="744" y="1161"/>
                  </a:lnTo>
                  <a:lnTo>
                    <a:pt x="744" y="1189"/>
                  </a:lnTo>
                  <a:lnTo>
                    <a:pt x="746" y="1218"/>
                  </a:lnTo>
                  <a:lnTo>
                    <a:pt x="750" y="1244"/>
                  </a:lnTo>
                  <a:lnTo>
                    <a:pt x="753" y="1273"/>
                  </a:lnTo>
                  <a:lnTo>
                    <a:pt x="759" y="1299"/>
                  </a:lnTo>
                  <a:lnTo>
                    <a:pt x="764" y="1326"/>
                  </a:lnTo>
                  <a:lnTo>
                    <a:pt x="771" y="1353"/>
                  </a:lnTo>
                  <a:lnTo>
                    <a:pt x="780" y="1379"/>
                  </a:lnTo>
                  <a:lnTo>
                    <a:pt x="789" y="1406"/>
                  </a:lnTo>
                  <a:lnTo>
                    <a:pt x="799" y="1431"/>
                  </a:lnTo>
                  <a:lnTo>
                    <a:pt x="810" y="1455"/>
                  </a:lnTo>
                  <a:lnTo>
                    <a:pt x="822" y="1480"/>
                  </a:lnTo>
                  <a:lnTo>
                    <a:pt x="835" y="1503"/>
                  </a:lnTo>
                  <a:lnTo>
                    <a:pt x="849" y="1528"/>
                  </a:lnTo>
                  <a:lnTo>
                    <a:pt x="865" y="1551"/>
                  </a:lnTo>
                  <a:lnTo>
                    <a:pt x="881" y="1572"/>
                  </a:lnTo>
                  <a:lnTo>
                    <a:pt x="624" y="1572"/>
                  </a:lnTo>
                  <a:lnTo>
                    <a:pt x="624" y="1572"/>
                  </a:lnTo>
                  <a:lnTo>
                    <a:pt x="592" y="1574"/>
                  </a:lnTo>
                  <a:lnTo>
                    <a:pt x="560" y="1576"/>
                  </a:lnTo>
                  <a:lnTo>
                    <a:pt x="530" y="1579"/>
                  </a:lnTo>
                  <a:lnTo>
                    <a:pt x="498" y="1585"/>
                  </a:lnTo>
                  <a:lnTo>
                    <a:pt x="468" y="1592"/>
                  </a:lnTo>
                  <a:lnTo>
                    <a:pt x="440" y="1601"/>
                  </a:lnTo>
                  <a:lnTo>
                    <a:pt x="409" y="1611"/>
                  </a:lnTo>
                  <a:lnTo>
                    <a:pt x="381" y="1622"/>
                  </a:lnTo>
                  <a:lnTo>
                    <a:pt x="354" y="1634"/>
                  </a:lnTo>
                  <a:lnTo>
                    <a:pt x="328" y="1649"/>
                  </a:lnTo>
                  <a:lnTo>
                    <a:pt x="301" y="1663"/>
                  </a:lnTo>
                  <a:lnTo>
                    <a:pt x="276" y="1679"/>
                  </a:lnTo>
                  <a:lnTo>
                    <a:pt x="252" y="1696"/>
                  </a:lnTo>
                  <a:lnTo>
                    <a:pt x="229" y="1716"/>
                  </a:lnTo>
                  <a:lnTo>
                    <a:pt x="206" y="1735"/>
                  </a:lnTo>
                  <a:lnTo>
                    <a:pt x="184" y="1755"/>
                  </a:lnTo>
                  <a:lnTo>
                    <a:pt x="163" y="1778"/>
                  </a:lnTo>
                  <a:lnTo>
                    <a:pt x="144" y="1799"/>
                  </a:lnTo>
                  <a:lnTo>
                    <a:pt x="124" y="1824"/>
                  </a:lnTo>
                  <a:lnTo>
                    <a:pt x="108" y="1849"/>
                  </a:lnTo>
                  <a:lnTo>
                    <a:pt x="90" y="1874"/>
                  </a:lnTo>
                  <a:lnTo>
                    <a:pt x="76" y="1900"/>
                  </a:lnTo>
                  <a:lnTo>
                    <a:pt x="62" y="1927"/>
                  </a:lnTo>
                  <a:lnTo>
                    <a:pt x="50" y="1953"/>
                  </a:lnTo>
                  <a:lnTo>
                    <a:pt x="39" y="1982"/>
                  </a:lnTo>
                  <a:lnTo>
                    <a:pt x="28" y="2012"/>
                  </a:lnTo>
                  <a:lnTo>
                    <a:pt x="21" y="2040"/>
                  </a:lnTo>
                  <a:lnTo>
                    <a:pt x="14" y="2070"/>
                  </a:lnTo>
                  <a:lnTo>
                    <a:pt x="7" y="2102"/>
                  </a:lnTo>
                  <a:lnTo>
                    <a:pt x="4" y="2133"/>
                  </a:lnTo>
                  <a:lnTo>
                    <a:pt x="2" y="2164"/>
                  </a:lnTo>
                  <a:lnTo>
                    <a:pt x="0" y="2196"/>
                  </a:lnTo>
                  <a:lnTo>
                    <a:pt x="245" y="3643"/>
                  </a:lnTo>
                  <a:lnTo>
                    <a:pt x="1200" y="3643"/>
                  </a:lnTo>
                  <a:lnTo>
                    <a:pt x="1200" y="4320"/>
                  </a:lnTo>
                  <a:lnTo>
                    <a:pt x="2061" y="4320"/>
                  </a:lnTo>
                  <a:lnTo>
                    <a:pt x="2160" y="3607"/>
                  </a:lnTo>
                  <a:lnTo>
                    <a:pt x="2304" y="4320"/>
                  </a:lnTo>
                  <a:lnTo>
                    <a:pt x="3952" y="4320"/>
                  </a:lnTo>
                  <a:lnTo>
                    <a:pt x="4096" y="3607"/>
                  </a:lnTo>
                  <a:lnTo>
                    <a:pt x="4195" y="4320"/>
                  </a:lnTo>
                  <a:lnTo>
                    <a:pt x="5060" y="4320"/>
                  </a:lnTo>
                  <a:lnTo>
                    <a:pt x="5060" y="3643"/>
                  </a:lnTo>
                  <a:lnTo>
                    <a:pt x="5999" y="3643"/>
                  </a:lnTo>
                  <a:lnTo>
                    <a:pt x="6242" y="2211"/>
                  </a:lnTo>
                  <a:lnTo>
                    <a:pt x="6242" y="2196"/>
                  </a:lnTo>
                  <a:lnTo>
                    <a:pt x="6242" y="2196"/>
                  </a:lnTo>
                  <a:lnTo>
                    <a:pt x="6242" y="2164"/>
                  </a:lnTo>
                  <a:lnTo>
                    <a:pt x="6240" y="2133"/>
                  </a:lnTo>
                  <a:lnTo>
                    <a:pt x="6235" y="2102"/>
                  </a:lnTo>
                  <a:lnTo>
                    <a:pt x="6230" y="2070"/>
                  </a:lnTo>
                  <a:lnTo>
                    <a:pt x="6223" y="2040"/>
                  </a:lnTo>
                  <a:lnTo>
                    <a:pt x="6215" y="2012"/>
                  </a:lnTo>
                  <a:lnTo>
                    <a:pt x="6205" y="1982"/>
                  </a:lnTo>
                  <a:lnTo>
                    <a:pt x="6194" y="1953"/>
                  </a:lnTo>
                  <a:lnTo>
                    <a:pt x="6182" y="1927"/>
                  </a:lnTo>
                  <a:lnTo>
                    <a:pt x="6168" y="1900"/>
                  </a:lnTo>
                  <a:lnTo>
                    <a:pt x="6152" y="1874"/>
                  </a:lnTo>
                  <a:lnTo>
                    <a:pt x="6136" y="1849"/>
                  </a:lnTo>
                  <a:lnTo>
                    <a:pt x="6118" y="1824"/>
                  </a:lnTo>
                  <a:lnTo>
                    <a:pt x="6100" y="1799"/>
                  </a:lnTo>
                  <a:lnTo>
                    <a:pt x="6081" y="1778"/>
                  </a:lnTo>
                  <a:lnTo>
                    <a:pt x="6059" y="1755"/>
                  </a:lnTo>
                  <a:lnTo>
                    <a:pt x="6038" y="1735"/>
                  </a:lnTo>
                  <a:lnTo>
                    <a:pt x="6015" y="1716"/>
                  </a:lnTo>
                  <a:lnTo>
                    <a:pt x="5992" y="1696"/>
                  </a:lnTo>
                  <a:lnTo>
                    <a:pt x="5967" y="1679"/>
                  </a:lnTo>
                  <a:lnTo>
                    <a:pt x="5942" y="1663"/>
                  </a:lnTo>
                  <a:lnTo>
                    <a:pt x="5916" y="1649"/>
                  </a:lnTo>
                  <a:lnTo>
                    <a:pt x="5889" y="1634"/>
                  </a:lnTo>
                  <a:lnTo>
                    <a:pt x="5861" y="1622"/>
                  </a:lnTo>
                  <a:lnTo>
                    <a:pt x="5833" y="1611"/>
                  </a:lnTo>
                  <a:lnTo>
                    <a:pt x="5804" y="1601"/>
                  </a:lnTo>
                  <a:lnTo>
                    <a:pt x="5774" y="1592"/>
                  </a:lnTo>
                  <a:lnTo>
                    <a:pt x="5744" y="1585"/>
                  </a:lnTo>
                  <a:lnTo>
                    <a:pt x="5714" y="1579"/>
                  </a:lnTo>
                  <a:lnTo>
                    <a:pt x="5682" y="1576"/>
                  </a:lnTo>
                  <a:lnTo>
                    <a:pt x="5652" y="1574"/>
                  </a:lnTo>
                  <a:lnTo>
                    <a:pt x="5620" y="1572"/>
                  </a:lnTo>
                  <a:lnTo>
                    <a:pt x="5620" y="1572"/>
                  </a:lnTo>
                  <a:close/>
                  <a:moveTo>
                    <a:pt x="390" y="3469"/>
                  </a:moveTo>
                  <a:lnTo>
                    <a:pt x="174" y="2189"/>
                  </a:lnTo>
                  <a:lnTo>
                    <a:pt x="174" y="2189"/>
                  </a:lnTo>
                  <a:lnTo>
                    <a:pt x="174" y="2166"/>
                  </a:lnTo>
                  <a:lnTo>
                    <a:pt x="175" y="2145"/>
                  </a:lnTo>
                  <a:lnTo>
                    <a:pt x="179" y="2122"/>
                  </a:lnTo>
                  <a:lnTo>
                    <a:pt x="184" y="2101"/>
                  </a:lnTo>
                  <a:lnTo>
                    <a:pt x="190" y="2079"/>
                  </a:lnTo>
                  <a:lnTo>
                    <a:pt x="195" y="2058"/>
                  </a:lnTo>
                  <a:lnTo>
                    <a:pt x="202" y="2037"/>
                  </a:lnTo>
                  <a:lnTo>
                    <a:pt x="211" y="2017"/>
                  </a:lnTo>
                  <a:lnTo>
                    <a:pt x="230" y="1978"/>
                  </a:lnTo>
                  <a:lnTo>
                    <a:pt x="253" y="1941"/>
                  </a:lnTo>
                  <a:lnTo>
                    <a:pt x="278" y="1907"/>
                  </a:lnTo>
                  <a:lnTo>
                    <a:pt x="308" y="1875"/>
                  </a:lnTo>
                  <a:lnTo>
                    <a:pt x="340" y="1847"/>
                  </a:lnTo>
                  <a:lnTo>
                    <a:pt x="374" y="1822"/>
                  </a:lnTo>
                  <a:lnTo>
                    <a:pt x="411" y="1799"/>
                  </a:lnTo>
                  <a:lnTo>
                    <a:pt x="450" y="1782"/>
                  </a:lnTo>
                  <a:lnTo>
                    <a:pt x="471" y="1773"/>
                  </a:lnTo>
                  <a:lnTo>
                    <a:pt x="491" y="1766"/>
                  </a:lnTo>
                  <a:lnTo>
                    <a:pt x="512" y="1760"/>
                  </a:lnTo>
                  <a:lnTo>
                    <a:pt x="535" y="1755"/>
                  </a:lnTo>
                  <a:lnTo>
                    <a:pt x="556" y="1751"/>
                  </a:lnTo>
                  <a:lnTo>
                    <a:pt x="580" y="1748"/>
                  </a:lnTo>
                  <a:lnTo>
                    <a:pt x="601" y="1746"/>
                  </a:lnTo>
                  <a:lnTo>
                    <a:pt x="624" y="1746"/>
                  </a:lnTo>
                  <a:lnTo>
                    <a:pt x="1368" y="1746"/>
                  </a:lnTo>
                  <a:lnTo>
                    <a:pt x="1141" y="1588"/>
                  </a:lnTo>
                  <a:lnTo>
                    <a:pt x="1141" y="1588"/>
                  </a:lnTo>
                  <a:lnTo>
                    <a:pt x="1115" y="1569"/>
                  </a:lnTo>
                  <a:lnTo>
                    <a:pt x="1092" y="1549"/>
                  </a:lnTo>
                  <a:lnTo>
                    <a:pt x="1069" y="1526"/>
                  </a:lnTo>
                  <a:lnTo>
                    <a:pt x="1047" y="1505"/>
                  </a:lnTo>
                  <a:lnTo>
                    <a:pt x="1026" y="1480"/>
                  </a:lnTo>
                  <a:lnTo>
                    <a:pt x="1008" y="1455"/>
                  </a:lnTo>
                  <a:lnTo>
                    <a:pt x="992" y="1429"/>
                  </a:lnTo>
                  <a:lnTo>
                    <a:pt x="977" y="1402"/>
                  </a:lnTo>
                  <a:lnTo>
                    <a:pt x="962" y="1374"/>
                  </a:lnTo>
                  <a:lnTo>
                    <a:pt x="950" y="1345"/>
                  </a:lnTo>
                  <a:lnTo>
                    <a:pt x="941" y="1315"/>
                  </a:lnTo>
                  <a:lnTo>
                    <a:pt x="932" y="1285"/>
                  </a:lnTo>
                  <a:lnTo>
                    <a:pt x="925" y="1255"/>
                  </a:lnTo>
                  <a:lnTo>
                    <a:pt x="922" y="1225"/>
                  </a:lnTo>
                  <a:lnTo>
                    <a:pt x="918" y="1193"/>
                  </a:lnTo>
                  <a:lnTo>
                    <a:pt x="916" y="1161"/>
                  </a:lnTo>
                  <a:lnTo>
                    <a:pt x="916" y="1161"/>
                  </a:lnTo>
                  <a:lnTo>
                    <a:pt x="918" y="1135"/>
                  </a:lnTo>
                  <a:lnTo>
                    <a:pt x="920" y="1108"/>
                  </a:lnTo>
                  <a:lnTo>
                    <a:pt x="923" y="1081"/>
                  </a:lnTo>
                  <a:lnTo>
                    <a:pt x="927" y="1057"/>
                  </a:lnTo>
                  <a:lnTo>
                    <a:pt x="934" y="1032"/>
                  </a:lnTo>
                  <a:lnTo>
                    <a:pt x="941" y="1007"/>
                  </a:lnTo>
                  <a:lnTo>
                    <a:pt x="948" y="982"/>
                  </a:lnTo>
                  <a:lnTo>
                    <a:pt x="957" y="959"/>
                  </a:lnTo>
                  <a:lnTo>
                    <a:pt x="968" y="936"/>
                  </a:lnTo>
                  <a:lnTo>
                    <a:pt x="980" y="913"/>
                  </a:lnTo>
                  <a:lnTo>
                    <a:pt x="992" y="892"/>
                  </a:lnTo>
                  <a:lnTo>
                    <a:pt x="1005" y="870"/>
                  </a:lnTo>
                  <a:lnTo>
                    <a:pt x="1021" y="851"/>
                  </a:lnTo>
                  <a:lnTo>
                    <a:pt x="1035" y="831"/>
                  </a:lnTo>
                  <a:lnTo>
                    <a:pt x="1053" y="812"/>
                  </a:lnTo>
                  <a:lnTo>
                    <a:pt x="1069" y="794"/>
                  </a:lnTo>
                  <a:lnTo>
                    <a:pt x="1088" y="776"/>
                  </a:lnTo>
                  <a:lnTo>
                    <a:pt x="1106" y="760"/>
                  </a:lnTo>
                  <a:lnTo>
                    <a:pt x="1125" y="745"/>
                  </a:lnTo>
                  <a:lnTo>
                    <a:pt x="1147" y="730"/>
                  </a:lnTo>
                  <a:lnTo>
                    <a:pt x="1168" y="716"/>
                  </a:lnTo>
                  <a:lnTo>
                    <a:pt x="1189" y="704"/>
                  </a:lnTo>
                  <a:lnTo>
                    <a:pt x="1212" y="693"/>
                  </a:lnTo>
                  <a:lnTo>
                    <a:pt x="1235" y="682"/>
                  </a:lnTo>
                  <a:lnTo>
                    <a:pt x="1258" y="674"/>
                  </a:lnTo>
                  <a:lnTo>
                    <a:pt x="1281" y="665"/>
                  </a:lnTo>
                  <a:lnTo>
                    <a:pt x="1306" y="658"/>
                  </a:lnTo>
                  <a:lnTo>
                    <a:pt x="1333" y="652"/>
                  </a:lnTo>
                  <a:lnTo>
                    <a:pt x="1358" y="647"/>
                  </a:lnTo>
                  <a:lnTo>
                    <a:pt x="1384" y="643"/>
                  </a:lnTo>
                  <a:lnTo>
                    <a:pt x="1411" y="642"/>
                  </a:lnTo>
                  <a:lnTo>
                    <a:pt x="1437" y="642"/>
                  </a:lnTo>
                  <a:lnTo>
                    <a:pt x="1437" y="642"/>
                  </a:lnTo>
                  <a:lnTo>
                    <a:pt x="1464" y="642"/>
                  </a:lnTo>
                  <a:lnTo>
                    <a:pt x="1490" y="643"/>
                  </a:lnTo>
                  <a:lnTo>
                    <a:pt x="1515" y="647"/>
                  </a:lnTo>
                  <a:lnTo>
                    <a:pt x="1542" y="652"/>
                  </a:lnTo>
                  <a:lnTo>
                    <a:pt x="1567" y="658"/>
                  </a:lnTo>
                  <a:lnTo>
                    <a:pt x="1592" y="665"/>
                  </a:lnTo>
                  <a:lnTo>
                    <a:pt x="1615" y="674"/>
                  </a:lnTo>
                  <a:lnTo>
                    <a:pt x="1639" y="682"/>
                  </a:lnTo>
                  <a:lnTo>
                    <a:pt x="1662" y="693"/>
                  </a:lnTo>
                  <a:lnTo>
                    <a:pt x="1684" y="704"/>
                  </a:lnTo>
                  <a:lnTo>
                    <a:pt x="1707" y="716"/>
                  </a:lnTo>
                  <a:lnTo>
                    <a:pt x="1726" y="730"/>
                  </a:lnTo>
                  <a:lnTo>
                    <a:pt x="1747" y="745"/>
                  </a:lnTo>
                  <a:lnTo>
                    <a:pt x="1767" y="760"/>
                  </a:lnTo>
                  <a:lnTo>
                    <a:pt x="1786" y="776"/>
                  </a:lnTo>
                  <a:lnTo>
                    <a:pt x="1804" y="794"/>
                  </a:lnTo>
                  <a:lnTo>
                    <a:pt x="1822" y="812"/>
                  </a:lnTo>
                  <a:lnTo>
                    <a:pt x="1838" y="831"/>
                  </a:lnTo>
                  <a:lnTo>
                    <a:pt x="1854" y="851"/>
                  </a:lnTo>
                  <a:lnTo>
                    <a:pt x="1868" y="870"/>
                  </a:lnTo>
                  <a:lnTo>
                    <a:pt x="1880" y="892"/>
                  </a:lnTo>
                  <a:lnTo>
                    <a:pt x="1893" y="913"/>
                  </a:lnTo>
                  <a:lnTo>
                    <a:pt x="1905" y="936"/>
                  </a:lnTo>
                  <a:lnTo>
                    <a:pt x="1916" y="959"/>
                  </a:lnTo>
                  <a:lnTo>
                    <a:pt x="1925" y="982"/>
                  </a:lnTo>
                  <a:lnTo>
                    <a:pt x="1934" y="1007"/>
                  </a:lnTo>
                  <a:lnTo>
                    <a:pt x="1941" y="1032"/>
                  </a:lnTo>
                  <a:lnTo>
                    <a:pt x="1946" y="1057"/>
                  </a:lnTo>
                  <a:lnTo>
                    <a:pt x="1951" y="1081"/>
                  </a:lnTo>
                  <a:lnTo>
                    <a:pt x="1953" y="1108"/>
                  </a:lnTo>
                  <a:lnTo>
                    <a:pt x="1957" y="1135"/>
                  </a:lnTo>
                  <a:lnTo>
                    <a:pt x="1957" y="1161"/>
                  </a:lnTo>
                  <a:lnTo>
                    <a:pt x="1957" y="1161"/>
                  </a:lnTo>
                  <a:lnTo>
                    <a:pt x="1955" y="1191"/>
                  </a:lnTo>
                  <a:lnTo>
                    <a:pt x="1953" y="1221"/>
                  </a:lnTo>
                  <a:lnTo>
                    <a:pt x="1948" y="1252"/>
                  </a:lnTo>
                  <a:lnTo>
                    <a:pt x="1942" y="1282"/>
                  </a:lnTo>
                  <a:lnTo>
                    <a:pt x="1935" y="1310"/>
                  </a:lnTo>
                  <a:lnTo>
                    <a:pt x="1925" y="1338"/>
                  </a:lnTo>
                  <a:lnTo>
                    <a:pt x="1914" y="1365"/>
                  </a:lnTo>
                  <a:lnTo>
                    <a:pt x="1902" y="1392"/>
                  </a:lnTo>
                  <a:lnTo>
                    <a:pt x="1887" y="1418"/>
                  </a:lnTo>
                  <a:lnTo>
                    <a:pt x="1872" y="1443"/>
                  </a:lnTo>
                  <a:lnTo>
                    <a:pt x="1856" y="1468"/>
                  </a:lnTo>
                  <a:lnTo>
                    <a:pt x="1838" y="1491"/>
                  </a:lnTo>
                  <a:lnTo>
                    <a:pt x="1817" y="1514"/>
                  </a:lnTo>
                  <a:lnTo>
                    <a:pt x="1797" y="1535"/>
                  </a:lnTo>
                  <a:lnTo>
                    <a:pt x="1774" y="1555"/>
                  </a:lnTo>
                  <a:lnTo>
                    <a:pt x="1751" y="1574"/>
                  </a:lnTo>
                  <a:lnTo>
                    <a:pt x="1751" y="1574"/>
                  </a:lnTo>
                  <a:lnTo>
                    <a:pt x="1721" y="1585"/>
                  </a:lnTo>
                  <a:lnTo>
                    <a:pt x="1691" y="1597"/>
                  </a:lnTo>
                  <a:lnTo>
                    <a:pt x="1662" y="1611"/>
                  </a:lnTo>
                  <a:lnTo>
                    <a:pt x="1634" y="1626"/>
                  </a:lnTo>
                  <a:lnTo>
                    <a:pt x="1607" y="1641"/>
                  </a:lnTo>
                  <a:lnTo>
                    <a:pt x="1581" y="1657"/>
                  </a:lnTo>
                  <a:lnTo>
                    <a:pt x="1554" y="1675"/>
                  </a:lnTo>
                  <a:lnTo>
                    <a:pt x="1529" y="1695"/>
                  </a:lnTo>
                  <a:lnTo>
                    <a:pt x="1505" y="1714"/>
                  </a:lnTo>
                  <a:lnTo>
                    <a:pt x="1480" y="1734"/>
                  </a:lnTo>
                  <a:lnTo>
                    <a:pt x="1457" y="1755"/>
                  </a:lnTo>
                  <a:lnTo>
                    <a:pt x="1436" y="1778"/>
                  </a:lnTo>
                  <a:lnTo>
                    <a:pt x="1414" y="1799"/>
                  </a:lnTo>
                  <a:lnTo>
                    <a:pt x="1393" y="1824"/>
                  </a:lnTo>
                  <a:lnTo>
                    <a:pt x="1374" y="1847"/>
                  </a:lnTo>
                  <a:lnTo>
                    <a:pt x="1354" y="1874"/>
                  </a:lnTo>
                  <a:lnTo>
                    <a:pt x="1336" y="1899"/>
                  </a:lnTo>
                  <a:lnTo>
                    <a:pt x="1320" y="1925"/>
                  </a:lnTo>
                  <a:lnTo>
                    <a:pt x="1304" y="1953"/>
                  </a:lnTo>
                  <a:lnTo>
                    <a:pt x="1288" y="1980"/>
                  </a:lnTo>
                  <a:lnTo>
                    <a:pt x="1276" y="2008"/>
                  </a:lnTo>
                  <a:lnTo>
                    <a:pt x="1264" y="2039"/>
                  </a:lnTo>
                  <a:lnTo>
                    <a:pt x="1251" y="2067"/>
                  </a:lnTo>
                  <a:lnTo>
                    <a:pt x="1241" y="2097"/>
                  </a:lnTo>
                  <a:lnTo>
                    <a:pt x="1232" y="2129"/>
                  </a:lnTo>
                  <a:lnTo>
                    <a:pt x="1223" y="2159"/>
                  </a:lnTo>
                  <a:lnTo>
                    <a:pt x="1216" y="2191"/>
                  </a:lnTo>
                  <a:lnTo>
                    <a:pt x="1210" y="2223"/>
                  </a:lnTo>
                  <a:lnTo>
                    <a:pt x="1205" y="2255"/>
                  </a:lnTo>
                  <a:lnTo>
                    <a:pt x="1202" y="2289"/>
                  </a:lnTo>
                  <a:lnTo>
                    <a:pt x="1200" y="2322"/>
                  </a:lnTo>
                  <a:lnTo>
                    <a:pt x="1200" y="2356"/>
                  </a:lnTo>
                  <a:lnTo>
                    <a:pt x="1200" y="3469"/>
                  </a:lnTo>
                  <a:lnTo>
                    <a:pt x="390" y="3469"/>
                  </a:lnTo>
                  <a:close/>
                  <a:moveTo>
                    <a:pt x="4886" y="4146"/>
                  </a:moveTo>
                  <a:lnTo>
                    <a:pt x="4346" y="4146"/>
                  </a:lnTo>
                  <a:lnTo>
                    <a:pt x="4128" y="2576"/>
                  </a:lnTo>
                  <a:lnTo>
                    <a:pt x="3810" y="4146"/>
                  </a:lnTo>
                  <a:lnTo>
                    <a:pt x="2446" y="4146"/>
                  </a:lnTo>
                  <a:lnTo>
                    <a:pt x="2129" y="2576"/>
                  </a:lnTo>
                  <a:lnTo>
                    <a:pt x="1911" y="4146"/>
                  </a:lnTo>
                  <a:lnTo>
                    <a:pt x="1372" y="4146"/>
                  </a:lnTo>
                  <a:lnTo>
                    <a:pt x="1374" y="2356"/>
                  </a:lnTo>
                  <a:lnTo>
                    <a:pt x="1374" y="2356"/>
                  </a:lnTo>
                  <a:lnTo>
                    <a:pt x="1374" y="2328"/>
                  </a:lnTo>
                  <a:lnTo>
                    <a:pt x="1375" y="2301"/>
                  </a:lnTo>
                  <a:lnTo>
                    <a:pt x="1379" y="2274"/>
                  </a:lnTo>
                  <a:lnTo>
                    <a:pt x="1382" y="2248"/>
                  </a:lnTo>
                  <a:lnTo>
                    <a:pt x="1386" y="2221"/>
                  </a:lnTo>
                  <a:lnTo>
                    <a:pt x="1393" y="2196"/>
                  </a:lnTo>
                  <a:lnTo>
                    <a:pt x="1407" y="2147"/>
                  </a:lnTo>
                  <a:lnTo>
                    <a:pt x="1425" y="2097"/>
                  </a:lnTo>
                  <a:lnTo>
                    <a:pt x="1448" y="2051"/>
                  </a:lnTo>
                  <a:lnTo>
                    <a:pt x="1473" y="2007"/>
                  </a:lnTo>
                  <a:lnTo>
                    <a:pt x="1503" y="1964"/>
                  </a:lnTo>
                  <a:lnTo>
                    <a:pt x="1535" y="1925"/>
                  </a:lnTo>
                  <a:lnTo>
                    <a:pt x="1568" y="1888"/>
                  </a:lnTo>
                  <a:lnTo>
                    <a:pt x="1607" y="1854"/>
                  </a:lnTo>
                  <a:lnTo>
                    <a:pt x="1646" y="1822"/>
                  </a:lnTo>
                  <a:lnTo>
                    <a:pt x="1689" y="1794"/>
                  </a:lnTo>
                  <a:lnTo>
                    <a:pt x="1735" y="1769"/>
                  </a:lnTo>
                  <a:lnTo>
                    <a:pt x="1781" y="1748"/>
                  </a:lnTo>
                  <a:lnTo>
                    <a:pt x="1831" y="1730"/>
                  </a:lnTo>
                  <a:lnTo>
                    <a:pt x="1831" y="1730"/>
                  </a:lnTo>
                  <a:lnTo>
                    <a:pt x="1834" y="1728"/>
                  </a:lnTo>
                  <a:lnTo>
                    <a:pt x="1834" y="1728"/>
                  </a:lnTo>
                  <a:lnTo>
                    <a:pt x="1880" y="1716"/>
                  </a:lnTo>
                  <a:lnTo>
                    <a:pt x="1928" y="1707"/>
                  </a:lnTo>
                  <a:lnTo>
                    <a:pt x="1978" y="1702"/>
                  </a:lnTo>
                  <a:lnTo>
                    <a:pt x="2029" y="1700"/>
                  </a:lnTo>
                  <a:lnTo>
                    <a:pt x="2951" y="1700"/>
                  </a:lnTo>
                  <a:lnTo>
                    <a:pt x="2724" y="1542"/>
                  </a:lnTo>
                  <a:lnTo>
                    <a:pt x="2724" y="1542"/>
                  </a:lnTo>
                  <a:lnTo>
                    <a:pt x="2687" y="1514"/>
                  </a:lnTo>
                  <a:lnTo>
                    <a:pt x="2651" y="1484"/>
                  </a:lnTo>
                  <a:lnTo>
                    <a:pt x="2619" y="1454"/>
                  </a:lnTo>
                  <a:lnTo>
                    <a:pt x="2588" y="1420"/>
                  </a:lnTo>
                  <a:lnTo>
                    <a:pt x="2559" y="1386"/>
                  </a:lnTo>
                  <a:lnTo>
                    <a:pt x="2533" y="1349"/>
                  </a:lnTo>
                  <a:lnTo>
                    <a:pt x="2508" y="1312"/>
                  </a:lnTo>
                  <a:lnTo>
                    <a:pt x="2487" y="1273"/>
                  </a:lnTo>
                  <a:lnTo>
                    <a:pt x="2467" y="1232"/>
                  </a:lnTo>
                  <a:lnTo>
                    <a:pt x="2449" y="1189"/>
                  </a:lnTo>
                  <a:lnTo>
                    <a:pt x="2435" y="1147"/>
                  </a:lnTo>
                  <a:lnTo>
                    <a:pt x="2423" y="1104"/>
                  </a:lnTo>
                  <a:lnTo>
                    <a:pt x="2412" y="1060"/>
                  </a:lnTo>
                  <a:lnTo>
                    <a:pt x="2405" y="1016"/>
                  </a:lnTo>
                  <a:lnTo>
                    <a:pt x="2401" y="970"/>
                  </a:lnTo>
                  <a:lnTo>
                    <a:pt x="2400" y="924"/>
                  </a:lnTo>
                  <a:lnTo>
                    <a:pt x="2400" y="924"/>
                  </a:lnTo>
                  <a:lnTo>
                    <a:pt x="2401" y="885"/>
                  </a:lnTo>
                  <a:lnTo>
                    <a:pt x="2403" y="847"/>
                  </a:lnTo>
                  <a:lnTo>
                    <a:pt x="2409" y="810"/>
                  </a:lnTo>
                  <a:lnTo>
                    <a:pt x="2416" y="773"/>
                  </a:lnTo>
                  <a:lnTo>
                    <a:pt x="2424" y="736"/>
                  </a:lnTo>
                  <a:lnTo>
                    <a:pt x="2433" y="700"/>
                  </a:lnTo>
                  <a:lnTo>
                    <a:pt x="2446" y="665"/>
                  </a:lnTo>
                  <a:lnTo>
                    <a:pt x="2460" y="631"/>
                  </a:lnTo>
                  <a:lnTo>
                    <a:pt x="2474" y="597"/>
                  </a:lnTo>
                  <a:lnTo>
                    <a:pt x="2492" y="565"/>
                  </a:lnTo>
                  <a:lnTo>
                    <a:pt x="2510" y="534"/>
                  </a:lnTo>
                  <a:lnTo>
                    <a:pt x="2529" y="503"/>
                  </a:lnTo>
                  <a:lnTo>
                    <a:pt x="2550" y="475"/>
                  </a:lnTo>
                  <a:lnTo>
                    <a:pt x="2572" y="447"/>
                  </a:lnTo>
                  <a:lnTo>
                    <a:pt x="2596" y="418"/>
                  </a:lnTo>
                  <a:lnTo>
                    <a:pt x="2621" y="394"/>
                  </a:lnTo>
                  <a:lnTo>
                    <a:pt x="2646" y="369"/>
                  </a:lnTo>
                  <a:lnTo>
                    <a:pt x="2674" y="344"/>
                  </a:lnTo>
                  <a:lnTo>
                    <a:pt x="2703" y="323"/>
                  </a:lnTo>
                  <a:lnTo>
                    <a:pt x="2731" y="301"/>
                  </a:lnTo>
                  <a:lnTo>
                    <a:pt x="2761" y="282"/>
                  </a:lnTo>
                  <a:lnTo>
                    <a:pt x="2793" y="264"/>
                  </a:lnTo>
                  <a:lnTo>
                    <a:pt x="2825" y="246"/>
                  </a:lnTo>
                  <a:lnTo>
                    <a:pt x="2859" y="232"/>
                  </a:lnTo>
                  <a:lnTo>
                    <a:pt x="2892" y="218"/>
                  </a:lnTo>
                  <a:lnTo>
                    <a:pt x="2928" y="206"/>
                  </a:lnTo>
                  <a:lnTo>
                    <a:pt x="2963" y="197"/>
                  </a:lnTo>
                  <a:lnTo>
                    <a:pt x="3000" y="188"/>
                  </a:lnTo>
                  <a:lnTo>
                    <a:pt x="3038" y="181"/>
                  </a:lnTo>
                  <a:lnTo>
                    <a:pt x="3075" y="175"/>
                  </a:lnTo>
                  <a:lnTo>
                    <a:pt x="3112" y="174"/>
                  </a:lnTo>
                  <a:lnTo>
                    <a:pt x="3151" y="172"/>
                  </a:lnTo>
                  <a:lnTo>
                    <a:pt x="3151" y="172"/>
                  </a:lnTo>
                  <a:lnTo>
                    <a:pt x="3190" y="174"/>
                  </a:lnTo>
                  <a:lnTo>
                    <a:pt x="3227" y="175"/>
                  </a:lnTo>
                  <a:lnTo>
                    <a:pt x="3265" y="181"/>
                  </a:lnTo>
                  <a:lnTo>
                    <a:pt x="3302" y="188"/>
                  </a:lnTo>
                  <a:lnTo>
                    <a:pt x="3339" y="197"/>
                  </a:lnTo>
                  <a:lnTo>
                    <a:pt x="3374" y="206"/>
                  </a:lnTo>
                  <a:lnTo>
                    <a:pt x="3410" y="218"/>
                  </a:lnTo>
                  <a:lnTo>
                    <a:pt x="3444" y="232"/>
                  </a:lnTo>
                  <a:lnTo>
                    <a:pt x="3477" y="246"/>
                  </a:lnTo>
                  <a:lnTo>
                    <a:pt x="3509" y="264"/>
                  </a:lnTo>
                  <a:lnTo>
                    <a:pt x="3541" y="282"/>
                  </a:lnTo>
                  <a:lnTo>
                    <a:pt x="3571" y="301"/>
                  </a:lnTo>
                  <a:lnTo>
                    <a:pt x="3601" y="323"/>
                  </a:lnTo>
                  <a:lnTo>
                    <a:pt x="3630" y="344"/>
                  </a:lnTo>
                  <a:lnTo>
                    <a:pt x="3656" y="369"/>
                  </a:lnTo>
                  <a:lnTo>
                    <a:pt x="3683" y="394"/>
                  </a:lnTo>
                  <a:lnTo>
                    <a:pt x="3708" y="418"/>
                  </a:lnTo>
                  <a:lnTo>
                    <a:pt x="3731" y="447"/>
                  </a:lnTo>
                  <a:lnTo>
                    <a:pt x="3754" y="475"/>
                  </a:lnTo>
                  <a:lnTo>
                    <a:pt x="3773" y="503"/>
                  </a:lnTo>
                  <a:lnTo>
                    <a:pt x="3794" y="534"/>
                  </a:lnTo>
                  <a:lnTo>
                    <a:pt x="3812" y="565"/>
                  </a:lnTo>
                  <a:lnTo>
                    <a:pt x="3828" y="597"/>
                  </a:lnTo>
                  <a:lnTo>
                    <a:pt x="3844" y="631"/>
                  </a:lnTo>
                  <a:lnTo>
                    <a:pt x="3856" y="665"/>
                  </a:lnTo>
                  <a:lnTo>
                    <a:pt x="3869" y="700"/>
                  </a:lnTo>
                  <a:lnTo>
                    <a:pt x="3880" y="736"/>
                  </a:lnTo>
                  <a:lnTo>
                    <a:pt x="3887" y="773"/>
                  </a:lnTo>
                  <a:lnTo>
                    <a:pt x="3894" y="810"/>
                  </a:lnTo>
                  <a:lnTo>
                    <a:pt x="3899" y="847"/>
                  </a:lnTo>
                  <a:lnTo>
                    <a:pt x="3901" y="885"/>
                  </a:lnTo>
                  <a:lnTo>
                    <a:pt x="3903" y="924"/>
                  </a:lnTo>
                  <a:lnTo>
                    <a:pt x="3903" y="924"/>
                  </a:lnTo>
                  <a:lnTo>
                    <a:pt x="3901" y="970"/>
                  </a:lnTo>
                  <a:lnTo>
                    <a:pt x="3897" y="1016"/>
                  </a:lnTo>
                  <a:lnTo>
                    <a:pt x="3890" y="1060"/>
                  </a:lnTo>
                  <a:lnTo>
                    <a:pt x="3881" y="1104"/>
                  </a:lnTo>
                  <a:lnTo>
                    <a:pt x="3869" y="1147"/>
                  </a:lnTo>
                  <a:lnTo>
                    <a:pt x="3853" y="1189"/>
                  </a:lnTo>
                  <a:lnTo>
                    <a:pt x="3837" y="1232"/>
                  </a:lnTo>
                  <a:lnTo>
                    <a:pt x="3816" y="1273"/>
                  </a:lnTo>
                  <a:lnTo>
                    <a:pt x="3794" y="1312"/>
                  </a:lnTo>
                  <a:lnTo>
                    <a:pt x="3770" y="1349"/>
                  </a:lnTo>
                  <a:lnTo>
                    <a:pt x="3743" y="1386"/>
                  </a:lnTo>
                  <a:lnTo>
                    <a:pt x="3715" y="1420"/>
                  </a:lnTo>
                  <a:lnTo>
                    <a:pt x="3683" y="1454"/>
                  </a:lnTo>
                  <a:lnTo>
                    <a:pt x="3651" y="1484"/>
                  </a:lnTo>
                  <a:lnTo>
                    <a:pt x="3615" y="1514"/>
                  </a:lnTo>
                  <a:lnTo>
                    <a:pt x="3578" y="1542"/>
                  </a:lnTo>
                  <a:lnTo>
                    <a:pt x="3351" y="1700"/>
                  </a:lnTo>
                  <a:lnTo>
                    <a:pt x="4230" y="1700"/>
                  </a:lnTo>
                  <a:lnTo>
                    <a:pt x="4230" y="1700"/>
                  </a:lnTo>
                  <a:lnTo>
                    <a:pt x="4264" y="1700"/>
                  </a:lnTo>
                  <a:lnTo>
                    <a:pt x="4298" y="1704"/>
                  </a:lnTo>
                  <a:lnTo>
                    <a:pt x="4330" y="1707"/>
                  </a:lnTo>
                  <a:lnTo>
                    <a:pt x="4362" y="1712"/>
                  </a:lnTo>
                  <a:lnTo>
                    <a:pt x="4394" y="1719"/>
                  </a:lnTo>
                  <a:lnTo>
                    <a:pt x="4425" y="1728"/>
                  </a:lnTo>
                  <a:lnTo>
                    <a:pt x="4456" y="1739"/>
                  </a:lnTo>
                  <a:lnTo>
                    <a:pt x="4486" y="1751"/>
                  </a:lnTo>
                  <a:lnTo>
                    <a:pt x="4514" y="1764"/>
                  </a:lnTo>
                  <a:lnTo>
                    <a:pt x="4542" y="1778"/>
                  </a:lnTo>
                  <a:lnTo>
                    <a:pt x="4571" y="1794"/>
                  </a:lnTo>
                  <a:lnTo>
                    <a:pt x="4597" y="1812"/>
                  </a:lnTo>
                  <a:lnTo>
                    <a:pt x="4622" y="1829"/>
                  </a:lnTo>
                  <a:lnTo>
                    <a:pt x="4647" y="1849"/>
                  </a:lnTo>
                  <a:lnTo>
                    <a:pt x="4672" y="1870"/>
                  </a:lnTo>
                  <a:lnTo>
                    <a:pt x="4695" y="1891"/>
                  </a:lnTo>
                  <a:lnTo>
                    <a:pt x="4716" y="1914"/>
                  </a:lnTo>
                  <a:lnTo>
                    <a:pt x="4737" y="1938"/>
                  </a:lnTo>
                  <a:lnTo>
                    <a:pt x="4757" y="1962"/>
                  </a:lnTo>
                  <a:lnTo>
                    <a:pt x="4775" y="1989"/>
                  </a:lnTo>
                  <a:lnTo>
                    <a:pt x="4792" y="2016"/>
                  </a:lnTo>
                  <a:lnTo>
                    <a:pt x="4806" y="2042"/>
                  </a:lnTo>
                  <a:lnTo>
                    <a:pt x="4822" y="2070"/>
                  </a:lnTo>
                  <a:lnTo>
                    <a:pt x="4835" y="2101"/>
                  </a:lnTo>
                  <a:lnTo>
                    <a:pt x="4847" y="2129"/>
                  </a:lnTo>
                  <a:lnTo>
                    <a:pt x="4858" y="2161"/>
                  </a:lnTo>
                  <a:lnTo>
                    <a:pt x="4867" y="2191"/>
                  </a:lnTo>
                  <a:lnTo>
                    <a:pt x="4874" y="2223"/>
                  </a:lnTo>
                  <a:lnTo>
                    <a:pt x="4879" y="2255"/>
                  </a:lnTo>
                  <a:lnTo>
                    <a:pt x="4883" y="2289"/>
                  </a:lnTo>
                  <a:lnTo>
                    <a:pt x="4886" y="2322"/>
                  </a:lnTo>
                  <a:lnTo>
                    <a:pt x="4886" y="2356"/>
                  </a:lnTo>
                  <a:lnTo>
                    <a:pt x="4886" y="4146"/>
                  </a:lnTo>
                  <a:close/>
                  <a:moveTo>
                    <a:pt x="5854" y="3469"/>
                  </a:moveTo>
                  <a:lnTo>
                    <a:pt x="5060" y="3469"/>
                  </a:lnTo>
                  <a:lnTo>
                    <a:pt x="5060" y="2356"/>
                  </a:lnTo>
                  <a:lnTo>
                    <a:pt x="5060" y="2356"/>
                  </a:lnTo>
                  <a:lnTo>
                    <a:pt x="5058" y="2322"/>
                  </a:lnTo>
                  <a:lnTo>
                    <a:pt x="5056" y="2290"/>
                  </a:lnTo>
                  <a:lnTo>
                    <a:pt x="5053" y="2258"/>
                  </a:lnTo>
                  <a:lnTo>
                    <a:pt x="5049" y="2226"/>
                  </a:lnTo>
                  <a:lnTo>
                    <a:pt x="5044" y="2196"/>
                  </a:lnTo>
                  <a:lnTo>
                    <a:pt x="5037" y="2166"/>
                  </a:lnTo>
                  <a:lnTo>
                    <a:pt x="5030" y="2136"/>
                  </a:lnTo>
                  <a:lnTo>
                    <a:pt x="5021" y="2106"/>
                  </a:lnTo>
                  <a:lnTo>
                    <a:pt x="5010" y="2076"/>
                  </a:lnTo>
                  <a:lnTo>
                    <a:pt x="5000" y="2047"/>
                  </a:lnTo>
                  <a:lnTo>
                    <a:pt x="4987" y="2019"/>
                  </a:lnTo>
                  <a:lnTo>
                    <a:pt x="4975" y="1991"/>
                  </a:lnTo>
                  <a:lnTo>
                    <a:pt x="4961" y="1964"/>
                  </a:lnTo>
                  <a:lnTo>
                    <a:pt x="4946" y="1938"/>
                  </a:lnTo>
                  <a:lnTo>
                    <a:pt x="4931" y="1911"/>
                  </a:lnTo>
                  <a:lnTo>
                    <a:pt x="4913" y="1886"/>
                  </a:lnTo>
                  <a:lnTo>
                    <a:pt x="4895" y="1861"/>
                  </a:lnTo>
                  <a:lnTo>
                    <a:pt x="4877" y="1838"/>
                  </a:lnTo>
                  <a:lnTo>
                    <a:pt x="4858" y="1813"/>
                  </a:lnTo>
                  <a:lnTo>
                    <a:pt x="4838" y="1792"/>
                  </a:lnTo>
                  <a:lnTo>
                    <a:pt x="4817" y="1769"/>
                  </a:lnTo>
                  <a:lnTo>
                    <a:pt x="4794" y="1748"/>
                  </a:lnTo>
                  <a:lnTo>
                    <a:pt x="4773" y="1728"/>
                  </a:lnTo>
                  <a:lnTo>
                    <a:pt x="4750" y="1709"/>
                  </a:lnTo>
                  <a:lnTo>
                    <a:pt x="4725" y="1691"/>
                  </a:lnTo>
                  <a:lnTo>
                    <a:pt x="4700" y="1673"/>
                  </a:lnTo>
                  <a:lnTo>
                    <a:pt x="4675" y="1656"/>
                  </a:lnTo>
                  <a:lnTo>
                    <a:pt x="4649" y="1640"/>
                  </a:lnTo>
                  <a:lnTo>
                    <a:pt x="4622" y="1626"/>
                  </a:lnTo>
                  <a:lnTo>
                    <a:pt x="4596" y="1611"/>
                  </a:lnTo>
                  <a:lnTo>
                    <a:pt x="4567" y="1597"/>
                  </a:lnTo>
                  <a:lnTo>
                    <a:pt x="4539" y="1587"/>
                  </a:lnTo>
                  <a:lnTo>
                    <a:pt x="4539" y="1587"/>
                  </a:lnTo>
                  <a:lnTo>
                    <a:pt x="4514" y="1567"/>
                  </a:lnTo>
                  <a:lnTo>
                    <a:pt x="4489" y="1548"/>
                  </a:lnTo>
                  <a:lnTo>
                    <a:pt x="4468" y="1524"/>
                  </a:lnTo>
                  <a:lnTo>
                    <a:pt x="4447" y="1501"/>
                  </a:lnTo>
                  <a:lnTo>
                    <a:pt x="4427" y="1478"/>
                  </a:lnTo>
                  <a:lnTo>
                    <a:pt x="4408" y="1454"/>
                  </a:lnTo>
                  <a:lnTo>
                    <a:pt x="4392" y="1427"/>
                  </a:lnTo>
                  <a:lnTo>
                    <a:pt x="4376" y="1400"/>
                  </a:lnTo>
                  <a:lnTo>
                    <a:pt x="4363" y="1372"/>
                  </a:lnTo>
                  <a:lnTo>
                    <a:pt x="4351" y="1344"/>
                  </a:lnTo>
                  <a:lnTo>
                    <a:pt x="4342" y="1315"/>
                  </a:lnTo>
                  <a:lnTo>
                    <a:pt x="4333" y="1285"/>
                  </a:lnTo>
                  <a:lnTo>
                    <a:pt x="4326" y="1255"/>
                  </a:lnTo>
                  <a:lnTo>
                    <a:pt x="4321" y="1223"/>
                  </a:lnTo>
                  <a:lnTo>
                    <a:pt x="4319" y="1193"/>
                  </a:lnTo>
                  <a:lnTo>
                    <a:pt x="4317" y="1161"/>
                  </a:lnTo>
                  <a:lnTo>
                    <a:pt x="4317" y="1161"/>
                  </a:lnTo>
                  <a:lnTo>
                    <a:pt x="4319" y="1135"/>
                  </a:lnTo>
                  <a:lnTo>
                    <a:pt x="4321" y="1108"/>
                  </a:lnTo>
                  <a:lnTo>
                    <a:pt x="4324" y="1081"/>
                  </a:lnTo>
                  <a:lnTo>
                    <a:pt x="4328" y="1057"/>
                  </a:lnTo>
                  <a:lnTo>
                    <a:pt x="4335" y="1032"/>
                  </a:lnTo>
                  <a:lnTo>
                    <a:pt x="4342" y="1007"/>
                  </a:lnTo>
                  <a:lnTo>
                    <a:pt x="4349" y="982"/>
                  </a:lnTo>
                  <a:lnTo>
                    <a:pt x="4358" y="959"/>
                  </a:lnTo>
                  <a:lnTo>
                    <a:pt x="4369" y="936"/>
                  </a:lnTo>
                  <a:lnTo>
                    <a:pt x="4381" y="913"/>
                  </a:lnTo>
                  <a:lnTo>
                    <a:pt x="4394" y="892"/>
                  </a:lnTo>
                  <a:lnTo>
                    <a:pt x="4406" y="870"/>
                  </a:lnTo>
                  <a:lnTo>
                    <a:pt x="4422" y="851"/>
                  </a:lnTo>
                  <a:lnTo>
                    <a:pt x="4436" y="831"/>
                  </a:lnTo>
                  <a:lnTo>
                    <a:pt x="4454" y="812"/>
                  </a:lnTo>
                  <a:lnTo>
                    <a:pt x="4470" y="794"/>
                  </a:lnTo>
                  <a:lnTo>
                    <a:pt x="4489" y="776"/>
                  </a:lnTo>
                  <a:lnTo>
                    <a:pt x="4507" y="760"/>
                  </a:lnTo>
                  <a:lnTo>
                    <a:pt x="4526" y="745"/>
                  </a:lnTo>
                  <a:lnTo>
                    <a:pt x="4548" y="730"/>
                  </a:lnTo>
                  <a:lnTo>
                    <a:pt x="4569" y="716"/>
                  </a:lnTo>
                  <a:lnTo>
                    <a:pt x="4590" y="704"/>
                  </a:lnTo>
                  <a:lnTo>
                    <a:pt x="4613" y="693"/>
                  </a:lnTo>
                  <a:lnTo>
                    <a:pt x="4636" y="682"/>
                  </a:lnTo>
                  <a:lnTo>
                    <a:pt x="4659" y="674"/>
                  </a:lnTo>
                  <a:lnTo>
                    <a:pt x="4684" y="665"/>
                  </a:lnTo>
                  <a:lnTo>
                    <a:pt x="4709" y="658"/>
                  </a:lnTo>
                  <a:lnTo>
                    <a:pt x="4734" y="652"/>
                  </a:lnTo>
                  <a:lnTo>
                    <a:pt x="4759" y="647"/>
                  </a:lnTo>
                  <a:lnTo>
                    <a:pt x="4785" y="643"/>
                  </a:lnTo>
                  <a:lnTo>
                    <a:pt x="4812" y="642"/>
                  </a:lnTo>
                  <a:lnTo>
                    <a:pt x="4838" y="642"/>
                  </a:lnTo>
                  <a:lnTo>
                    <a:pt x="4838" y="642"/>
                  </a:lnTo>
                  <a:lnTo>
                    <a:pt x="4865" y="642"/>
                  </a:lnTo>
                  <a:lnTo>
                    <a:pt x="4892" y="643"/>
                  </a:lnTo>
                  <a:lnTo>
                    <a:pt x="4918" y="647"/>
                  </a:lnTo>
                  <a:lnTo>
                    <a:pt x="4943" y="652"/>
                  </a:lnTo>
                  <a:lnTo>
                    <a:pt x="4968" y="658"/>
                  </a:lnTo>
                  <a:lnTo>
                    <a:pt x="4993" y="665"/>
                  </a:lnTo>
                  <a:lnTo>
                    <a:pt x="5017" y="674"/>
                  </a:lnTo>
                  <a:lnTo>
                    <a:pt x="5040" y="682"/>
                  </a:lnTo>
                  <a:lnTo>
                    <a:pt x="5063" y="693"/>
                  </a:lnTo>
                  <a:lnTo>
                    <a:pt x="5086" y="704"/>
                  </a:lnTo>
                  <a:lnTo>
                    <a:pt x="5108" y="716"/>
                  </a:lnTo>
                  <a:lnTo>
                    <a:pt x="5129" y="730"/>
                  </a:lnTo>
                  <a:lnTo>
                    <a:pt x="5148" y="745"/>
                  </a:lnTo>
                  <a:lnTo>
                    <a:pt x="5168" y="760"/>
                  </a:lnTo>
                  <a:lnTo>
                    <a:pt x="5187" y="776"/>
                  </a:lnTo>
                  <a:lnTo>
                    <a:pt x="5205" y="794"/>
                  </a:lnTo>
                  <a:lnTo>
                    <a:pt x="5223" y="812"/>
                  </a:lnTo>
                  <a:lnTo>
                    <a:pt x="5239" y="831"/>
                  </a:lnTo>
                  <a:lnTo>
                    <a:pt x="5255" y="851"/>
                  </a:lnTo>
                  <a:lnTo>
                    <a:pt x="5269" y="870"/>
                  </a:lnTo>
                  <a:lnTo>
                    <a:pt x="5283" y="892"/>
                  </a:lnTo>
                  <a:lnTo>
                    <a:pt x="5296" y="913"/>
                  </a:lnTo>
                  <a:lnTo>
                    <a:pt x="5306" y="936"/>
                  </a:lnTo>
                  <a:lnTo>
                    <a:pt x="5317" y="959"/>
                  </a:lnTo>
                  <a:lnTo>
                    <a:pt x="5326" y="982"/>
                  </a:lnTo>
                  <a:lnTo>
                    <a:pt x="5335" y="1007"/>
                  </a:lnTo>
                  <a:lnTo>
                    <a:pt x="5342" y="1032"/>
                  </a:lnTo>
                  <a:lnTo>
                    <a:pt x="5347" y="1057"/>
                  </a:lnTo>
                  <a:lnTo>
                    <a:pt x="5352" y="1081"/>
                  </a:lnTo>
                  <a:lnTo>
                    <a:pt x="5356" y="1108"/>
                  </a:lnTo>
                  <a:lnTo>
                    <a:pt x="5358" y="1135"/>
                  </a:lnTo>
                  <a:lnTo>
                    <a:pt x="5358" y="1161"/>
                  </a:lnTo>
                  <a:lnTo>
                    <a:pt x="5358" y="1161"/>
                  </a:lnTo>
                  <a:lnTo>
                    <a:pt x="5358" y="1193"/>
                  </a:lnTo>
                  <a:lnTo>
                    <a:pt x="5354" y="1225"/>
                  </a:lnTo>
                  <a:lnTo>
                    <a:pt x="5349" y="1255"/>
                  </a:lnTo>
                  <a:lnTo>
                    <a:pt x="5343" y="1285"/>
                  </a:lnTo>
                  <a:lnTo>
                    <a:pt x="5335" y="1315"/>
                  </a:lnTo>
                  <a:lnTo>
                    <a:pt x="5324" y="1345"/>
                  </a:lnTo>
                  <a:lnTo>
                    <a:pt x="5312" y="1374"/>
                  </a:lnTo>
                  <a:lnTo>
                    <a:pt x="5299" y="1402"/>
                  </a:lnTo>
                  <a:lnTo>
                    <a:pt x="5283" y="1429"/>
                  </a:lnTo>
                  <a:lnTo>
                    <a:pt x="5267" y="1455"/>
                  </a:lnTo>
                  <a:lnTo>
                    <a:pt x="5248" y="1480"/>
                  </a:lnTo>
                  <a:lnTo>
                    <a:pt x="5228" y="1505"/>
                  </a:lnTo>
                  <a:lnTo>
                    <a:pt x="5207" y="1528"/>
                  </a:lnTo>
                  <a:lnTo>
                    <a:pt x="5184" y="1549"/>
                  </a:lnTo>
                  <a:lnTo>
                    <a:pt x="5159" y="1569"/>
                  </a:lnTo>
                  <a:lnTo>
                    <a:pt x="5134" y="1588"/>
                  </a:lnTo>
                  <a:lnTo>
                    <a:pt x="4906" y="1746"/>
                  </a:lnTo>
                  <a:lnTo>
                    <a:pt x="5620" y="1746"/>
                  </a:lnTo>
                  <a:lnTo>
                    <a:pt x="5620" y="1746"/>
                  </a:lnTo>
                  <a:lnTo>
                    <a:pt x="5643" y="1746"/>
                  </a:lnTo>
                  <a:lnTo>
                    <a:pt x="5664" y="1748"/>
                  </a:lnTo>
                  <a:lnTo>
                    <a:pt x="5687" y="1751"/>
                  </a:lnTo>
                  <a:lnTo>
                    <a:pt x="5709" y="1755"/>
                  </a:lnTo>
                  <a:lnTo>
                    <a:pt x="5732" y="1760"/>
                  </a:lnTo>
                  <a:lnTo>
                    <a:pt x="5751" y="1766"/>
                  </a:lnTo>
                  <a:lnTo>
                    <a:pt x="5772" y="1773"/>
                  </a:lnTo>
                  <a:lnTo>
                    <a:pt x="5794" y="1782"/>
                  </a:lnTo>
                  <a:lnTo>
                    <a:pt x="5833" y="1799"/>
                  </a:lnTo>
                  <a:lnTo>
                    <a:pt x="5870" y="1822"/>
                  </a:lnTo>
                  <a:lnTo>
                    <a:pt x="5903" y="1847"/>
                  </a:lnTo>
                  <a:lnTo>
                    <a:pt x="5935" y="1875"/>
                  </a:lnTo>
                  <a:lnTo>
                    <a:pt x="5964" y="1907"/>
                  </a:lnTo>
                  <a:lnTo>
                    <a:pt x="5990" y="1941"/>
                  </a:lnTo>
                  <a:lnTo>
                    <a:pt x="6013" y="1978"/>
                  </a:lnTo>
                  <a:lnTo>
                    <a:pt x="6033" y="2017"/>
                  </a:lnTo>
                  <a:lnTo>
                    <a:pt x="6040" y="2037"/>
                  </a:lnTo>
                  <a:lnTo>
                    <a:pt x="6049" y="2058"/>
                  </a:lnTo>
                  <a:lnTo>
                    <a:pt x="6054" y="2079"/>
                  </a:lnTo>
                  <a:lnTo>
                    <a:pt x="6059" y="2101"/>
                  </a:lnTo>
                  <a:lnTo>
                    <a:pt x="6065" y="2122"/>
                  </a:lnTo>
                  <a:lnTo>
                    <a:pt x="6067" y="2145"/>
                  </a:lnTo>
                  <a:lnTo>
                    <a:pt x="6070" y="2166"/>
                  </a:lnTo>
                  <a:lnTo>
                    <a:pt x="6070" y="2189"/>
                  </a:lnTo>
                  <a:lnTo>
                    <a:pt x="5854" y="34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13" dirty="0"/>
            </a:p>
          </p:txBody>
        </p:sp>
      </p:grpSp>
      <p:sp>
        <p:nvSpPr>
          <p:cNvPr id="12" name="Content Placeholder 11"/>
          <p:cNvSpPr>
            <a:spLocks noGrp="1"/>
          </p:cNvSpPr>
          <p:nvPr>
            <p:ph sz="quarter" idx="13"/>
          </p:nvPr>
        </p:nvSpPr>
        <p:spPr>
          <a:xfrm>
            <a:off x="4725279" y="1086857"/>
            <a:ext cx="4117181" cy="3651453"/>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04003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 Content - thi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9" name="Content Placeholder 2"/>
          <p:cNvSpPr>
            <a:spLocks noGrp="1"/>
          </p:cNvSpPr>
          <p:nvPr>
            <p:ph idx="1"/>
          </p:nvPr>
        </p:nvSpPr>
        <p:spPr>
          <a:xfrm>
            <a:off x="2286000" y="1216152"/>
            <a:ext cx="4572000" cy="3202199"/>
          </a:xfrm>
          <a:prstGeom prst="rect">
            <a:avLst/>
          </a:prstGeom>
        </p:spPr>
        <p:txBody>
          <a:bodyPr bIns="274320" anchor="ctr" anchorCtr="0"/>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p:cNvSpPr>
            <a:spLocks noGrp="1"/>
          </p:cNvSpPr>
          <p:nvPr>
            <p:ph type="ftr" sz="quarter" idx="10"/>
          </p:nvPr>
        </p:nvSpPr>
        <p:spPr>
          <a:ln/>
        </p:spPr>
        <p:txBody>
          <a:bodyPr/>
          <a:lstStyle>
            <a:lvl1pPr>
              <a:defRPr/>
            </a:lvl1pPr>
          </a:lstStyle>
          <a:p>
            <a:pPr>
              <a:defRPr/>
            </a:pPr>
            <a:r>
              <a:rPr lang="en-US" dirty="0"/>
              <a:t>© 2018 LEAN HUMAN CAPITAL BY HEALTHCARESOURCE. ALL RIGHTS RESERVED</a:t>
            </a:r>
          </a:p>
        </p:txBody>
      </p:sp>
      <p:sp>
        <p:nvSpPr>
          <p:cNvPr id="5" name="Slide Number Placeholder 5"/>
          <p:cNvSpPr>
            <a:spLocks noGrp="1"/>
          </p:cNvSpPr>
          <p:nvPr>
            <p:ph type="sldNum" sz="quarter" idx="11"/>
          </p:nvPr>
        </p:nvSpPr>
        <p:spPr>
          <a:ln/>
        </p:spPr>
        <p:txBody>
          <a:bodyPr/>
          <a:lstStyle>
            <a:lvl1pPr>
              <a:defRPr/>
            </a:lvl1pPr>
          </a:lstStyle>
          <a:p>
            <a:pPr>
              <a:defRPr/>
            </a:pPr>
            <a:fld id="{BA33EB59-51B5-3247-8A19-16E48CEFD2B8}" type="slidenum">
              <a:rPr lang="en-US" smtClean="0"/>
              <a:pPr>
                <a:defRPr/>
              </a:pPr>
              <a:t>‹#›</a:t>
            </a:fld>
            <a:endParaRPr lang="en-US" dirty="0"/>
          </a:p>
        </p:txBody>
      </p:sp>
    </p:spTree>
    <p:extLst>
      <p:ext uri="{BB962C8B-B14F-4D97-AF65-F5344CB8AC3E}">
        <p14:creationId xmlns:p14="http://schemas.microsoft.com/office/powerpoint/2010/main" val="2216077864"/>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70486"/>
            <a:ext cx="3886200" cy="32665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CFC59C2-85FB-4E3F-B1F7-AD129902723D}"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8DA7BB-DB4B-4D4D-93F4-03D122BC6A05}" type="slidenum">
              <a:rPr lang="en-US" smtClean="0"/>
              <a:t>‹#›</a:t>
            </a:fld>
            <a:endParaRPr lang="en-US" dirty="0"/>
          </a:p>
        </p:txBody>
      </p:sp>
    </p:spTree>
    <p:extLst>
      <p:ext uri="{BB962C8B-B14F-4D97-AF65-F5344CB8AC3E}">
        <p14:creationId xmlns:p14="http://schemas.microsoft.com/office/powerpoint/2010/main" val="38920956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FC59C2-85FB-4E3F-B1F7-AD129902723D}"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8DA7BB-DB4B-4D4D-93F4-03D122BC6A05}" type="slidenum">
              <a:rPr lang="en-US" smtClean="0"/>
              <a:t>‹#›</a:t>
            </a:fld>
            <a:endParaRPr lang="en-US" dirty="0"/>
          </a:p>
        </p:txBody>
      </p:sp>
    </p:spTree>
    <p:extLst>
      <p:ext uri="{BB962C8B-B14F-4D97-AF65-F5344CB8AC3E}">
        <p14:creationId xmlns:p14="http://schemas.microsoft.com/office/powerpoint/2010/main" val="27582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5"/>
            <a:ext cx="8961120" cy="300082"/>
          </a:xfrm>
          <a:prstGeom prst="rect">
            <a:avLst/>
          </a:prstGeom>
          <a:ln>
            <a:noFill/>
          </a:ln>
          <a:effectLst/>
        </p:spPr>
        <p:txBody>
          <a:bodyPr wrap="square" lIns="0" rIns="0">
            <a:spAutoFit/>
          </a:bodyPr>
          <a:lstStyle>
            <a:lvl1pPr marL="0" indent="0">
              <a:buNone/>
              <a:defRPr lang="en-US" sz="1350" b="1" kern="1200" dirty="0" smtClean="0">
                <a:solidFill>
                  <a:schemeClr val="accent4"/>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7"/>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3" name="Title 2"/>
          <p:cNvSpPr>
            <a:spLocks noGrp="1"/>
          </p:cNvSpPr>
          <p:nvPr>
            <p:ph type="title"/>
          </p:nvPr>
        </p:nvSpPr>
        <p:spPr>
          <a:xfrm>
            <a:off x="160725"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7"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003DFCB-FC5F-414D-90EC-F0E27CF16A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1"/>
            <a:ext cx="580758" cy="584077"/>
          </a:xfrm>
          <a:prstGeom prst="rect">
            <a:avLst/>
          </a:prstGeom>
        </p:spPr>
      </p:pic>
    </p:spTree>
    <p:extLst>
      <p:ext uri="{BB962C8B-B14F-4D97-AF65-F5344CB8AC3E}">
        <p14:creationId xmlns:p14="http://schemas.microsoft.com/office/powerpoint/2010/main" val="2812809267"/>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PCW Title Slide">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chemeClr val="bg1"/>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2480049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Section Divider slide text">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rgbClr val="5E5E5E"/>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cxnSp>
        <p:nvCxnSpPr>
          <p:cNvPr id="15" name="Straight Connector 14"/>
          <p:cNvCxnSpPr/>
          <p:nvPr userDrawn="1"/>
        </p:nvCxnSpPr>
        <p:spPr>
          <a:xfrm>
            <a:off x="685800" y="3317949"/>
            <a:ext cx="7772400" cy="0"/>
          </a:xfrm>
          <a:prstGeom prst="line">
            <a:avLst/>
          </a:prstGeom>
          <a:noFill/>
          <a:ln w="12700" cap="flat" cmpd="sng" algn="ctr">
            <a:solidFill>
              <a:schemeClr val="bg1">
                <a:lumMod val="85000"/>
              </a:schemeClr>
            </a:solidFill>
            <a:prstDash val="solid"/>
          </a:ln>
          <a:effectLst/>
        </p:spPr>
      </p:cxnSp>
      <p:sp>
        <p:nvSpPr>
          <p:cNvPr id="27" name="Title 26"/>
          <p:cNvSpPr>
            <a:spLocks noGrp="1"/>
          </p:cNvSpPr>
          <p:nvPr>
            <p:ph type="title"/>
          </p:nvPr>
        </p:nvSpPr>
        <p:spPr>
          <a:xfrm>
            <a:off x="692984" y="732514"/>
            <a:ext cx="7765217" cy="2585435"/>
          </a:xfrm>
          <a:prstGeom prst="rect">
            <a:avLst/>
          </a:prstGeom>
        </p:spPr>
        <p:txBody>
          <a:bodyPr lIns="0" rIns="0" anchor="b" anchorCtr="0"/>
          <a:lstStyle>
            <a:lvl1pPr>
              <a:defRPr kumimoji="0" lang="en-US" sz="4000" b="1" i="0" u="none" strike="noStrike" kern="1200" cap="all" spc="0" normalizeH="0" baseline="0" dirty="0">
                <a:ln>
                  <a:noFill/>
                </a:ln>
                <a:solidFill>
                  <a:schemeClr val="bg1">
                    <a:lumMod val="85000"/>
                  </a:schemeClr>
                </a:solidFill>
                <a:effectLst/>
                <a:uLnTx/>
                <a:uFillTx/>
                <a:latin typeface="Arial"/>
                <a:ea typeface="ＭＳ Ｐゴシック" charset="0"/>
                <a:cs typeface="Arial"/>
              </a:defRPr>
            </a:lvl1pPr>
          </a:lstStyle>
          <a:p>
            <a:r>
              <a:rPr lang="en-US" dirty="0"/>
              <a:t>Click to edit Master title style</a:t>
            </a:r>
          </a:p>
        </p:txBody>
      </p:sp>
    </p:spTree>
    <p:extLst>
      <p:ext uri="{BB962C8B-B14F-4D97-AF65-F5344CB8AC3E}">
        <p14:creationId xmlns:p14="http://schemas.microsoft.com/office/powerpoint/2010/main" val="254558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2014 Title Slide">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chemeClr val="tx2"/>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6"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7"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27489260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Grey DIvider-no text">
    <p:bg>
      <p:bgPr>
        <a:solidFill>
          <a:schemeClr val="bg1">
            <a:lumMod val="85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rgbClr val="5E5E5E"/>
          </a:soli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grpSp>
        <p:nvGrpSpPr>
          <p:cNvPr id="16"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7"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3"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8382439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3"/>
            <a:ext cx="8961120" cy="329626"/>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4"/>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00" dirty="0"/>
          </a:p>
        </p:txBody>
      </p:sp>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5"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6"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8475625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3"/>
            <a:ext cx="8961120" cy="329626"/>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4"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5"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1999945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grpSp>
        <p:nvGrpSpPr>
          <p:cNvPr id="41"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42"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3"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4"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5"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7"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8"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42480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 Content - medium">
    <p:bg>
      <p:bgPr>
        <a:solidFill>
          <a:schemeClr val="tx2">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371600" y="1216152"/>
            <a:ext cx="6400800" cy="3202199"/>
          </a:xfrm>
          <a:prstGeom prst="rect">
            <a:avLst/>
          </a:prstGeom>
        </p:spPr>
        <p:txBody>
          <a:bodyPr/>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202205568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small grey-no header">
    <p:spTree>
      <p:nvGrpSpPr>
        <p:cNvPr id="1" name=""/>
        <p:cNvGrpSpPr/>
        <p:nvPr/>
      </p:nvGrpSpPr>
      <p:grpSpPr>
        <a:xfrm>
          <a:off x="0" y="0"/>
          <a:ext cx="0" cy="0"/>
          <a:chOff x="0" y="0"/>
          <a:chExt cx="0" cy="0"/>
        </a:xfrm>
      </p:grpSpPr>
      <p:sp>
        <p:nvSpPr>
          <p:cNvPr id="40" name="Rectangle 39"/>
          <p:cNvSpPr/>
          <p:nvPr userDrawn="1"/>
        </p:nvSpPr>
        <p:spPr>
          <a:xfrm>
            <a:off x="2" y="1347224"/>
            <a:ext cx="9143999" cy="2724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grpSp>
        <p:nvGrpSpPr>
          <p:cNvPr id="41"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42"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3"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4"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5"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6"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7"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48"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1900601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small grey-header">
    <p:spTree>
      <p:nvGrpSpPr>
        <p:cNvPr id="1" name=""/>
        <p:cNvGrpSpPr/>
        <p:nvPr/>
      </p:nvGrpSpPr>
      <p:grpSpPr>
        <a:xfrm>
          <a:off x="0" y="0"/>
          <a:ext cx="0" cy="0"/>
          <a:chOff x="0" y="0"/>
          <a:chExt cx="0" cy="0"/>
        </a:xfrm>
      </p:grpSpPr>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3"/>
            <a:ext cx="8961120" cy="329626"/>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3"/>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4" name="Group 4"/>
          <p:cNvGrpSpPr>
            <a:grpSpLocks noChangeAspect="1"/>
          </p:cNvGrpSpPr>
          <p:nvPr userDrawn="1"/>
        </p:nvGrpSpPr>
        <p:grpSpPr bwMode="auto">
          <a:xfrm>
            <a:off x="8433633" y="0"/>
            <a:ext cx="554038" cy="510059"/>
            <a:chOff x="3103" y="442"/>
            <a:chExt cx="349" cy="321"/>
          </a:xfrm>
          <a:effectLst>
            <a:outerShdw blurRad="50800" dist="12700" dir="5400000" algn="t" rotWithShape="0">
              <a:prstClr val="black">
                <a:alpha val="21000"/>
              </a:prstClr>
            </a:outerShdw>
          </a:effectLst>
        </p:grpSpPr>
        <p:sp>
          <p:nvSpPr>
            <p:cNvPr id="15"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6"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
        <p:nvSpPr>
          <p:cNvPr id="23" name="Rectangle 22"/>
          <p:cNvSpPr/>
          <p:nvPr userDrawn="1"/>
        </p:nvSpPr>
        <p:spPr>
          <a:xfrm>
            <a:off x="2" y="1347224"/>
            <a:ext cx="9143999" cy="272462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p>
        </p:txBody>
      </p:sp>
    </p:spTree>
    <p:extLst>
      <p:ext uri="{BB962C8B-B14F-4D97-AF65-F5344CB8AC3E}">
        <p14:creationId xmlns:p14="http://schemas.microsoft.com/office/powerpoint/2010/main" val="10829192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2014 Statement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65317"/>
            <a:ext cx="7772400" cy="3892762"/>
          </a:xfrm>
          <a:prstGeom prst="rect">
            <a:avLst/>
          </a:prstGeom>
        </p:spPr>
        <p:txBody>
          <a:bodyPr lIns="0" tIns="0" rIns="0" bIns="0" anchor="ctr" anchorCtr="0">
            <a:normAutofit/>
          </a:bodyPr>
          <a:lstStyle>
            <a:lvl1pPr algn="ctr">
              <a:lnSpc>
                <a:spcPct val="85000"/>
              </a:lnSpc>
              <a:spcBef>
                <a:spcPts val="600"/>
              </a:spcBef>
              <a:spcAft>
                <a:spcPts val="600"/>
              </a:spcAft>
              <a:defRPr lang="en-US" sz="4000" b="0" kern="1200" cap="none" dirty="0" smtClean="0">
                <a:solidFill>
                  <a:schemeClr val="tx2"/>
                </a:solidFill>
                <a:latin typeface="+mj-lt"/>
                <a:ea typeface="Rockwell Extra Bold" charset="0"/>
                <a:cs typeface="Rockwell Extra Bold" charset="0"/>
              </a:defRPr>
            </a:lvl1pPr>
          </a:lstStyle>
          <a:p>
            <a:r>
              <a:rPr lang="en-US" dirty="0"/>
              <a:t>Click to edit Master title style</a:t>
            </a:r>
          </a:p>
        </p:txBody>
      </p:sp>
    </p:spTree>
    <p:extLst>
      <p:ext uri="{BB962C8B-B14F-4D97-AF65-F5344CB8AC3E}">
        <p14:creationId xmlns:p14="http://schemas.microsoft.com/office/powerpoint/2010/main" val="2048663441"/>
      </p:ext>
    </p:extLst>
  </p:cSld>
  <p:clrMapOvr>
    <a:overrideClrMapping bg1="dk1" tx1="lt1" bg2="dk2" tx2="lt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170"/>
            <a:ext cx="8229600" cy="858044"/>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201263"/>
            <a:ext cx="8229600" cy="3397615"/>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1623405"/>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B3D09-21A2-4B82-BE3A-9CE89899F7AC}"/>
              </a:ext>
            </a:extLst>
          </p:cNvPr>
          <p:cNvSpPr>
            <a:spLocks noGrp="1"/>
          </p:cNvSpPr>
          <p:nvPr>
            <p:ph type="ctrTitle"/>
          </p:nvPr>
        </p:nvSpPr>
        <p:spPr>
          <a:xfrm>
            <a:off x="1143000" y="842552"/>
            <a:ext cx="6858000" cy="1792358"/>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A4F2B25-BD8B-4F4A-82F3-A56B289E0A9E}"/>
              </a:ext>
            </a:extLst>
          </p:cNvPr>
          <p:cNvSpPr>
            <a:spLocks noGrp="1"/>
          </p:cNvSpPr>
          <p:nvPr>
            <p:ph type="subTitle" idx="1"/>
          </p:nvPr>
        </p:nvSpPr>
        <p:spPr>
          <a:xfrm>
            <a:off x="1143000" y="2704030"/>
            <a:ext cx="6858000" cy="124297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AC2EE09-81DF-4885-9C1F-93BED03F8F1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4C15645-181A-49C3-B4FD-C0A1345B6237}"/>
              </a:ext>
            </a:extLst>
          </p:cNvPr>
          <p:cNvSpPr>
            <a:spLocks noGrp="1"/>
          </p:cNvSpPr>
          <p:nvPr>
            <p:ph type="ftr" sz="quarter" idx="11"/>
          </p:nvPr>
        </p:nvSpPr>
        <p:spPr/>
        <p:txBody>
          <a:bodyPr/>
          <a:lstStyle/>
          <a:p>
            <a:r>
              <a:rPr lang="en-US" dirty="0"/>
              <a:t>© 2018 LEAN HUMAN CAPITAL BY HEALTHCARESOURCE. ALL RIGHTS RESERVED</a:t>
            </a:r>
          </a:p>
        </p:txBody>
      </p:sp>
      <p:sp>
        <p:nvSpPr>
          <p:cNvPr id="6" name="Slide Number Placeholder 5">
            <a:extLst>
              <a:ext uri="{FF2B5EF4-FFF2-40B4-BE49-F238E27FC236}">
                <a16:creationId xmlns:a16="http://schemas.microsoft.com/office/drawing/2014/main" id="{4F991A17-6504-411F-B22C-6AB0A61610AE}"/>
              </a:ext>
            </a:extLst>
          </p:cNvPr>
          <p:cNvSpPr>
            <a:spLocks noGrp="1"/>
          </p:cNvSpPr>
          <p:nvPr>
            <p:ph type="sldNum" sz="quarter" idx="12"/>
          </p:nvPr>
        </p:nvSpPr>
        <p:spPr/>
        <p:txBody>
          <a:bodyPr/>
          <a:lstStyle/>
          <a:p>
            <a:fld id="{CCBD0F91-4607-4D05-B14D-7508F2A8E679}" type="slidenum">
              <a:rPr lang="en-US" smtClean="0"/>
              <a:t>‹#›</a:t>
            </a:fld>
            <a:endParaRPr lang="en-US" dirty="0"/>
          </a:p>
        </p:txBody>
      </p:sp>
    </p:spTree>
    <p:extLst>
      <p:ext uri="{BB962C8B-B14F-4D97-AF65-F5344CB8AC3E}">
        <p14:creationId xmlns:p14="http://schemas.microsoft.com/office/powerpoint/2010/main" val="25970836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CW Title Slide">
    <p:spTree>
      <p:nvGrpSpPr>
        <p:cNvPr id="1" name=""/>
        <p:cNvGrpSpPr/>
        <p:nvPr/>
      </p:nvGrpSpPr>
      <p:grpSpPr>
        <a:xfrm>
          <a:off x="0" y="0"/>
          <a:ext cx="0" cy="0"/>
          <a:chOff x="0" y="0"/>
          <a:chExt cx="0" cy="0"/>
        </a:xfrm>
      </p:grpSpPr>
      <p:sp>
        <p:nvSpPr>
          <p:cNvPr id="13" name="Rectangle 12"/>
          <p:cNvSpPr/>
          <p:nvPr userDrawn="1"/>
        </p:nvSpPr>
        <p:spPr>
          <a:xfrm>
            <a:off x="81894" y="91525"/>
            <a:ext cx="8961120" cy="4969790"/>
          </a:xfrm>
          <a:prstGeom prst="rect">
            <a:avLst/>
          </a:prstGeom>
          <a:solidFill>
            <a:schemeClr val="bg1"/>
          </a:solidFill>
          <a:ln w="26425" cap="flat" cmpd="sng" algn="ctr">
            <a:noFill/>
            <a:prstDash val="solid"/>
          </a:ln>
          <a:effectLst/>
        </p:spPr>
        <p:txBody>
          <a:bodyPr rtlCol="0" anchor="ctr"/>
          <a:lstStyle/>
          <a:p>
            <a:pPr marL="0" marR="0" lvl="0" indent="0" algn="ctr" defTabSz="514337"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897099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 Divider slide text">
    <p:spTree>
      <p:nvGrpSpPr>
        <p:cNvPr id="1" name=""/>
        <p:cNvGrpSpPr/>
        <p:nvPr/>
      </p:nvGrpSpPr>
      <p:grpSpPr>
        <a:xfrm>
          <a:off x="0" y="0"/>
          <a:ext cx="0" cy="0"/>
          <a:chOff x="0" y="0"/>
          <a:chExt cx="0" cy="0"/>
        </a:xfrm>
      </p:grpSpPr>
      <p:sp>
        <p:nvSpPr>
          <p:cNvPr id="13" name="Rectangle 12"/>
          <p:cNvSpPr/>
          <p:nvPr userDrawn="1"/>
        </p:nvSpPr>
        <p:spPr>
          <a:xfrm>
            <a:off x="81894" y="91525"/>
            <a:ext cx="8961120" cy="4770724"/>
          </a:xfrm>
          <a:prstGeom prst="rect">
            <a:avLst/>
          </a:prstGeom>
          <a:solidFill>
            <a:srgbClr val="5E5E5E"/>
          </a:solidFill>
          <a:ln w="26425" cap="flat" cmpd="sng" algn="ctr">
            <a:noFill/>
            <a:prstDash val="solid"/>
          </a:ln>
          <a:effectLst/>
        </p:spPr>
        <p:txBody>
          <a:bodyPr rtlCol="0" anchor="ctr"/>
          <a:lstStyle/>
          <a:p>
            <a:pPr marL="0" marR="0" lvl="0" indent="0" algn="ctr" defTabSz="514337"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Arial"/>
              <a:ea typeface="+mn-ea"/>
              <a:cs typeface="+mn-cs"/>
            </a:endParaRPr>
          </a:p>
        </p:txBody>
      </p:sp>
      <p:cxnSp>
        <p:nvCxnSpPr>
          <p:cNvPr id="15" name="Straight Connector 14"/>
          <p:cNvCxnSpPr/>
          <p:nvPr userDrawn="1"/>
        </p:nvCxnSpPr>
        <p:spPr>
          <a:xfrm>
            <a:off x="685800" y="3317949"/>
            <a:ext cx="7772400" cy="0"/>
          </a:xfrm>
          <a:prstGeom prst="line">
            <a:avLst/>
          </a:prstGeom>
          <a:noFill/>
          <a:ln w="12700" cap="flat" cmpd="sng" algn="ctr">
            <a:solidFill>
              <a:schemeClr val="bg1">
                <a:lumMod val="85000"/>
              </a:schemeClr>
            </a:solidFill>
            <a:prstDash val="solid"/>
          </a:ln>
          <a:effectLst/>
        </p:spPr>
      </p:cxnSp>
      <p:sp>
        <p:nvSpPr>
          <p:cNvPr id="27" name="Title 26"/>
          <p:cNvSpPr>
            <a:spLocks noGrp="1"/>
          </p:cNvSpPr>
          <p:nvPr>
            <p:ph type="title"/>
          </p:nvPr>
        </p:nvSpPr>
        <p:spPr>
          <a:xfrm>
            <a:off x="692987" y="732517"/>
            <a:ext cx="7765217" cy="2585435"/>
          </a:xfrm>
          <a:prstGeom prst="rect">
            <a:avLst/>
          </a:prstGeom>
        </p:spPr>
        <p:txBody>
          <a:bodyPr lIns="0" rIns="0" anchor="b" anchorCtr="0"/>
          <a:lstStyle>
            <a:lvl1pPr>
              <a:defRPr kumimoji="0" lang="en-US" sz="2250" b="1" i="0" u="none" strike="noStrike" kern="1200" cap="all" spc="0" normalizeH="0" baseline="0" dirty="0">
                <a:ln>
                  <a:noFill/>
                </a:ln>
                <a:solidFill>
                  <a:schemeClr val="bg1">
                    <a:lumMod val="85000"/>
                  </a:schemeClr>
                </a:solidFill>
                <a:effectLst/>
                <a:uLnTx/>
                <a:uFillTx/>
                <a:latin typeface="Arial"/>
                <a:ea typeface="ＭＳ Ｐゴシック" charset="0"/>
                <a:cs typeface="Arial"/>
              </a:defRPr>
            </a:lvl1pPr>
          </a:lstStyle>
          <a:p>
            <a:r>
              <a:rPr lang="en-US" dirty="0"/>
              <a:t>Click to edit Master title style</a:t>
            </a:r>
          </a:p>
        </p:txBody>
      </p:sp>
      <p:sp>
        <p:nvSpPr>
          <p:cNvPr id="5" name="TextBox 4">
            <a:extLst>
              <a:ext uri="{FF2B5EF4-FFF2-40B4-BE49-F238E27FC236}">
                <a16:creationId xmlns:a16="http://schemas.microsoft.com/office/drawing/2014/main" id="{480087D2-1AAF-4966-81A4-D72138459C93}"/>
              </a:ext>
            </a:extLst>
          </p:cNvPr>
          <p:cNvSpPr txBox="1"/>
          <p:nvPr userDrawn="1"/>
        </p:nvSpPr>
        <p:spPr>
          <a:xfrm>
            <a:off x="8357779" y="4772354"/>
            <a:ext cx="421277" cy="158635"/>
          </a:xfrm>
          <a:prstGeom prst="rect">
            <a:avLst/>
          </a:prstGeom>
          <a:noFill/>
        </p:spPr>
        <p:txBody>
          <a:bodyPr wrap="square" lIns="0" tIns="0" rIns="0" bIns="0" rtlCol="0">
            <a:noAutofit/>
          </a:bodyPr>
          <a:lstStyle/>
          <a:p>
            <a:pPr algn="ctr"/>
            <a:endParaRPr lang="en-US" sz="900" i="1" dirty="0">
              <a:solidFill>
                <a:schemeClr val="tx2"/>
              </a:solidFill>
            </a:endParaRPr>
          </a:p>
        </p:txBody>
      </p:sp>
    </p:spTree>
    <p:extLst>
      <p:ext uri="{BB962C8B-B14F-4D97-AF65-F5344CB8AC3E}">
        <p14:creationId xmlns:p14="http://schemas.microsoft.com/office/powerpoint/2010/main" val="235761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2014 Title Slide">
    <p:spTree>
      <p:nvGrpSpPr>
        <p:cNvPr id="1" name=""/>
        <p:cNvGrpSpPr/>
        <p:nvPr/>
      </p:nvGrpSpPr>
      <p:grpSpPr>
        <a:xfrm>
          <a:off x="0" y="0"/>
          <a:ext cx="0" cy="0"/>
          <a:chOff x="0" y="0"/>
          <a:chExt cx="0" cy="0"/>
        </a:xfrm>
      </p:grpSpPr>
      <p:sp>
        <p:nvSpPr>
          <p:cNvPr id="13" name="Rectangle 12"/>
          <p:cNvSpPr/>
          <p:nvPr userDrawn="1"/>
        </p:nvSpPr>
        <p:spPr>
          <a:xfrm>
            <a:off x="81894" y="91525"/>
            <a:ext cx="8961120" cy="4742122"/>
          </a:xfrm>
          <a:prstGeom prst="rect">
            <a:avLst/>
          </a:prstGeom>
          <a:solidFill>
            <a:srgbClr val="00506F"/>
          </a:solidFill>
          <a:ln w="26425" cap="flat" cmpd="sng" algn="ctr">
            <a:noFill/>
            <a:prstDash val="solid"/>
          </a:ln>
          <a:effectLst/>
        </p:spPr>
        <p:txBody>
          <a:bodyPr rtlCol="0" anchor="ctr"/>
          <a:lstStyle/>
          <a:p>
            <a:pPr marL="0" marR="0" lvl="0" indent="0" algn="ctr" defTabSz="514337"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210125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Grey DIvider-no text">
    <p:spTree>
      <p:nvGrpSpPr>
        <p:cNvPr id="1" name=""/>
        <p:cNvGrpSpPr/>
        <p:nvPr/>
      </p:nvGrpSpPr>
      <p:grpSpPr>
        <a:xfrm>
          <a:off x="0" y="0"/>
          <a:ext cx="0" cy="0"/>
          <a:chOff x="0" y="0"/>
          <a:chExt cx="0" cy="0"/>
        </a:xfrm>
      </p:grpSpPr>
      <p:sp>
        <p:nvSpPr>
          <p:cNvPr id="13" name="Rectangle 12"/>
          <p:cNvSpPr/>
          <p:nvPr userDrawn="1"/>
        </p:nvSpPr>
        <p:spPr>
          <a:xfrm>
            <a:off x="81894" y="91524"/>
            <a:ext cx="8961120" cy="4734972"/>
          </a:xfrm>
          <a:prstGeom prst="rect">
            <a:avLst/>
          </a:prstGeom>
          <a:solidFill>
            <a:srgbClr val="5E5E5E"/>
          </a:solidFill>
          <a:ln w="26425" cap="flat" cmpd="sng" algn="ctr">
            <a:noFill/>
            <a:prstDash val="solid"/>
          </a:ln>
          <a:effectLst/>
        </p:spPr>
        <p:txBody>
          <a:bodyPr rtlCol="0" anchor="ctr"/>
          <a:lstStyle/>
          <a:p>
            <a:pPr marL="0" marR="0" lvl="0" indent="0" algn="ctr" defTabSz="514337"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9173827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5"/>
            <a:ext cx="8961120" cy="320857"/>
          </a:xfrm>
          <a:prstGeom prst="rect">
            <a:avLst/>
          </a:prstGeom>
          <a:ln>
            <a:noFill/>
          </a:ln>
          <a:effectLst/>
        </p:spPr>
        <p:txBody>
          <a:bodyPr wrap="square" lIns="0" rIns="0">
            <a:spAutoFit/>
          </a:bodyPr>
          <a:lstStyle>
            <a:lvl1pPr marL="0" indent="0">
              <a:buNone/>
              <a:defRPr lang="en-US" sz="1350" b="1" kern="1200" dirty="0" smtClean="0">
                <a:solidFill>
                  <a:schemeClr val="accent4"/>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7"/>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013" dirty="0"/>
          </a:p>
        </p:txBody>
      </p:sp>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6"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003DFCB-FC5F-414D-90EC-F0E27CF16A4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222611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 Content - medium (white)">
    <p:bg>
      <p:bgPr>
        <a:solidFill>
          <a:schemeClr val="bg1">
            <a:alpha val="1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371600" y="1216152"/>
            <a:ext cx="6400800" cy="3202199"/>
          </a:xfrm>
          <a:prstGeom prst="rect">
            <a:avLst/>
          </a:prstGeom>
        </p:spPr>
        <p:txBody>
          <a:bodyPr/>
          <a:lstStyle>
            <a:lvl1pPr marL="0" indent="0" defTabSz="68580">
              <a:buFont typeface="Arial" charset="0"/>
              <a:buNone/>
              <a:defRPr/>
            </a:lvl1pPr>
            <a:lvl2pPr defTabSz="68580">
              <a:defRPr/>
            </a:lvl2pPr>
            <a:lvl3pPr defTabSz="68580">
              <a:defRPr/>
            </a:lvl3pPr>
            <a:lvl4pPr marL="617220" defTabSz="68580">
              <a:defRPr/>
            </a:lvl4pPr>
            <a:lvl5pPr marL="754380" defTabSz="6858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9"/>
          <p:cNvSpPr>
            <a:spLocks noGrp="1"/>
          </p:cNvSpPr>
          <p:nvPr>
            <p:ph type="sldNum" sz="quarter" idx="10"/>
          </p:nvPr>
        </p:nvSpPr>
        <p:spPr/>
        <p:txBody>
          <a:bodyPr/>
          <a:lstStyle>
            <a:lvl1pPr>
              <a:defRPr/>
            </a:lvl1pPr>
          </a:lstStyle>
          <a:p>
            <a:pPr>
              <a:defRPr/>
            </a:pPr>
            <a:fld id="{61FE79FE-9547-6043-816F-6BE8AAB13A6F}" type="slidenum">
              <a:rPr lang="en-US" smtClean="0"/>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 2018 LEAN HUMAN CAPITAL BY HEALTHCARESOURCE. ALL RIGHTS RESERVED</a:t>
            </a:r>
          </a:p>
        </p:txBody>
      </p:sp>
    </p:spTree>
    <p:extLst>
      <p:ext uri="{BB962C8B-B14F-4D97-AF65-F5344CB8AC3E}">
        <p14:creationId xmlns:p14="http://schemas.microsoft.com/office/powerpoint/2010/main" val="379513008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5"/>
            <a:ext cx="8961120" cy="320857"/>
          </a:xfrm>
          <a:prstGeom prst="rect">
            <a:avLst/>
          </a:prstGeom>
          <a:ln>
            <a:noFill/>
          </a:ln>
          <a:effectLst/>
        </p:spPr>
        <p:txBody>
          <a:bodyPr wrap="square" lIns="0" rIns="0">
            <a:spAutoFit/>
          </a:bodyPr>
          <a:lstStyle>
            <a:lvl1pPr marL="0" indent="0">
              <a:buNone/>
              <a:defRPr lang="en-US" sz="1350" b="1" kern="1200" dirty="0" smtClean="0">
                <a:solidFill>
                  <a:schemeClr val="tx1"/>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6"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A5BF5F38-C498-4747-AF79-4EFB817377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14930112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blank-logo">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306FB5F-F02F-4C99-845F-53F364C7A4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2451732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small grey-no header">
    <p:spTree>
      <p:nvGrpSpPr>
        <p:cNvPr id="1" name=""/>
        <p:cNvGrpSpPr/>
        <p:nvPr/>
      </p:nvGrpSpPr>
      <p:grpSpPr>
        <a:xfrm>
          <a:off x="0" y="0"/>
          <a:ext cx="0" cy="0"/>
          <a:chOff x="0" y="0"/>
          <a:chExt cx="0" cy="0"/>
        </a:xfrm>
      </p:grpSpPr>
      <p:sp>
        <p:nvSpPr>
          <p:cNvPr id="40" name="Rectangle 39"/>
          <p:cNvSpPr/>
          <p:nvPr userDrawn="1"/>
        </p:nvSpPr>
        <p:spPr>
          <a:xfrm>
            <a:off x="5" y="1347226"/>
            <a:ext cx="9143999" cy="27246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11" name="Picture 10">
            <a:extLst>
              <a:ext uri="{FF2B5EF4-FFF2-40B4-BE49-F238E27FC236}">
                <a16:creationId xmlns:a16="http://schemas.microsoft.com/office/drawing/2014/main" id="{9B68AC09-2086-415D-A26E-F0FA6359497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39279591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small grey-header">
    <p:spTree>
      <p:nvGrpSpPr>
        <p:cNvPr id="1" name=""/>
        <p:cNvGrpSpPr/>
        <p:nvPr/>
      </p:nvGrpSpPr>
      <p:grpSpPr>
        <a:xfrm>
          <a:off x="0" y="0"/>
          <a:ext cx="0" cy="0"/>
          <a:chOff x="0" y="0"/>
          <a:chExt cx="0" cy="0"/>
        </a:xfrm>
      </p:grpSpPr>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2400" b="0" u="none" kern="1200" cap="none" baseline="0" dirty="0">
                <a:solidFill>
                  <a:schemeClr val="accent1">
                    <a:lumMod val="50000"/>
                  </a:schemeClr>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5"/>
            <a:ext cx="8961120" cy="320857"/>
          </a:xfrm>
          <a:prstGeom prst="rect">
            <a:avLst/>
          </a:prstGeom>
          <a:ln>
            <a:noFill/>
          </a:ln>
          <a:effectLst/>
        </p:spPr>
        <p:txBody>
          <a:bodyPr wrap="square" lIns="0" rIns="0">
            <a:spAutoFit/>
          </a:bodyPr>
          <a:lstStyle>
            <a:lvl1pPr marL="0" indent="0">
              <a:buNone/>
              <a:defRPr lang="en-US" sz="1350" b="1" kern="1200" dirty="0" smtClean="0">
                <a:solidFill>
                  <a:schemeClr val="tx1"/>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6"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3" name="Rectangle 22"/>
          <p:cNvSpPr/>
          <p:nvPr userDrawn="1"/>
        </p:nvSpPr>
        <p:spPr>
          <a:xfrm>
            <a:off x="5" y="1347226"/>
            <a:ext cx="9143999" cy="27246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pic>
        <p:nvPicPr>
          <p:cNvPr id="22" name="Picture 21">
            <a:extLst>
              <a:ext uri="{FF2B5EF4-FFF2-40B4-BE49-F238E27FC236}">
                <a16:creationId xmlns:a16="http://schemas.microsoft.com/office/drawing/2014/main" id="{92710B38-7262-4C36-B3F5-194F94BE78F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19508728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2014 Statement Slide">
    <p:spTree>
      <p:nvGrpSpPr>
        <p:cNvPr id="1" name=""/>
        <p:cNvGrpSpPr/>
        <p:nvPr/>
      </p:nvGrpSpPr>
      <p:grpSpPr>
        <a:xfrm>
          <a:off x="0" y="0"/>
          <a:ext cx="0" cy="0"/>
          <a:chOff x="0" y="0"/>
          <a:chExt cx="0" cy="0"/>
        </a:xfrm>
      </p:grpSpPr>
      <p:sp>
        <p:nvSpPr>
          <p:cNvPr id="2" name="Title 1"/>
          <p:cNvSpPr>
            <a:spLocks noGrp="1"/>
          </p:cNvSpPr>
          <p:nvPr>
            <p:ph type="title"/>
          </p:nvPr>
        </p:nvSpPr>
        <p:spPr>
          <a:xfrm>
            <a:off x="722313" y="465318"/>
            <a:ext cx="7772400" cy="3892762"/>
          </a:xfrm>
          <a:prstGeom prst="rect">
            <a:avLst/>
          </a:prstGeom>
        </p:spPr>
        <p:txBody>
          <a:bodyPr lIns="0" tIns="0" rIns="0" bIns="0" anchor="ctr" anchorCtr="0">
            <a:normAutofit/>
          </a:bodyPr>
          <a:lstStyle>
            <a:lvl1pPr algn="ctr">
              <a:lnSpc>
                <a:spcPct val="85000"/>
              </a:lnSpc>
              <a:spcBef>
                <a:spcPts val="338"/>
              </a:spcBef>
              <a:spcAft>
                <a:spcPts val="338"/>
              </a:spcAft>
              <a:defRPr lang="en-US" sz="2250" b="0" kern="1200" cap="none" dirty="0" smtClean="0">
                <a:solidFill>
                  <a:schemeClr val="tx2"/>
                </a:solidFill>
                <a:latin typeface="+mj-lt"/>
                <a:ea typeface="Rockwell Extra Bold" charset="0"/>
                <a:cs typeface="Rockwell Extra Bold" charset="0"/>
              </a:defRPr>
            </a:lvl1pPr>
          </a:lstStyle>
          <a:p>
            <a:r>
              <a:rPr lang="en-US" dirty="0"/>
              <a:t>Click to edit Master title style</a:t>
            </a:r>
          </a:p>
        </p:txBody>
      </p:sp>
    </p:spTree>
    <p:extLst>
      <p:ext uri="{BB962C8B-B14F-4D97-AF65-F5344CB8AC3E}">
        <p14:creationId xmlns:p14="http://schemas.microsoft.com/office/powerpoint/2010/main" val="1372478574"/>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Quot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3" y="274574"/>
            <a:ext cx="4982441" cy="526267"/>
          </a:xfrm>
          <a:prstGeom prst="rect">
            <a:avLst/>
          </a:prstGeom>
        </p:spPr>
        <p:txBody>
          <a:bodyPr anchor="t" anchorCtr="0">
            <a:normAutofit/>
          </a:bodyPr>
          <a:lstStyle>
            <a:lvl1pPr algn="l">
              <a:defRPr sz="2400" b="0">
                <a:solidFill>
                  <a:schemeClr val="accent1">
                    <a:lumMod val="50000"/>
                  </a:schemeClr>
                </a:solidFill>
              </a:defRPr>
            </a:lvl1pPr>
          </a:lstStyle>
          <a:p>
            <a:r>
              <a:rPr lang="en-US" dirty="0"/>
              <a:t>CLICK TO EDIT TITLE</a:t>
            </a:r>
          </a:p>
        </p:txBody>
      </p:sp>
      <p:sp>
        <p:nvSpPr>
          <p:cNvPr id="8" name="Text Placeholder 9"/>
          <p:cNvSpPr>
            <a:spLocks noGrp="1"/>
          </p:cNvSpPr>
          <p:nvPr>
            <p:ph type="body" sz="quarter" idx="11" hasCustomPrompt="1"/>
          </p:nvPr>
        </p:nvSpPr>
        <p:spPr>
          <a:xfrm>
            <a:off x="377193" y="1086856"/>
            <a:ext cx="4982441" cy="3650976"/>
          </a:xfrm>
        </p:spPr>
        <p:txBody>
          <a:bodyPr numCol="1" spcCol="365760">
            <a:normAutofit/>
          </a:bodyPr>
          <a:lstStyle>
            <a:lvl1pPr marL="171442" marR="0" indent="-137153" algn="l" defTabSz="685766" rtl="0" eaLnBrk="1" fontAlgn="auto" latinLnBrk="0" hangingPunct="1">
              <a:lnSpc>
                <a:spcPct val="100000"/>
              </a:lnSpc>
              <a:spcBef>
                <a:spcPts val="750"/>
              </a:spcBef>
              <a:spcAft>
                <a:spcPts val="900"/>
              </a:spcAft>
              <a:buClr>
                <a:schemeClr val="accent5"/>
              </a:buClr>
              <a:buSzTx/>
              <a:buFont typeface="Arial" panose="020B0604020202020204" pitchFamily="34" charset="0"/>
              <a:buChar char="•"/>
              <a:tabLst/>
              <a:defRPr sz="1800" baseline="0"/>
            </a:lvl1pPr>
          </a:lstStyle>
          <a:p>
            <a:r>
              <a:rPr lang="en-US" dirty="0"/>
              <a:t>Add your bullets here or a paragraph.</a:t>
            </a:r>
          </a:p>
        </p:txBody>
      </p:sp>
      <p:sp>
        <p:nvSpPr>
          <p:cNvPr id="11" name="Rectangle 10"/>
          <p:cNvSpPr/>
          <p:nvPr userDrawn="1"/>
        </p:nvSpPr>
        <p:spPr>
          <a:xfrm flipH="1">
            <a:off x="-18864" y="263134"/>
            <a:ext cx="228158" cy="3546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5" name="Rectangle 4"/>
          <p:cNvSpPr/>
          <p:nvPr userDrawn="1"/>
        </p:nvSpPr>
        <p:spPr>
          <a:xfrm>
            <a:off x="5444839" y="0"/>
            <a:ext cx="3699164" cy="5148263"/>
          </a:xfrm>
          <a:prstGeom prst="rect">
            <a:avLst/>
          </a:prstGeom>
          <a:solidFill>
            <a:srgbClr val="00506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marL="171442" marR="0" lvl="0" indent="-171442"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sz="1350" b="0" dirty="0"/>
          </a:p>
        </p:txBody>
      </p:sp>
      <p:sp>
        <p:nvSpPr>
          <p:cNvPr id="14" name="Text Placeholder 13"/>
          <p:cNvSpPr>
            <a:spLocks noGrp="1"/>
          </p:cNvSpPr>
          <p:nvPr>
            <p:ph type="body" sz="quarter" idx="14"/>
          </p:nvPr>
        </p:nvSpPr>
        <p:spPr>
          <a:xfrm>
            <a:off x="6360130" y="2878024"/>
            <a:ext cx="2482331" cy="1472976"/>
          </a:xfrm>
        </p:spPr>
        <p:txBody>
          <a:bodyPr>
            <a:normAutofit/>
          </a:bodyPr>
          <a:lstStyle>
            <a:lvl1pPr algn="r">
              <a:lnSpc>
                <a:spcPct val="90000"/>
              </a:lnSpc>
              <a:spcBef>
                <a:spcPts val="0"/>
              </a:spcBef>
              <a:spcAft>
                <a:spcPts val="0"/>
              </a:spcAft>
              <a:defRPr sz="1200">
                <a:solidFill>
                  <a:schemeClr val="bg1"/>
                </a:solidFill>
              </a:defRPr>
            </a:lvl1pPr>
            <a:lvl2pPr algn="r">
              <a:lnSpc>
                <a:spcPct val="80000"/>
              </a:lnSpc>
              <a:defRPr sz="1200">
                <a:solidFill>
                  <a:schemeClr val="bg1"/>
                </a:solidFill>
              </a:defRPr>
            </a:lvl2pPr>
            <a:lvl3pPr algn="r">
              <a:lnSpc>
                <a:spcPct val="80000"/>
              </a:lnSpc>
              <a:defRPr sz="1200">
                <a:solidFill>
                  <a:schemeClr val="bg1"/>
                </a:solidFill>
              </a:defRPr>
            </a:lvl3pPr>
            <a:lvl4pPr algn="r">
              <a:lnSpc>
                <a:spcPct val="80000"/>
              </a:lnSpc>
              <a:defRPr sz="1200">
                <a:solidFill>
                  <a:schemeClr val="bg1"/>
                </a:solidFill>
              </a:defRPr>
            </a:lvl4pPr>
            <a:lvl5pPr algn="r">
              <a:lnSpc>
                <a:spcPct val="80000"/>
              </a:lnSpc>
              <a:defRPr sz="1200">
                <a:solidFill>
                  <a:schemeClr val="bg1"/>
                </a:solidFill>
              </a:defRPr>
            </a:lvl5pPr>
          </a:lstStyle>
          <a:p>
            <a:pPr lvl="0"/>
            <a:r>
              <a:rPr lang="en-US" dirty="0"/>
              <a:t>Click to edit Master text styles</a:t>
            </a:r>
          </a:p>
        </p:txBody>
      </p:sp>
      <p:sp>
        <p:nvSpPr>
          <p:cNvPr id="16" name="Text Placeholder 15"/>
          <p:cNvSpPr>
            <a:spLocks noGrp="1"/>
          </p:cNvSpPr>
          <p:nvPr>
            <p:ph type="body" sz="quarter" idx="15"/>
          </p:nvPr>
        </p:nvSpPr>
        <p:spPr>
          <a:xfrm>
            <a:off x="5725394" y="2045999"/>
            <a:ext cx="3117067" cy="646930"/>
          </a:xfrm>
        </p:spPr>
        <p:txBody>
          <a:bodyPr wrap="square" lIns="0" anchor="b" anchorCtr="0">
            <a:spAutoFit/>
          </a:bodyPr>
          <a:lstStyle>
            <a:lvl1pPr marL="34289" indent="0" algn="l">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5" name="Footer Placeholder 1"/>
          <p:cNvSpPr>
            <a:spLocks noGrp="1"/>
          </p:cNvSpPr>
          <p:nvPr>
            <p:ph type="ftr" sz="quarter" idx="21"/>
          </p:nvPr>
        </p:nvSpPr>
        <p:spPr>
          <a:xfrm>
            <a:off x="5078896" y="4809444"/>
            <a:ext cx="3699344" cy="130878"/>
          </a:xfrm>
        </p:spPr>
        <p:txBody>
          <a:bodyPr/>
          <a:lstStyle>
            <a:lvl1pPr>
              <a:defRPr>
                <a:solidFill>
                  <a:schemeClr val="bg1"/>
                </a:solidFill>
              </a:defRPr>
            </a:lvl1pPr>
          </a:lstStyle>
          <a:p>
            <a:r>
              <a:rPr lang="en-US" dirty="0"/>
              <a:t>                                                         </a:t>
            </a:r>
          </a:p>
        </p:txBody>
      </p:sp>
      <p:sp>
        <p:nvSpPr>
          <p:cNvPr id="9" name="TextBox 8">
            <a:extLst>
              <a:ext uri="{FF2B5EF4-FFF2-40B4-BE49-F238E27FC236}">
                <a16:creationId xmlns:a16="http://schemas.microsoft.com/office/drawing/2014/main" id="{3542CE92-6B7D-4E75-9F5B-D5607ECB8BE3}"/>
              </a:ext>
            </a:extLst>
          </p:cNvPr>
          <p:cNvSpPr txBox="1"/>
          <p:nvPr userDrawn="1"/>
        </p:nvSpPr>
        <p:spPr>
          <a:xfrm>
            <a:off x="8421184" y="4885657"/>
            <a:ext cx="421277" cy="158635"/>
          </a:xfrm>
          <a:prstGeom prst="rect">
            <a:avLst/>
          </a:prstGeom>
          <a:noFill/>
        </p:spPr>
        <p:txBody>
          <a:bodyPr wrap="square" lIns="0" tIns="0" rIns="0" bIns="0" rtlCol="0">
            <a:noAutofit/>
          </a:bodyPr>
          <a:lstStyle/>
          <a:p>
            <a:pPr algn="ctr"/>
            <a:fld id="{631B103B-1DDE-408A-842F-19847256DAE8}" type="slidenum">
              <a:rPr lang="en-US" sz="900" i="1" smtClean="0">
                <a:solidFill>
                  <a:schemeClr val="bg1"/>
                </a:solidFill>
              </a:rPr>
              <a:pPr algn="ctr"/>
              <a:t>‹#›</a:t>
            </a:fld>
            <a:endParaRPr lang="en-US" sz="900" i="1" dirty="0">
              <a:solidFill>
                <a:schemeClr val="bg1"/>
              </a:solidFill>
            </a:endParaRPr>
          </a:p>
        </p:txBody>
      </p:sp>
    </p:spTree>
    <p:extLst>
      <p:ext uri="{BB962C8B-B14F-4D97-AF65-F5344CB8AC3E}">
        <p14:creationId xmlns:p14="http://schemas.microsoft.com/office/powerpoint/2010/main" val="28821410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 Column">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7193" y="274574"/>
            <a:ext cx="7000240" cy="526267"/>
          </a:xfrm>
          <a:prstGeom prst="rect">
            <a:avLst/>
          </a:prstGeom>
        </p:spPr>
        <p:txBody>
          <a:bodyPr anchor="t" anchorCtr="0">
            <a:normAutofit/>
          </a:bodyPr>
          <a:lstStyle>
            <a:lvl1pPr algn="l">
              <a:defRPr sz="2250" b="0" cap="all" baseline="0"/>
            </a:lvl1pPr>
          </a:lstStyle>
          <a:p>
            <a:r>
              <a:rPr lang="en-US" dirty="0"/>
              <a:t>CLICK TO EDIT TITLE</a:t>
            </a:r>
          </a:p>
        </p:txBody>
      </p:sp>
      <p:sp>
        <p:nvSpPr>
          <p:cNvPr id="8" name="Text Placeholder 9"/>
          <p:cNvSpPr>
            <a:spLocks noGrp="1"/>
          </p:cNvSpPr>
          <p:nvPr>
            <p:ph type="body" sz="quarter" idx="11"/>
          </p:nvPr>
        </p:nvSpPr>
        <p:spPr>
          <a:xfrm>
            <a:off x="377190" y="1086856"/>
            <a:ext cx="4117438" cy="3650976"/>
          </a:xfrm>
        </p:spPr>
        <p:txBody>
          <a:bodyPr>
            <a:noAutofit/>
          </a:bodyPr>
          <a:lstStyle>
            <a:lvl1pPr>
              <a:lnSpc>
                <a:spcPct val="100000"/>
              </a:lnSpc>
              <a:spcAft>
                <a:spcPts val="675"/>
              </a:spcAft>
              <a:buClr>
                <a:schemeClr val="accent5"/>
              </a:buClr>
              <a:defRPr sz="1350"/>
            </a:lvl1pPr>
            <a:lvl2pPr>
              <a:defRPr sz="1125"/>
            </a:lvl2pPr>
            <a:lvl3pPr>
              <a:defRPr sz="1013"/>
            </a:lvl3pPr>
            <a:lvl4pPr>
              <a:defRPr sz="1013"/>
            </a:lvl4pPr>
            <a:lvl5pPr>
              <a:defRPr sz="101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flipH="1">
            <a:off x="-18864" y="263134"/>
            <a:ext cx="228158" cy="35465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3" name="Footer Placeholder 2"/>
          <p:cNvSpPr>
            <a:spLocks noGrp="1"/>
          </p:cNvSpPr>
          <p:nvPr>
            <p:ph type="ftr" sz="quarter" idx="12"/>
          </p:nvPr>
        </p:nvSpPr>
        <p:spPr/>
        <p:txBody>
          <a:bodyPr/>
          <a:lstStyle/>
          <a:p>
            <a:endParaRPr lang="en-US" dirty="0"/>
          </a:p>
        </p:txBody>
      </p:sp>
      <p:sp>
        <p:nvSpPr>
          <p:cNvPr id="12" name="Content Placeholder 11"/>
          <p:cNvSpPr>
            <a:spLocks noGrp="1"/>
          </p:cNvSpPr>
          <p:nvPr>
            <p:ph sz="quarter" idx="13"/>
          </p:nvPr>
        </p:nvSpPr>
        <p:spPr>
          <a:xfrm>
            <a:off x="4725280" y="1086857"/>
            <a:ext cx="4117181" cy="3651453"/>
          </a:xfrm>
        </p:spPr>
        <p:txBody>
          <a:bodyPr/>
          <a:lstStyle>
            <a:lvl1pPr>
              <a:defRPr sz="135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8A615B91-C4D5-493F-BFCA-00B856C7778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21329127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_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3" y="230976"/>
            <a:ext cx="7488585"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4"/>
            <a:ext cx="8961120" cy="329321"/>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4"/>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pic>
        <p:nvPicPr>
          <p:cNvPr id="23" name="Picture 22">
            <a:extLst>
              <a:ext uri="{FF2B5EF4-FFF2-40B4-BE49-F238E27FC236}">
                <a16:creationId xmlns:a16="http://schemas.microsoft.com/office/drawing/2014/main" id="{262578DF-3633-43F2-B702-CAB9479DBBC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06916" y="0"/>
            <a:ext cx="580758" cy="584077"/>
          </a:xfrm>
          <a:prstGeom prst="rect">
            <a:avLst/>
          </a:prstGeom>
        </p:spPr>
      </p:pic>
    </p:spTree>
    <p:extLst>
      <p:ext uri="{BB962C8B-B14F-4D97-AF65-F5344CB8AC3E}">
        <p14:creationId xmlns:p14="http://schemas.microsoft.com/office/powerpoint/2010/main" val="31024915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1_content-tall grey-header">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60722" y="669834"/>
            <a:ext cx="8961120" cy="329321"/>
          </a:xfrm>
          <a:prstGeom prst="rect">
            <a:avLst/>
          </a:prstGeom>
          <a:ln>
            <a:noFill/>
          </a:ln>
          <a:effectLst/>
        </p:spPr>
        <p:txBody>
          <a:bodyPr wrap="square" lIns="0" rIns="0">
            <a:spAutoFit/>
          </a:bodyPr>
          <a:lstStyle>
            <a:lvl1pPr marL="0" indent="0">
              <a:buNone/>
              <a:defRPr lang="en-US" sz="1400" b="1" kern="1200" dirty="0" smtClean="0">
                <a:solidFill>
                  <a:schemeClr val="accent4"/>
                </a:solidFill>
                <a:latin typeface="Arial" charset="0"/>
                <a:ea typeface="ＭＳ Ｐゴシック" charset="0"/>
                <a:cs typeface="ＭＳ Ｐゴシック" charset="0"/>
              </a:defRPr>
            </a:lvl1pPr>
            <a:lvl2pPr>
              <a:defRPr lang="en-US" sz="1400"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sp>
        <p:nvSpPr>
          <p:cNvPr id="45" name="Rectangle 44"/>
          <p:cNvSpPr/>
          <p:nvPr userDrawn="1"/>
        </p:nvSpPr>
        <p:spPr>
          <a:xfrm>
            <a:off x="0" y="1043814"/>
            <a:ext cx="9144000" cy="37796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3" name="Title 2"/>
          <p:cNvSpPr>
            <a:spLocks noGrp="1"/>
          </p:cNvSpPr>
          <p:nvPr>
            <p:ph type="title"/>
          </p:nvPr>
        </p:nvSpPr>
        <p:spPr>
          <a:xfrm>
            <a:off x="160723" y="230976"/>
            <a:ext cx="8332689" cy="394502"/>
          </a:xfrm>
          <a:prstGeom prst="rect">
            <a:avLst/>
          </a:prstGeom>
          <a:noFill/>
          <a:effectLst/>
        </p:spPr>
        <p:txBody>
          <a:bodyPr wrap="square" lIns="0" rIns="914400">
            <a:normAutofit/>
          </a:bodyPr>
          <a:lstStyle>
            <a:lvl1pPr>
              <a:defRPr lang="en-US" sz="2600"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cxnSp>
        <p:nvCxnSpPr>
          <p:cNvPr id="59" name="Straight Connector 58"/>
          <p:cNvCxnSpPr/>
          <p:nvPr userDrawn="1"/>
        </p:nvCxnSpPr>
        <p:spPr>
          <a:xfrm>
            <a:off x="160723"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4"/>
            <a:ext cx="8882292" cy="138241"/>
          </a:xfrm>
          <a:prstGeom prst="rect">
            <a:avLst/>
          </a:prstGeom>
        </p:spPr>
        <p:txBody>
          <a:bodyPr lIns="0" tIns="0" rIns="0" bIns="0"/>
          <a:lstStyle>
            <a:lvl1pPr marL="0" indent="0">
              <a:buNone/>
              <a:defRPr lang="en-US" sz="800" b="0" kern="1200" dirty="0" smtClean="0">
                <a:solidFill>
                  <a:schemeClr val="tx2"/>
                </a:solidFill>
                <a:latin typeface="Arial" charset="0"/>
                <a:ea typeface="ＭＳ Ｐゴシック" charset="0"/>
                <a:cs typeface="ＭＳ Ｐゴシック" charset="0"/>
              </a:defRPr>
            </a:lvl1pPr>
            <a:lvl2pPr>
              <a:defRPr lang="en-US" sz="800" kern="1200" dirty="0" smtClean="0">
                <a:solidFill>
                  <a:schemeClr val="tx2"/>
                </a:solidFill>
                <a:latin typeface="Arial" charset="0"/>
                <a:ea typeface="ＭＳ Ｐゴシック" charset="0"/>
                <a:cs typeface="ＭＳ Ｐゴシック" charset="0"/>
              </a:defRPr>
            </a:lvl2pPr>
            <a:lvl3pPr>
              <a:defRPr lang="en-US" sz="800" kern="1200" dirty="0" smtClean="0">
                <a:solidFill>
                  <a:schemeClr val="tx2"/>
                </a:solidFill>
                <a:latin typeface="Arial" charset="0"/>
                <a:ea typeface="ＭＳ Ｐゴシック" charset="0"/>
                <a:cs typeface="ＭＳ Ｐゴシック" charset="0"/>
              </a:defRPr>
            </a:lvl3pPr>
            <a:lvl4pPr>
              <a:defRPr lang="en-US" sz="800" kern="1200" dirty="0" smtClean="0">
                <a:solidFill>
                  <a:schemeClr val="tx2"/>
                </a:solidFill>
                <a:latin typeface="Arial" charset="0"/>
                <a:ea typeface="ＭＳ Ｐゴシック" charset="0"/>
                <a:cs typeface="ＭＳ Ｐゴシック" charset="0"/>
              </a:defRPr>
            </a:lvl4pPr>
            <a:lvl5pPr>
              <a:defRPr lang="en-US" sz="80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5" name="Group 4"/>
          <p:cNvGrpSpPr>
            <a:grpSpLocks noChangeAspect="1"/>
          </p:cNvGrpSpPr>
          <p:nvPr userDrawn="1"/>
        </p:nvGrpSpPr>
        <p:grpSpPr bwMode="auto">
          <a:xfrm>
            <a:off x="8433633" y="1"/>
            <a:ext cx="554038" cy="510059"/>
            <a:chOff x="3103" y="442"/>
            <a:chExt cx="349" cy="321"/>
          </a:xfrm>
          <a:effectLst>
            <a:outerShdw blurRad="50800" dist="12700" dir="5400000" algn="t" rotWithShape="0">
              <a:prstClr val="black">
                <a:alpha val="21000"/>
              </a:prstClr>
            </a:outerShdw>
          </a:effectLst>
        </p:grpSpPr>
        <p:sp>
          <p:nvSpPr>
            <p:cNvPr id="16"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7"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8"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19"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0"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1"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sp>
          <p:nvSpPr>
            <p:cNvPr id="22"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378"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3930854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_Content -header">
    <p:spTree>
      <p:nvGrpSpPr>
        <p:cNvPr id="1" name=""/>
        <p:cNvGrpSpPr/>
        <p:nvPr/>
      </p:nvGrpSpPr>
      <p:grpSpPr>
        <a:xfrm>
          <a:off x="0" y="0"/>
          <a:ext cx="0" cy="0"/>
          <a:chOff x="0" y="0"/>
          <a:chExt cx="0" cy="0"/>
        </a:xfrm>
      </p:grpSpPr>
      <p:sp>
        <p:nvSpPr>
          <p:cNvPr id="3" name="Title 2"/>
          <p:cNvSpPr>
            <a:spLocks noGrp="1"/>
          </p:cNvSpPr>
          <p:nvPr>
            <p:ph type="title"/>
          </p:nvPr>
        </p:nvSpPr>
        <p:spPr>
          <a:xfrm>
            <a:off x="160724" y="230976"/>
            <a:ext cx="8332689" cy="394502"/>
          </a:xfrm>
          <a:prstGeom prst="rect">
            <a:avLst/>
          </a:prstGeom>
          <a:noFill/>
          <a:effectLst/>
        </p:spPr>
        <p:txBody>
          <a:bodyPr wrap="square" lIns="0" rIns="914400">
            <a:normAutofit/>
          </a:bodyPr>
          <a:lstStyle>
            <a:lvl1pPr>
              <a:defRPr lang="en-US" sz="1463" b="0" u="none" kern="1200" cap="none" baseline="0" dirty="0">
                <a:solidFill>
                  <a:schemeClr val="accent2"/>
                </a:solidFill>
                <a:effectLst/>
                <a:uFill>
                  <a:solidFill>
                    <a:schemeClr val="bg1">
                      <a:lumMod val="85000"/>
                    </a:schemeClr>
                  </a:solidFill>
                </a:uFill>
                <a:latin typeface="+mn-lt"/>
                <a:ea typeface="ＭＳ Ｐゴシック" charset="0"/>
                <a:cs typeface="Arial"/>
              </a:defRPr>
            </a:lvl1pPr>
          </a:lstStyle>
          <a:p>
            <a:r>
              <a:rPr lang="en-US" dirty="0"/>
              <a:t>Click to edit Master title style</a:t>
            </a:r>
          </a:p>
        </p:txBody>
      </p:sp>
      <p:sp>
        <p:nvSpPr>
          <p:cNvPr id="9" name="Text Placeholder 8"/>
          <p:cNvSpPr>
            <a:spLocks noGrp="1"/>
          </p:cNvSpPr>
          <p:nvPr>
            <p:ph type="body" sz="quarter" idx="10"/>
          </p:nvPr>
        </p:nvSpPr>
        <p:spPr>
          <a:xfrm>
            <a:off x="160722" y="669835"/>
            <a:ext cx="8961120" cy="225703"/>
          </a:xfrm>
          <a:prstGeom prst="rect">
            <a:avLst/>
          </a:prstGeom>
          <a:ln>
            <a:noFill/>
          </a:ln>
          <a:effectLst/>
        </p:spPr>
        <p:txBody>
          <a:bodyPr wrap="square" lIns="0" rIns="0">
            <a:spAutoFit/>
          </a:bodyPr>
          <a:lstStyle>
            <a:lvl1pPr marL="0" indent="0">
              <a:buNone/>
              <a:defRPr lang="en-US" sz="788" b="1" kern="1200" dirty="0" smtClean="0">
                <a:solidFill>
                  <a:schemeClr val="accent4"/>
                </a:solidFill>
                <a:latin typeface="Arial" charset="0"/>
                <a:ea typeface="ＭＳ Ｐゴシック" charset="0"/>
                <a:cs typeface="ＭＳ Ｐゴシック" charset="0"/>
              </a:defRPr>
            </a:lvl1pPr>
            <a:lvl2pPr>
              <a:defRPr lang="en-US" sz="788" b="1" kern="1200" dirty="0" smtClean="0">
                <a:solidFill>
                  <a:schemeClr val="accent4"/>
                </a:solidFill>
                <a:latin typeface="Arial" charset="0"/>
                <a:ea typeface="ＭＳ Ｐゴシック" charset="0"/>
                <a:cs typeface="ＭＳ Ｐゴシック" charset="0"/>
              </a:defRPr>
            </a:lvl2pPr>
          </a:lstStyle>
          <a:p>
            <a:pPr lvl="0"/>
            <a:r>
              <a:rPr lang="en-US" dirty="0"/>
              <a:t>Edit Master text styles</a:t>
            </a:r>
          </a:p>
        </p:txBody>
      </p:sp>
      <p:cxnSp>
        <p:nvCxnSpPr>
          <p:cNvPr id="59" name="Straight Connector 58"/>
          <p:cNvCxnSpPr/>
          <p:nvPr userDrawn="1"/>
        </p:nvCxnSpPr>
        <p:spPr>
          <a:xfrm>
            <a:off x="160725" y="625478"/>
            <a:ext cx="8826949"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3" name="Text Placeholder 62"/>
          <p:cNvSpPr>
            <a:spLocks noGrp="1"/>
          </p:cNvSpPr>
          <p:nvPr>
            <p:ph type="body" sz="quarter" idx="11"/>
          </p:nvPr>
        </p:nvSpPr>
        <p:spPr>
          <a:xfrm>
            <a:off x="160722" y="4914296"/>
            <a:ext cx="8882292" cy="138241"/>
          </a:xfrm>
          <a:prstGeom prst="rect">
            <a:avLst/>
          </a:prstGeom>
        </p:spPr>
        <p:txBody>
          <a:bodyPr lIns="0" tIns="0" rIns="0" bIns="0"/>
          <a:lstStyle>
            <a:lvl1pPr marL="0" indent="0">
              <a:buNone/>
              <a:defRPr lang="en-US" sz="450" b="0" kern="1200" dirty="0" smtClean="0">
                <a:solidFill>
                  <a:schemeClr val="tx2"/>
                </a:solidFill>
                <a:latin typeface="Arial" charset="0"/>
                <a:ea typeface="ＭＳ Ｐゴシック" charset="0"/>
                <a:cs typeface="ＭＳ Ｐゴシック" charset="0"/>
              </a:defRPr>
            </a:lvl1pPr>
            <a:lvl2pPr>
              <a:defRPr lang="en-US" sz="450" kern="1200" dirty="0" smtClean="0">
                <a:solidFill>
                  <a:schemeClr val="tx2"/>
                </a:solidFill>
                <a:latin typeface="Arial" charset="0"/>
                <a:ea typeface="ＭＳ Ｐゴシック" charset="0"/>
                <a:cs typeface="ＭＳ Ｐゴシック" charset="0"/>
              </a:defRPr>
            </a:lvl2pPr>
            <a:lvl3pPr>
              <a:defRPr lang="en-US" sz="450" kern="1200" dirty="0" smtClean="0">
                <a:solidFill>
                  <a:schemeClr val="tx2"/>
                </a:solidFill>
                <a:latin typeface="Arial" charset="0"/>
                <a:ea typeface="ＭＳ Ｐゴシック" charset="0"/>
                <a:cs typeface="ＭＳ Ｐゴシック" charset="0"/>
              </a:defRPr>
            </a:lvl3pPr>
            <a:lvl4pPr>
              <a:defRPr lang="en-US" sz="450" kern="1200" dirty="0" smtClean="0">
                <a:solidFill>
                  <a:schemeClr val="tx2"/>
                </a:solidFill>
                <a:latin typeface="Arial" charset="0"/>
                <a:ea typeface="ＭＳ Ｐゴシック" charset="0"/>
                <a:cs typeface="ＭＳ Ｐゴシック" charset="0"/>
              </a:defRPr>
            </a:lvl4pPr>
            <a:lvl5pPr>
              <a:defRPr lang="en-US" sz="450" kern="1200" dirty="0">
                <a:solidFill>
                  <a:schemeClr val="tx2"/>
                </a:solidFill>
                <a:latin typeface="Arial" charset="0"/>
                <a:ea typeface="ＭＳ Ｐゴシック" charset="0"/>
                <a:cs typeface="ＭＳ Ｐゴシック" charset="0"/>
              </a:defRPr>
            </a:lvl5pPr>
          </a:lstStyle>
          <a:p>
            <a:pPr lvl="0"/>
            <a:r>
              <a:rPr lang="en-US" dirty="0"/>
              <a:t>Edit Master text styles</a:t>
            </a:r>
          </a:p>
        </p:txBody>
      </p:sp>
      <p:grpSp>
        <p:nvGrpSpPr>
          <p:cNvPr id="14" name="Group 4"/>
          <p:cNvGrpSpPr>
            <a:grpSpLocks noChangeAspect="1"/>
          </p:cNvGrpSpPr>
          <p:nvPr userDrawn="1"/>
        </p:nvGrpSpPr>
        <p:grpSpPr bwMode="auto">
          <a:xfrm>
            <a:off x="8433633" y="3"/>
            <a:ext cx="554038" cy="510059"/>
            <a:chOff x="3103" y="442"/>
            <a:chExt cx="349" cy="321"/>
          </a:xfrm>
          <a:effectLst>
            <a:outerShdw blurRad="50800" dist="12700" dir="5400000" algn="t" rotWithShape="0">
              <a:prstClr val="black">
                <a:alpha val="21000"/>
              </a:prstClr>
            </a:outerShdw>
          </a:effectLst>
        </p:grpSpPr>
        <p:sp>
          <p:nvSpPr>
            <p:cNvPr id="15" name="Freeform 5"/>
            <p:cNvSpPr>
              <a:spLocks/>
            </p:cNvSpPr>
            <p:nvPr/>
          </p:nvSpPr>
          <p:spPr bwMode="auto">
            <a:xfrm>
              <a:off x="3103" y="442"/>
              <a:ext cx="349" cy="321"/>
            </a:xfrm>
            <a:custGeom>
              <a:avLst/>
              <a:gdLst>
                <a:gd name="T0" fmla="*/ 654 w 679"/>
                <a:gd name="T1" fmla="*/ 554 h 629"/>
                <a:gd name="T2" fmla="*/ 654 w 679"/>
                <a:gd name="T3" fmla="*/ 554 h 629"/>
                <a:gd name="T4" fmla="*/ 363 w 679"/>
                <a:gd name="T5" fmla="*/ 626 h 629"/>
                <a:gd name="T6" fmla="*/ 318 w 679"/>
                <a:gd name="T7" fmla="*/ 626 h 629"/>
                <a:gd name="T8" fmla="*/ 24 w 679"/>
                <a:gd name="T9" fmla="*/ 554 h 629"/>
                <a:gd name="T10" fmla="*/ 0 w 679"/>
                <a:gd name="T11" fmla="*/ 523 h 629"/>
                <a:gd name="T12" fmla="*/ 0 w 679"/>
                <a:gd name="T13" fmla="*/ 0 h 629"/>
                <a:gd name="T14" fmla="*/ 679 w 679"/>
                <a:gd name="T15" fmla="*/ 0 h 629"/>
                <a:gd name="T16" fmla="*/ 679 w 679"/>
                <a:gd name="T17" fmla="*/ 523 h 629"/>
                <a:gd name="T18" fmla="*/ 654 w 679"/>
                <a:gd name="T19" fmla="*/ 55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9" h="629">
                  <a:moveTo>
                    <a:pt x="654" y="554"/>
                  </a:moveTo>
                  <a:lnTo>
                    <a:pt x="654" y="554"/>
                  </a:lnTo>
                  <a:lnTo>
                    <a:pt x="363" y="626"/>
                  </a:lnTo>
                  <a:cubicBezTo>
                    <a:pt x="348" y="629"/>
                    <a:pt x="333" y="629"/>
                    <a:pt x="318" y="626"/>
                  </a:cubicBezTo>
                  <a:lnTo>
                    <a:pt x="24" y="554"/>
                  </a:lnTo>
                  <a:cubicBezTo>
                    <a:pt x="10" y="551"/>
                    <a:pt x="0" y="538"/>
                    <a:pt x="0" y="523"/>
                  </a:cubicBezTo>
                  <a:lnTo>
                    <a:pt x="0" y="0"/>
                  </a:lnTo>
                  <a:lnTo>
                    <a:pt x="679" y="0"/>
                  </a:lnTo>
                  <a:lnTo>
                    <a:pt x="679" y="523"/>
                  </a:lnTo>
                  <a:cubicBezTo>
                    <a:pt x="679" y="538"/>
                    <a:pt x="669" y="551"/>
                    <a:pt x="654" y="554"/>
                  </a:cubicBez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16" name="Freeform 6"/>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17" name="Freeform 7"/>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18" name="Freeform 8"/>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19" name="Freeform 9"/>
            <p:cNvSpPr>
              <a:spLocks/>
            </p:cNvSpPr>
            <p:nvPr/>
          </p:nvSpPr>
          <p:spPr bwMode="auto">
            <a:xfrm>
              <a:off x="3142" y="525"/>
              <a:ext cx="91" cy="135"/>
            </a:xfrm>
            <a:custGeom>
              <a:avLst/>
              <a:gdLst>
                <a:gd name="T0" fmla="*/ 108 w 176"/>
                <a:gd name="T1" fmla="*/ 265 h 265"/>
                <a:gd name="T2" fmla="*/ 108 w 176"/>
                <a:gd name="T3" fmla="*/ 265 h 265"/>
                <a:gd name="T4" fmla="*/ 21 w 176"/>
                <a:gd name="T5" fmla="*/ 265 h 265"/>
                <a:gd name="T6" fmla="*/ 0 w 176"/>
                <a:gd name="T7" fmla="*/ 144 h 265"/>
                <a:gd name="T8" fmla="*/ 51 w 176"/>
                <a:gd name="T9" fmla="*/ 94 h 265"/>
                <a:gd name="T10" fmla="*/ 78 w 176"/>
                <a:gd name="T11" fmla="*/ 94 h 265"/>
                <a:gd name="T12" fmla="*/ 64 w 176"/>
                <a:gd name="T13" fmla="*/ 56 h 265"/>
                <a:gd name="T14" fmla="*/ 120 w 176"/>
                <a:gd name="T15" fmla="*/ 0 h 265"/>
                <a:gd name="T16" fmla="*/ 176 w 176"/>
                <a:gd name="T17" fmla="*/ 56 h 265"/>
                <a:gd name="T18" fmla="*/ 152 w 176"/>
                <a:gd name="T19" fmla="*/ 102 h 265"/>
                <a:gd name="T20" fmla="*/ 146 w 176"/>
                <a:gd name="T21" fmla="*/ 94 h 265"/>
                <a:gd name="T22" fmla="*/ 167 w 176"/>
                <a:gd name="T23" fmla="*/ 56 h 265"/>
                <a:gd name="T24" fmla="*/ 120 w 176"/>
                <a:gd name="T25" fmla="*/ 9 h 265"/>
                <a:gd name="T26" fmla="*/ 73 w 176"/>
                <a:gd name="T27" fmla="*/ 56 h 265"/>
                <a:gd name="T28" fmla="*/ 93 w 176"/>
                <a:gd name="T29" fmla="*/ 94 h 265"/>
                <a:gd name="T30" fmla="*/ 106 w 176"/>
                <a:gd name="T31" fmla="*/ 103 h 265"/>
                <a:gd name="T32" fmla="*/ 51 w 176"/>
                <a:gd name="T33" fmla="*/ 103 h 265"/>
                <a:gd name="T34" fmla="*/ 10 w 176"/>
                <a:gd name="T35" fmla="*/ 144 h 265"/>
                <a:gd name="T36" fmla="*/ 29 w 176"/>
                <a:gd name="T37" fmla="*/ 255 h 265"/>
                <a:gd name="T38" fmla="*/ 108 w 176"/>
                <a:gd name="T39" fmla="*/ 255 h 265"/>
                <a:gd name="T40" fmla="*/ 108 w 176"/>
                <a:gd name="T41"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6" h="265">
                  <a:moveTo>
                    <a:pt x="108" y="265"/>
                  </a:moveTo>
                  <a:lnTo>
                    <a:pt x="108" y="265"/>
                  </a:lnTo>
                  <a:lnTo>
                    <a:pt x="21" y="265"/>
                  </a:lnTo>
                  <a:lnTo>
                    <a:pt x="0" y="144"/>
                  </a:lnTo>
                  <a:cubicBezTo>
                    <a:pt x="0" y="116"/>
                    <a:pt x="23" y="94"/>
                    <a:pt x="51" y="94"/>
                  </a:cubicBezTo>
                  <a:lnTo>
                    <a:pt x="78" y="94"/>
                  </a:lnTo>
                  <a:cubicBezTo>
                    <a:pt x="69" y="83"/>
                    <a:pt x="64" y="70"/>
                    <a:pt x="64" y="56"/>
                  </a:cubicBezTo>
                  <a:cubicBezTo>
                    <a:pt x="64" y="25"/>
                    <a:pt x="89" y="0"/>
                    <a:pt x="120" y="0"/>
                  </a:cubicBezTo>
                  <a:cubicBezTo>
                    <a:pt x="151" y="0"/>
                    <a:pt x="176" y="25"/>
                    <a:pt x="176" y="56"/>
                  </a:cubicBezTo>
                  <a:cubicBezTo>
                    <a:pt x="176" y="75"/>
                    <a:pt x="167" y="92"/>
                    <a:pt x="152" y="102"/>
                  </a:cubicBezTo>
                  <a:lnTo>
                    <a:pt x="146" y="94"/>
                  </a:lnTo>
                  <a:cubicBezTo>
                    <a:pt x="159" y="86"/>
                    <a:pt x="167" y="71"/>
                    <a:pt x="167" y="56"/>
                  </a:cubicBezTo>
                  <a:cubicBezTo>
                    <a:pt x="167" y="30"/>
                    <a:pt x="146" y="9"/>
                    <a:pt x="120" y="9"/>
                  </a:cubicBezTo>
                  <a:cubicBezTo>
                    <a:pt x="94" y="9"/>
                    <a:pt x="73" y="30"/>
                    <a:pt x="73" y="56"/>
                  </a:cubicBezTo>
                  <a:cubicBezTo>
                    <a:pt x="73" y="71"/>
                    <a:pt x="81" y="86"/>
                    <a:pt x="93" y="94"/>
                  </a:cubicBezTo>
                  <a:lnTo>
                    <a:pt x="106" y="103"/>
                  </a:lnTo>
                  <a:lnTo>
                    <a:pt x="51" y="103"/>
                  </a:lnTo>
                  <a:cubicBezTo>
                    <a:pt x="29" y="103"/>
                    <a:pt x="10" y="121"/>
                    <a:pt x="10" y="144"/>
                  </a:cubicBezTo>
                  <a:lnTo>
                    <a:pt x="29" y="255"/>
                  </a:lnTo>
                  <a:lnTo>
                    <a:pt x="108" y="255"/>
                  </a:lnTo>
                  <a:lnTo>
                    <a:pt x="108"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20" name="Freeform 10"/>
            <p:cNvSpPr>
              <a:spLocks/>
            </p:cNvSpPr>
            <p:nvPr/>
          </p:nvSpPr>
          <p:spPr bwMode="auto">
            <a:xfrm>
              <a:off x="3324" y="525"/>
              <a:ext cx="89" cy="135"/>
            </a:xfrm>
            <a:custGeom>
              <a:avLst/>
              <a:gdLst>
                <a:gd name="T0" fmla="*/ 153 w 173"/>
                <a:gd name="T1" fmla="*/ 265 h 265"/>
                <a:gd name="T2" fmla="*/ 153 w 173"/>
                <a:gd name="T3" fmla="*/ 265 h 265"/>
                <a:gd name="T4" fmla="*/ 69 w 173"/>
                <a:gd name="T5" fmla="*/ 265 h 265"/>
                <a:gd name="T6" fmla="*/ 69 w 173"/>
                <a:gd name="T7" fmla="*/ 255 h 265"/>
                <a:gd name="T8" fmla="*/ 144 w 173"/>
                <a:gd name="T9" fmla="*/ 255 h 265"/>
                <a:gd name="T10" fmla="*/ 163 w 173"/>
                <a:gd name="T11" fmla="*/ 144 h 265"/>
                <a:gd name="T12" fmla="*/ 122 w 173"/>
                <a:gd name="T13" fmla="*/ 103 h 265"/>
                <a:gd name="T14" fmla="*/ 70 w 173"/>
                <a:gd name="T15" fmla="*/ 103 h 265"/>
                <a:gd name="T16" fmla="*/ 83 w 173"/>
                <a:gd name="T17" fmla="*/ 94 h 265"/>
                <a:gd name="T18" fmla="*/ 103 w 173"/>
                <a:gd name="T19" fmla="*/ 56 h 265"/>
                <a:gd name="T20" fmla="*/ 56 w 173"/>
                <a:gd name="T21" fmla="*/ 9 h 265"/>
                <a:gd name="T22" fmla="*/ 9 w 173"/>
                <a:gd name="T23" fmla="*/ 56 h 265"/>
                <a:gd name="T24" fmla="*/ 30 w 173"/>
                <a:gd name="T25" fmla="*/ 94 h 265"/>
                <a:gd name="T26" fmla="*/ 24 w 173"/>
                <a:gd name="T27" fmla="*/ 102 h 265"/>
                <a:gd name="T28" fmla="*/ 0 w 173"/>
                <a:gd name="T29" fmla="*/ 56 h 265"/>
                <a:gd name="T30" fmla="*/ 56 w 173"/>
                <a:gd name="T31" fmla="*/ 0 h 265"/>
                <a:gd name="T32" fmla="*/ 112 w 173"/>
                <a:gd name="T33" fmla="*/ 56 h 265"/>
                <a:gd name="T34" fmla="*/ 98 w 173"/>
                <a:gd name="T35" fmla="*/ 94 h 265"/>
                <a:gd name="T36" fmla="*/ 122 w 173"/>
                <a:gd name="T37" fmla="*/ 94 h 265"/>
                <a:gd name="T38" fmla="*/ 173 w 173"/>
                <a:gd name="T39" fmla="*/ 144 h 265"/>
                <a:gd name="T40" fmla="*/ 173 w 173"/>
                <a:gd name="T41" fmla="*/ 145 h 265"/>
                <a:gd name="T42" fmla="*/ 153 w 173"/>
                <a:gd name="T43" fmla="*/ 26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3" h="265">
                  <a:moveTo>
                    <a:pt x="153" y="265"/>
                  </a:moveTo>
                  <a:lnTo>
                    <a:pt x="153" y="265"/>
                  </a:lnTo>
                  <a:lnTo>
                    <a:pt x="69" y="265"/>
                  </a:lnTo>
                  <a:lnTo>
                    <a:pt x="69" y="255"/>
                  </a:lnTo>
                  <a:lnTo>
                    <a:pt x="144" y="255"/>
                  </a:lnTo>
                  <a:lnTo>
                    <a:pt x="163" y="144"/>
                  </a:lnTo>
                  <a:cubicBezTo>
                    <a:pt x="163" y="121"/>
                    <a:pt x="145" y="103"/>
                    <a:pt x="122" y="103"/>
                  </a:cubicBezTo>
                  <a:lnTo>
                    <a:pt x="70" y="103"/>
                  </a:lnTo>
                  <a:lnTo>
                    <a:pt x="83" y="94"/>
                  </a:lnTo>
                  <a:cubicBezTo>
                    <a:pt x="95" y="86"/>
                    <a:pt x="103" y="71"/>
                    <a:pt x="103" y="56"/>
                  </a:cubicBezTo>
                  <a:cubicBezTo>
                    <a:pt x="103" y="30"/>
                    <a:pt x="82" y="9"/>
                    <a:pt x="56" y="9"/>
                  </a:cubicBezTo>
                  <a:cubicBezTo>
                    <a:pt x="30" y="9"/>
                    <a:pt x="9" y="30"/>
                    <a:pt x="9" y="56"/>
                  </a:cubicBezTo>
                  <a:cubicBezTo>
                    <a:pt x="9" y="71"/>
                    <a:pt x="17" y="86"/>
                    <a:pt x="30" y="94"/>
                  </a:cubicBezTo>
                  <a:lnTo>
                    <a:pt x="24" y="102"/>
                  </a:lnTo>
                  <a:cubicBezTo>
                    <a:pt x="9" y="92"/>
                    <a:pt x="0" y="75"/>
                    <a:pt x="0" y="56"/>
                  </a:cubicBezTo>
                  <a:cubicBezTo>
                    <a:pt x="0" y="25"/>
                    <a:pt x="25" y="0"/>
                    <a:pt x="56" y="0"/>
                  </a:cubicBezTo>
                  <a:cubicBezTo>
                    <a:pt x="87" y="0"/>
                    <a:pt x="112" y="25"/>
                    <a:pt x="112" y="56"/>
                  </a:cubicBezTo>
                  <a:cubicBezTo>
                    <a:pt x="112" y="70"/>
                    <a:pt x="107" y="83"/>
                    <a:pt x="98" y="94"/>
                  </a:cubicBezTo>
                  <a:lnTo>
                    <a:pt x="122" y="94"/>
                  </a:lnTo>
                  <a:cubicBezTo>
                    <a:pt x="150" y="94"/>
                    <a:pt x="173" y="116"/>
                    <a:pt x="173" y="144"/>
                  </a:cubicBezTo>
                  <a:lnTo>
                    <a:pt x="173" y="145"/>
                  </a:lnTo>
                  <a:lnTo>
                    <a:pt x="153" y="265"/>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sp>
          <p:nvSpPr>
            <p:cNvPr id="21" name="Freeform 11"/>
            <p:cNvSpPr>
              <a:spLocks noEditPoints="1"/>
            </p:cNvSpPr>
            <p:nvPr/>
          </p:nvSpPr>
          <p:spPr bwMode="auto">
            <a:xfrm>
              <a:off x="3195" y="504"/>
              <a:ext cx="167" cy="185"/>
            </a:xfrm>
            <a:custGeom>
              <a:avLst/>
              <a:gdLst>
                <a:gd name="T0" fmla="*/ 263 w 324"/>
                <a:gd name="T1" fmla="*/ 352 h 362"/>
                <a:gd name="T2" fmla="*/ 263 w 324"/>
                <a:gd name="T3" fmla="*/ 352 h 362"/>
                <a:gd name="T4" fmla="*/ 314 w 324"/>
                <a:gd name="T5" fmla="*/ 352 h 362"/>
                <a:gd name="T6" fmla="*/ 314 w 324"/>
                <a:gd name="T7" fmla="*/ 198 h 362"/>
                <a:gd name="T8" fmla="*/ 256 w 324"/>
                <a:gd name="T9" fmla="*/ 139 h 362"/>
                <a:gd name="T10" fmla="*/ 189 w 324"/>
                <a:gd name="T11" fmla="*/ 139 h 362"/>
                <a:gd name="T12" fmla="*/ 202 w 324"/>
                <a:gd name="T13" fmla="*/ 130 h 362"/>
                <a:gd name="T14" fmla="*/ 230 w 324"/>
                <a:gd name="T15" fmla="*/ 76 h 362"/>
                <a:gd name="T16" fmla="*/ 164 w 324"/>
                <a:gd name="T17" fmla="*/ 10 h 362"/>
                <a:gd name="T18" fmla="*/ 98 w 324"/>
                <a:gd name="T19" fmla="*/ 76 h 362"/>
                <a:gd name="T20" fmla="*/ 126 w 324"/>
                <a:gd name="T21" fmla="*/ 130 h 362"/>
                <a:gd name="T22" fmla="*/ 139 w 324"/>
                <a:gd name="T23" fmla="*/ 139 h 362"/>
                <a:gd name="T24" fmla="*/ 68 w 324"/>
                <a:gd name="T25" fmla="*/ 139 h 362"/>
                <a:gd name="T26" fmla="*/ 10 w 324"/>
                <a:gd name="T27" fmla="*/ 198 h 362"/>
                <a:gd name="T28" fmla="*/ 10 w 324"/>
                <a:gd name="T29" fmla="*/ 352 h 362"/>
                <a:gd name="T30" fmla="*/ 60 w 324"/>
                <a:gd name="T31" fmla="*/ 352 h 362"/>
                <a:gd name="T32" fmla="*/ 77 w 324"/>
                <a:gd name="T33" fmla="*/ 213 h 362"/>
                <a:gd name="T34" fmla="*/ 102 w 324"/>
                <a:gd name="T35" fmla="*/ 352 h 362"/>
                <a:gd name="T36" fmla="*/ 222 w 324"/>
                <a:gd name="T37" fmla="*/ 352 h 362"/>
                <a:gd name="T38" fmla="*/ 246 w 324"/>
                <a:gd name="T39" fmla="*/ 213 h 362"/>
                <a:gd name="T40" fmla="*/ 263 w 324"/>
                <a:gd name="T41" fmla="*/ 352 h 362"/>
                <a:gd name="T42" fmla="*/ 324 w 324"/>
                <a:gd name="T43" fmla="*/ 362 h 362"/>
                <a:gd name="T44" fmla="*/ 324 w 324"/>
                <a:gd name="T45" fmla="*/ 362 h 362"/>
                <a:gd name="T46" fmla="*/ 255 w 324"/>
                <a:gd name="T47" fmla="*/ 362 h 362"/>
                <a:gd name="T48" fmla="*/ 245 w 324"/>
                <a:gd name="T49" fmla="*/ 279 h 362"/>
                <a:gd name="T50" fmla="*/ 230 w 324"/>
                <a:gd name="T51" fmla="*/ 362 h 362"/>
                <a:gd name="T52" fmla="*/ 94 w 324"/>
                <a:gd name="T53" fmla="*/ 362 h 362"/>
                <a:gd name="T54" fmla="*/ 79 w 324"/>
                <a:gd name="T55" fmla="*/ 279 h 362"/>
                <a:gd name="T56" fmla="*/ 69 w 324"/>
                <a:gd name="T57" fmla="*/ 362 h 362"/>
                <a:gd name="T58" fmla="*/ 0 w 324"/>
                <a:gd name="T59" fmla="*/ 362 h 362"/>
                <a:gd name="T60" fmla="*/ 0 w 324"/>
                <a:gd name="T61" fmla="*/ 198 h 362"/>
                <a:gd name="T62" fmla="*/ 68 w 324"/>
                <a:gd name="T63" fmla="*/ 130 h 362"/>
                <a:gd name="T64" fmla="*/ 110 w 324"/>
                <a:gd name="T65" fmla="*/ 130 h 362"/>
                <a:gd name="T66" fmla="*/ 88 w 324"/>
                <a:gd name="T67" fmla="*/ 76 h 362"/>
                <a:gd name="T68" fmla="*/ 164 w 324"/>
                <a:gd name="T69" fmla="*/ 0 h 362"/>
                <a:gd name="T70" fmla="*/ 240 w 324"/>
                <a:gd name="T71" fmla="*/ 76 h 362"/>
                <a:gd name="T72" fmla="*/ 218 w 324"/>
                <a:gd name="T73" fmla="*/ 130 h 362"/>
                <a:gd name="T74" fmla="*/ 256 w 324"/>
                <a:gd name="T75" fmla="*/ 130 h 362"/>
                <a:gd name="T76" fmla="*/ 323 w 324"/>
                <a:gd name="T77" fmla="*/ 198 h 362"/>
                <a:gd name="T78" fmla="*/ 324 w 324"/>
                <a:gd name="T79" fmla="*/ 362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4" h="362">
                  <a:moveTo>
                    <a:pt x="263" y="352"/>
                  </a:moveTo>
                  <a:lnTo>
                    <a:pt x="263" y="352"/>
                  </a:lnTo>
                  <a:lnTo>
                    <a:pt x="314" y="352"/>
                  </a:lnTo>
                  <a:lnTo>
                    <a:pt x="314" y="198"/>
                  </a:lnTo>
                  <a:cubicBezTo>
                    <a:pt x="314" y="165"/>
                    <a:pt x="288" y="139"/>
                    <a:pt x="256" y="139"/>
                  </a:cubicBezTo>
                  <a:lnTo>
                    <a:pt x="189" y="139"/>
                  </a:lnTo>
                  <a:lnTo>
                    <a:pt x="202" y="130"/>
                  </a:lnTo>
                  <a:cubicBezTo>
                    <a:pt x="219" y="118"/>
                    <a:pt x="230" y="98"/>
                    <a:pt x="230" y="76"/>
                  </a:cubicBezTo>
                  <a:cubicBezTo>
                    <a:pt x="230" y="39"/>
                    <a:pt x="200" y="10"/>
                    <a:pt x="164" y="10"/>
                  </a:cubicBezTo>
                  <a:cubicBezTo>
                    <a:pt x="127" y="10"/>
                    <a:pt x="98" y="39"/>
                    <a:pt x="98" y="76"/>
                  </a:cubicBezTo>
                  <a:cubicBezTo>
                    <a:pt x="98" y="98"/>
                    <a:pt x="108" y="118"/>
                    <a:pt x="126" y="130"/>
                  </a:cubicBezTo>
                  <a:lnTo>
                    <a:pt x="139" y="139"/>
                  </a:lnTo>
                  <a:lnTo>
                    <a:pt x="68" y="139"/>
                  </a:lnTo>
                  <a:cubicBezTo>
                    <a:pt x="36" y="139"/>
                    <a:pt x="10" y="165"/>
                    <a:pt x="10" y="198"/>
                  </a:cubicBezTo>
                  <a:lnTo>
                    <a:pt x="10" y="352"/>
                  </a:lnTo>
                  <a:lnTo>
                    <a:pt x="60" y="352"/>
                  </a:lnTo>
                  <a:lnTo>
                    <a:pt x="77" y="213"/>
                  </a:lnTo>
                  <a:lnTo>
                    <a:pt x="102" y="352"/>
                  </a:lnTo>
                  <a:lnTo>
                    <a:pt x="222" y="352"/>
                  </a:lnTo>
                  <a:lnTo>
                    <a:pt x="246" y="213"/>
                  </a:lnTo>
                  <a:lnTo>
                    <a:pt x="263" y="352"/>
                  </a:lnTo>
                  <a:close/>
                  <a:moveTo>
                    <a:pt x="324" y="362"/>
                  </a:moveTo>
                  <a:lnTo>
                    <a:pt x="324" y="362"/>
                  </a:lnTo>
                  <a:lnTo>
                    <a:pt x="255" y="362"/>
                  </a:lnTo>
                  <a:lnTo>
                    <a:pt x="245" y="279"/>
                  </a:lnTo>
                  <a:lnTo>
                    <a:pt x="230" y="362"/>
                  </a:lnTo>
                  <a:lnTo>
                    <a:pt x="94" y="362"/>
                  </a:lnTo>
                  <a:lnTo>
                    <a:pt x="79" y="279"/>
                  </a:lnTo>
                  <a:lnTo>
                    <a:pt x="69" y="362"/>
                  </a:lnTo>
                  <a:lnTo>
                    <a:pt x="0" y="362"/>
                  </a:lnTo>
                  <a:lnTo>
                    <a:pt x="0" y="198"/>
                  </a:lnTo>
                  <a:cubicBezTo>
                    <a:pt x="0" y="160"/>
                    <a:pt x="31" y="130"/>
                    <a:pt x="68" y="130"/>
                  </a:cubicBezTo>
                  <a:lnTo>
                    <a:pt x="110" y="130"/>
                  </a:lnTo>
                  <a:cubicBezTo>
                    <a:pt x="96" y="115"/>
                    <a:pt x="88" y="96"/>
                    <a:pt x="88" y="76"/>
                  </a:cubicBezTo>
                  <a:cubicBezTo>
                    <a:pt x="88" y="34"/>
                    <a:pt x="122" y="0"/>
                    <a:pt x="164" y="0"/>
                  </a:cubicBezTo>
                  <a:cubicBezTo>
                    <a:pt x="206" y="0"/>
                    <a:pt x="240" y="34"/>
                    <a:pt x="240" y="76"/>
                  </a:cubicBezTo>
                  <a:cubicBezTo>
                    <a:pt x="240" y="96"/>
                    <a:pt x="232" y="115"/>
                    <a:pt x="218" y="130"/>
                  </a:cubicBezTo>
                  <a:lnTo>
                    <a:pt x="256" y="130"/>
                  </a:lnTo>
                  <a:cubicBezTo>
                    <a:pt x="293" y="130"/>
                    <a:pt x="323" y="160"/>
                    <a:pt x="323" y="198"/>
                  </a:cubicBezTo>
                  <a:lnTo>
                    <a:pt x="324" y="362"/>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en-US" sz="1013" b="0" i="0" u="none" strike="noStrike" kern="0" cap="none" spc="0" normalizeH="0" baseline="0" noProof="0" dirty="0">
                <a:ln>
                  <a:noFill/>
                </a:ln>
                <a:solidFill>
                  <a:srgbClr val="FFFFFF"/>
                </a:solidFill>
                <a:effectLst/>
                <a:uLnTx/>
                <a:uFillTx/>
              </a:endParaRPr>
            </a:p>
          </p:txBody>
        </p:sp>
      </p:grpSp>
    </p:spTree>
    <p:extLst>
      <p:ext uri="{BB962C8B-B14F-4D97-AF65-F5344CB8AC3E}">
        <p14:creationId xmlns:p14="http://schemas.microsoft.com/office/powerpoint/2010/main" val="7435484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9" Type="http://schemas.openxmlformats.org/officeDocument/2006/relationships/theme" Target="../theme/theme2.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38" Type="http://schemas.openxmlformats.org/officeDocument/2006/relationships/slideLayout" Target="../slideLayouts/slideLayout72.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slideLayout" Target="../slideLayouts/slideLayout71.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slideLayout" Target="../slideLayouts/slideLayout70.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3.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6" Type="http://schemas.openxmlformats.org/officeDocument/2006/relationships/theme" Target="../theme/theme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1"/>
            <a:ext cx="9144000" cy="301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4640264"/>
            <a:ext cx="9144000" cy="5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457200" y="3016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1" name="Footer Placeholder 4"/>
          <p:cNvSpPr>
            <a:spLocks noGrp="1"/>
          </p:cNvSpPr>
          <p:nvPr>
            <p:ph type="ftr" sz="quarter" idx="3"/>
          </p:nvPr>
        </p:nvSpPr>
        <p:spPr>
          <a:xfrm>
            <a:off x="457200" y="4813300"/>
            <a:ext cx="8229600" cy="158750"/>
          </a:xfrm>
          <a:prstGeom prst="rect">
            <a:avLst/>
          </a:prstGeom>
          <a:noFill/>
          <a:ln>
            <a:noFill/>
          </a:ln>
          <a:effectLst/>
        </p:spPr>
        <p:txBody>
          <a:bodyPr vert="horz" wrap="square" lIns="91440" tIns="27432" rIns="0" bIns="0" rtlCol="0" anchor="ctr">
            <a:spAutoFit/>
          </a:bodyPr>
          <a:lstStyle>
            <a:lvl1pPr algn="r" defTabSz="685983" eaLnBrk="1" fontAlgn="auto" hangingPunct="1">
              <a:spcBef>
                <a:spcPts val="0"/>
              </a:spcBef>
              <a:spcAft>
                <a:spcPts val="0"/>
              </a:spcAft>
              <a:defRPr lang="en-US" sz="850" dirty="0" smtClean="0">
                <a:solidFill>
                  <a:schemeClr val="bg1">
                    <a:lumMod val="65000"/>
                  </a:schemeClr>
                </a:solidFill>
                <a:latin typeface="+mn-lt"/>
              </a:defRPr>
            </a:lvl1pPr>
          </a:lstStyle>
          <a:p>
            <a:pPr>
              <a:defRPr/>
            </a:pPr>
            <a:r>
              <a:rPr lang="en-US" dirty="0"/>
              <a:t>© 2018 LEAN HUMAN CAPITAL BY HEALTHCARESOURCE. ALL RIGHTS RESERVED</a:t>
            </a:r>
          </a:p>
        </p:txBody>
      </p:sp>
      <p:cxnSp>
        <p:nvCxnSpPr>
          <p:cNvPr id="5" name="Straight Connector 4"/>
          <p:cNvCxnSpPr/>
          <p:nvPr/>
        </p:nvCxnSpPr>
        <p:spPr>
          <a:xfrm>
            <a:off x="457200" y="-66675"/>
            <a:ext cx="0" cy="542766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6800" y="-66675"/>
            <a:ext cx="0" cy="542766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413" y="3016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663" y="46450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413" y="14446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idx="1"/>
          </p:nvPr>
        </p:nvSpPr>
        <p:spPr>
          <a:xfrm>
            <a:off x="457200" y="1211263"/>
            <a:ext cx="8229600" cy="34258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8742363" y="4756150"/>
            <a:ext cx="277812" cy="273050"/>
          </a:xfrm>
          <a:prstGeom prst="ellipse">
            <a:avLst/>
          </a:prstGeom>
          <a:solidFill>
            <a:schemeClr val="accent1"/>
          </a:solidFill>
          <a:ln w="28575">
            <a:noFill/>
          </a:ln>
        </p:spPr>
        <p:txBody>
          <a:bodyPr vert="horz" lIns="0" tIns="0" rIns="0" bIns="0" rtlCol="0" anchor="ctr"/>
          <a:lstStyle>
            <a:lvl1pPr algn="ctr" defTabSz="685983" eaLnBrk="1" fontAlgn="auto" hangingPunct="1">
              <a:spcBef>
                <a:spcPts val="0"/>
              </a:spcBef>
              <a:spcAft>
                <a:spcPts val="0"/>
              </a:spcAft>
              <a:defRPr sz="900" b="0" i="0" smtClean="0">
                <a:solidFill>
                  <a:schemeClr val="bg1"/>
                </a:solidFill>
                <a:latin typeface="Calibri Regular" charset="0"/>
              </a:defRPr>
            </a:lvl1pPr>
          </a:lstStyle>
          <a:p>
            <a:pPr>
              <a:defRPr/>
            </a:pPr>
            <a:fld id="{82EC6056-71BA-E540-9685-BE7888A27691}" type="slidenum">
              <a:rPr lang="en-US" smtClean="0"/>
              <a:pPr>
                <a:defRPr/>
              </a:pPr>
              <a:t>‹#›</a:t>
            </a:fld>
            <a:endParaRPr lang="en-US" dirty="0"/>
          </a:p>
        </p:txBody>
      </p:sp>
      <p:sp>
        <p:nvSpPr>
          <p:cNvPr id="14" name="Rectangle 13"/>
          <p:cNvSpPr/>
          <p:nvPr userDrawn="1"/>
        </p:nvSpPr>
        <p:spPr>
          <a:xfrm>
            <a:off x="0" y="1"/>
            <a:ext cx="9144000" cy="301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0" y="4640264"/>
            <a:ext cx="9144000" cy="5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41837631"/>
      </p:ext>
    </p:extLst>
  </p:cSld>
  <p:clrMap bg1="lt1" tx1="dk1" bg2="lt2" tx2="dk2" accent1="accent1" accent2="accent2" accent3="accent3" accent4="accent4" accent5="accent5" accent6="accent6" hlink="hlink" folHlink="folHlink"/>
  <p:sldLayoutIdLst>
    <p:sldLayoutId id="2147483787" r:id="rId1"/>
    <p:sldLayoutId id="2147483813"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809" r:id="rId11"/>
    <p:sldLayoutId id="2147483811" r:id="rId12"/>
    <p:sldLayoutId id="2147483796" r:id="rId13"/>
    <p:sldLayoutId id="2147483797" r:id="rId14"/>
    <p:sldLayoutId id="2147483798" r:id="rId15"/>
    <p:sldLayoutId id="2147483799" r:id="rId16"/>
    <p:sldLayoutId id="2147483800" r:id="rId17"/>
    <p:sldLayoutId id="2147483812" r:id="rId18"/>
    <p:sldLayoutId id="2147483801" r:id="rId19"/>
    <p:sldLayoutId id="2147483802" r:id="rId20"/>
    <p:sldLayoutId id="2147483803" r:id="rId21"/>
    <p:sldLayoutId id="2147483804" r:id="rId22"/>
    <p:sldLayoutId id="2147483805" r:id="rId23"/>
    <p:sldLayoutId id="2147483806" r:id="rId24"/>
    <p:sldLayoutId id="2147483807" r:id="rId25"/>
    <p:sldLayoutId id="2147483808" r:id="rId26"/>
    <p:sldLayoutId id="2147483814" r:id="rId27"/>
    <p:sldLayoutId id="2147483815" r:id="rId28"/>
    <p:sldLayoutId id="2147483816" r:id="rId29"/>
    <p:sldLayoutId id="2147483817" r:id="rId30"/>
    <p:sldLayoutId id="2147483818" r:id="rId31"/>
    <p:sldLayoutId id="2147483819" r:id="rId32"/>
    <p:sldLayoutId id="2147483820" r:id="rId33"/>
    <p:sldLayoutId id="2147483821" r:id="rId34"/>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hf hdr="0" dt="0"/>
  <p:txStyles>
    <p:titleStyle>
      <a:lvl1pPr algn="ctr"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ctr" defTabSz="685800" rtl="0" eaLnBrk="1" fontAlgn="base" hangingPunct="1">
        <a:lnSpc>
          <a:spcPct val="90000"/>
        </a:lnSpc>
        <a:spcBef>
          <a:spcPct val="0"/>
        </a:spcBef>
        <a:spcAft>
          <a:spcPct val="0"/>
        </a:spcAft>
        <a:defRPr sz="3300">
          <a:solidFill>
            <a:schemeClr val="tx1"/>
          </a:solidFill>
          <a:latin typeface="Calibri Light" charset="0"/>
        </a:defRPr>
      </a:lvl2pPr>
      <a:lvl3pPr algn="ctr" defTabSz="685800" rtl="0" eaLnBrk="1" fontAlgn="base" hangingPunct="1">
        <a:lnSpc>
          <a:spcPct val="90000"/>
        </a:lnSpc>
        <a:spcBef>
          <a:spcPct val="0"/>
        </a:spcBef>
        <a:spcAft>
          <a:spcPct val="0"/>
        </a:spcAft>
        <a:defRPr sz="3300">
          <a:solidFill>
            <a:schemeClr val="tx1"/>
          </a:solidFill>
          <a:latin typeface="Calibri Light" charset="0"/>
        </a:defRPr>
      </a:lvl3pPr>
      <a:lvl4pPr algn="ctr" defTabSz="685800" rtl="0" eaLnBrk="1" fontAlgn="base" hangingPunct="1">
        <a:lnSpc>
          <a:spcPct val="90000"/>
        </a:lnSpc>
        <a:spcBef>
          <a:spcPct val="0"/>
        </a:spcBef>
        <a:spcAft>
          <a:spcPct val="0"/>
        </a:spcAft>
        <a:defRPr sz="3300">
          <a:solidFill>
            <a:schemeClr val="tx1"/>
          </a:solidFill>
          <a:latin typeface="Calibri Light" charset="0"/>
        </a:defRPr>
      </a:lvl4pPr>
      <a:lvl5pPr algn="ctr" defTabSz="685800" rtl="0" eaLnBrk="1" fontAlgn="base" hangingPunct="1">
        <a:lnSpc>
          <a:spcPct val="90000"/>
        </a:lnSpc>
        <a:spcBef>
          <a:spcPct val="0"/>
        </a:spcBef>
        <a:spcAft>
          <a:spcPct val="0"/>
        </a:spcAft>
        <a:defRPr sz="3300">
          <a:solidFill>
            <a:schemeClr val="tx1"/>
          </a:solidFill>
          <a:latin typeface="Calibri Light" charset="0"/>
        </a:defRPr>
      </a:lvl5pPr>
      <a:lvl6pPr marL="457200" algn="ctr"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ctr"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ctr"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ctr" defTabSz="685800" rtl="0" eaLnBrk="1" fontAlgn="base" hangingPunct="1">
        <a:lnSpc>
          <a:spcPct val="90000"/>
        </a:lnSpc>
        <a:spcBef>
          <a:spcPct val="0"/>
        </a:spcBef>
        <a:spcAft>
          <a:spcPct val="0"/>
        </a:spcAft>
        <a:defRPr sz="3300">
          <a:solidFill>
            <a:schemeClr val="tx1"/>
          </a:solidFill>
          <a:latin typeface="Calibri Light" charset="0"/>
        </a:defRPr>
      </a:lvl9pPr>
    </p:titleStyle>
    <p:bodyStyle>
      <a:lvl1pPr algn="l" defTabSz="136525" rtl="0" eaLnBrk="1" fontAlgn="base" hangingPunct="1">
        <a:spcBef>
          <a:spcPct val="0"/>
        </a:spcBef>
        <a:spcAft>
          <a:spcPts val="900"/>
        </a:spcAft>
        <a:buClr>
          <a:schemeClr val="accent2"/>
        </a:buClr>
        <a:buFont typeface="Arial" charset="0"/>
        <a:defRPr sz="1800" kern="1200">
          <a:solidFill>
            <a:schemeClr val="tx1"/>
          </a:solidFill>
          <a:latin typeface="+mn-lt"/>
          <a:ea typeface="+mn-ea"/>
          <a:cs typeface="+mn-cs"/>
        </a:defRPr>
      </a:lvl1pPr>
      <a:lvl2pPr marL="182880" indent="-182880" algn="l" defTabSz="685800" rtl="0" eaLnBrk="1" fontAlgn="base" hangingPunct="1">
        <a:spcBef>
          <a:spcPct val="0"/>
        </a:spcBef>
        <a:spcAft>
          <a:spcPts val="900"/>
        </a:spcAft>
        <a:buClr>
          <a:schemeClr val="accent2"/>
        </a:buClr>
        <a:buFont typeface="Arial" charset="0"/>
        <a:buChar char="•"/>
        <a:defRPr sz="1800" kern="1200">
          <a:solidFill>
            <a:schemeClr val="tx1"/>
          </a:solidFill>
          <a:latin typeface="+mn-lt"/>
          <a:ea typeface="+mn-ea"/>
          <a:cs typeface="+mn-cs"/>
        </a:defRPr>
      </a:lvl2pPr>
      <a:lvl3pPr marL="201168" algn="l" defTabSz="685800" rtl="0" eaLnBrk="1" fontAlgn="base" hangingPunct="1">
        <a:spcBef>
          <a:spcPct val="0"/>
        </a:spcBef>
        <a:spcAft>
          <a:spcPts val="450"/>
        </a:spcAft>
        <a:buFont typeface="Arial" charset="0"/>
        <a:defRPr sz="1400" kern="1200">
          <a:solidFill>
            <a:schemeClr val="tx1"/>
          </a:solidFill>
          <a:latin typeface="+mn-lt"/>
          <a:ea typeface="+mn-ea"/>
          <a:cs typeface="+mn-cs"/>
        </a:defRPr>
      </a:lvl3pPr>
      <a:lvl4pPr marL="365760" indent="-137160" algn="l" defTabSz="685800" rtl="0" eaLnBrk="1" fontAlgn="base" hangingPunct="1">
        <a:spcBef>
          <a:spcPct val="0"/>
        </a:spcBef>
        <a:spcAft>
          <a:spcPts val="600"/>
        </a:spcAft>
        <a:buFont typeface="Arial" charset="0"/>
        <a:buChar char="•"/>
        <a:defRPr sz="1400" kern="1200">
          <a:solidFill>
            <a:schemeClr val="tx1"/>
          </a:solidFill>
          <a:latin typeface="+mn-lt"/>
          <a:ea typeface="+mn-ea"/>
          <a:cs typeface="+mn-cs"/>
        </a:defRPr>
      </a:lvl4pPr>
      <a:lvl5pPr marL="479425" indent="-101600" algn="l" defTabSz="685800" rtl="0" eaLnBrk="1" fontAlgn="base" hangingPunct="1">
        <a:spcBef>
          <a:spcPct val="0"/>
        </a:spcBef>
        <a:spcAft>
          <a:spcPts val="450"/>
        </a:spcAft>
        <a:buFont typeface="Arial"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ectangle 16"/>
          <p:cNvSpPr/>
          <p:nvPr/>
        </p:nvSpPr>
        <p:spPr>
          <a:xfrm>
            <a:off x="0" y="1"/>
            <a:ext cx="9144000" cy="301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0" y="4640264"/>
            <a:ext cx="9144000" cy="5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6" name="Title Placeholder 1"/>
          <p:cNvSpPr>
            <a:spLocks noGrp="1"/>
          </p:cNvSpPr>
          <p:nvPr>
            <p:ph type="title"/>
          </p:nvPr>
        </p:nvSpPr>
        <p:spPr bwMode="auto">
          <a:xfrm>
            <a:off x="457200" y="30162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ltLang="en-US"/>
              <a:t>Click to edit Master title style</a:t>
            </a:r>
            <a:endParaRPr lang="en-US" altLang="en-US" dirty="0"/>
          </a:p>
        </p:txBody>
      </p:sp>
      <p:sp>
        <p:nvSpPr>
          <p:cNvPr id="21" name="Footer Placeholder 4"/>
          <p:cNvSpPr>
            <a:spLocks noGrp="1"/>
          </p:cNvSpPr>
          <p:nvPr>
            <p:ph type="ftr" sz="quarter" idx="3"/>
          </p:nvPr>
        </p:nvSpPr>
        <p:spPr>
          <a:xfrm>
            <a:off x="457200" y="4813300"/>
            <a:ext cx="8229600" cy="158750"/>
          </a:xfrm>
          <a:prstGeom prst="rect">
            <a:avLst/>
          </a:prstGeom>
          <a:noFill/>
          <a:ln>
            <a:noFill/>
          </a:ln>
          <a:effectLst/>
        </p:spPr>
        <p:txBody>
          <a:bodyPr vert="horz" wrap="square" lIns="91440" tIns="27432" rIns="0" bIns="0" rtlCol="0" anchor="ctr">
            <a:spAutoFit/>
          </a:bodyPr>
          <a:lstStyle>
            <a:lvl1pPr algn="r" defTabSz="685983" eaLnBrk="1" fontAlgn="auto" hangingPunct="1">
              <a:spcBef>
                <a:spcPts val="0"/>
              </a:spcBef>
              <a:spcAft>
                <a:spcPts val="0"/>
              </a:spcAft>
              <a:defRPr lang="en-US" sz="850" dirty="0" smtClean="0">
                <a:solidFill>
                  <a:schemeClr val="bg1">
                    <a:lumMod val="65000"/>
                  </a:schemeClr>
                </a:solidFill>
                <a:latin typeface="+mn-lt"/>
              </a:defRPr>
            </a:lvl1pPr>
          </a:lstStyle>
          <a:p>
            <a:pPr>
              <a:defRPr/>
            </a:pPr>
            <a:r>
              <a:rPr lang="en-US" dirty="0"/>
              <a:t>© 2018 LEAN HUMAN CAPITAL BY HEALTHCARESOURCE. ALL RIGHTS RESERVED</a:t>
            </a:r>
          </a:p>
        </p:txBody>
      </p:sp>
      <p:cxnSp>
        <p:nvCxnSpPr>
          <p:cNvPr id="5" name="Straight Connector 4"/>
          <p:cNvCxnSpPr/>
          <p:nvPr/>
        </p:nvCxnSpPr>
        <p:spPr>
          <a:xfrm>
            <a:off x="457200" y="-66675"/>
            <a:ext cx="0" cy="542766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686800" y="-66675"/>
            <a:ext cx="0" cy="5427663"/>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413" y="3016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1663" y="46450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5413" y="1444625"/>
            <a:ext cx="10240963" cy="0"/>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13" name="Text Placeholder 12"/>
          <p:cNvSpPr>
            <a:spLocks noGrp="1"/>
          </p:cNvSpPr>
          <p:nvPr>
            <p:ph type="body" idx="1"/>
          </p:nvPr>
        </p:nvSpPr>
        <p:spPr>
          <a:xfrm>
            <a:off x="457200" y="1211263"/>
            <a:ext cx="8229600" cy="34258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8742363" y="4756150"/>
            <a:ext cx="277812" cy="273050"/>
          </a:xfrm>
          <a:prstGeom prst="ellipse">
            <a:avLst/>
          </a:prstGeom>
          <a:solidFill>
            <a:schemeClr val="accent1"/>
          </a:solidFill>
          <a:ln w="28575">
            <a:noFill/>
          </a:ln>
        </p:spPr>
        <p:txBody>
          <a:bodyPr vert="horz" lIns="0" tIns="0" rIns="0" bIns="0" rtlCol="0" anchor="ctr"/>
          <a:lstStyle>
            <a:lvl1pPr algn="ctr" defTabSz="685983" eaLnBrk="1" fontAlgn="auto" hangingPunct="1">
              <a:spcBef>
                <a:spcPts val="0"/>
              </a:spcBef>
              <a:spcAft>
                <a:spcPts val="0"/>
              </a:spcAft>
              <a:defRPr sz="900" b="0" i="0" smtClean="0">
                <a:solidFill>
                  <a:schemeClr val="bg1"/>
                </a:solidFill>
                <a:latin typeface="Calibri Regular" charset="0"/>
              </a:defRPr>
            </a:lvl1pPr>
          </a:lstStyle>
          <a:p>
            <a:pPr>
              <a:defRPr/>
            </a:pPr>
            <a:fld id="{82EC6056-71BA-E540-9685-BE7888A27691}" type="slidenum">
              <a:rPr lang="en-US" smtClean="0"/>
              <a:pPr>
                <a:defRPr/>
              </a:pPr>
              <a:t>‹#›</a:t>
            </a:fld>
            <a:endParaRPr lang="en-US" dirty="0"/>
          </a:p>
        </p:txBody>
      </p:sp>
      <p:sp>
        <p:nvSpPr>
          <p:cNvPr id="14" name="Rectangle 13"/>
          <p:cNvSpPr/>
          <p:nvPr/>
        </p:nvSpPr>
        <p:spPr>
          <a:xfrm>
            <a:off x="0" y="1"/>
            <a:ext cx="9144000" cy="301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0" y="4640264"/>
            <a:ext cx="9144000" cy="5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2DA4BA1-4438-4A43-9F69-02642DDD4A65}"/>
              </a:ext>
            </a:extLst>
          </p:cNvPr>
          <p:cNvSpPr/>
          <p:nvPr userDrawn="1"/>
        </p:nvSpPr>
        <p:spPr>
          <a:xfrm>
            <a:off x="0" y="1"/>
            <a:ext cx="9144000" cy="301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B70B8441-D214-4AC0-AAE3-2E2F47E96F4D}"/>
              </a:ext>
            </a:extLst>
          </p:cNvPr>
          <p:cNvSpPr/>
          <p:nvPr userDrawn="1"/>
        </p:nvSpPr>
        <p:spPr>
          <a:xfrm>
            <a:off x="0" y="4640264"/>
            <a:ext cx="9144000" cy="535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8744000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2" r:id="rId20"/>
    <p:sldLayoutId id="2147483843" r:id="rId21"/>
    <p:sldLayoutId id="2147483844" r:id="rId22"/>
    <p:sldLayoutId id="2147483845" r:id="rId23"/>
    <p:sldLayoutId id="2147483846" r:id="rId24"/>
    <p:sldLayoutId id="2147483847" r:id="rId25"/>
    <p:sldLayoutId id="2147483857" r:id="rId26"/>
    <p:sldLayoutId id="2147483850" r:id="rId27"/>
    <p:sldLayoutId id="2147483851" r:id="rId28"/>
    <p:sldLayoutId id="2147483852" r:id="rId29"/>
    <p:sldLayoutId id="2147483853" r:id="rId30"/>
    <p:sldLayoutId id="2147483854" r:id="rId31"/>
    <p:sldLayoutId id="2147483855" r:id="rId32"/>
    <p:sldLayoutId id="2147483871" r:id="rId33"/>
    <p:sldLayoutId id="2147483872" r:id="rId34"/>
    <p:sldLayoutId id="2147483873" r:id="rId35"/>
    <p:sldLayoutId id="2147483874" r:id="rId36"/>
    <p:sldLayoutId id="2147483875" r:id="rId37"/>
    <p:sldLayoutId id="2147483876" r:id="rId38"/>
  </p:sldLayoutIdLst>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hf hdr="0" dt="0"/>
  <p:txStyles>
    <p:titleStyle>
      <a:lvl1pPr algn="ctr"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ctr" defTabSz="685800" rtl="0" eaLnBrk="1" fontAlgn="base" hangingPunct="1">
        <a:lnSpc>
          <a:spcPct val="90000"/>
        </a:lnSpc>
        <a:spcBef>
          <a:spcPct val="0"/>
        </a:spcBef>
        <a:spcAft>
          <a:spcPct val="0"/>
        </a:spcAft>
        <a:defRPr sz="3300">
          <a:solidFill>
            <a:schemeClr val="tx1"/>
          </a:solidFill>
          <a:latin typeface="Calibri Light" charset="0"/>
        </a:defRPr>
      </a:lvl2pPr>
      <a:lvl3pPr algn="ctr" defTabSz="685800" rtl="0" eaLnBrk="1" fontAlgn="base" hangingPunct="1">
        <a:lnSpc>
          <a:spcPct val="90000"/>
        </a:lnSpc>
        <a:spcBef>
          <a:spcPct val="0"/>
        </a:spcBef>
        <a:spcAft>
          <a:spcPct val="0"/>
        </a:spcAft>
        <a:defRPr sz="3300">
          <a:solidFill>
            <a:schemeClr val="tx1"/>
          </a:solidFill>
          <a:latin typeface="Calibri Light" charset="0"/>
        </a:defRPr>
      </a:lvl3pPr>
      <a:lvl4pPr algn="ctr" defTabSz="685800" rtl="0" eaLnBrk="1" fontAlgn="base" hangingPunct="1">
        <a:lnSpc>
          <a:spcPct val="90000"/>
        </a:lnSpc>
        <a:spcBef>
          <a:spcPct val="0"/>
        </a:spcBef>
        <a:spcAft>
          <a:spcPct val="0"/>
        </a:spcAft>
        <a:defRPr sz="3300">
          <a:solidFill>
            <a:schemeClr val="tx1"/>
          </a:solidFill>
          <a:latin typeface="Calibri Light" charset="0"/>
        </a:defRPr>
      </a:lvl4pPr>
      <a:lvl5pPr algn="ctr" defTabSz="685800" rtl="0" eaLnBrk="1" fontAlgn="base" hangingPunct="1">
        <a:lnSpc>
          <a:spcPct val="90000"/>
        </a:lnSpc>
        <a:spcBef>
          <a:spcPct val="0"/>
        </a:spcBef>
        <a:spcAft>
          <a:spcPct val="0"/>
        </a:spcAft>
        <a:defRPr sz="3300">
          <a:solidFill>
            <a:schemeClr val="tx1"/>
          </a:solidFill>
          <a:latin typeface="Calibri Light" charset="0"/>
        </a:defRPr>
      </a:lvl5pPr>
      <a:lvl6pPr marL="457200" algn="ctr" defTabSz="685800" rtl="0" eaLnBrk="1" fontAlgn="base" hangingPunct="1">
        <a:lnSpc>
          <a:spcPct val="90000"/>
        </a:lnSpc>
        <a:spcBef>
          <a:spcPct val="0"/>
        </a:spcBef>
        <a:spcAft>
          <a:spcPct val="0"/>
        </a:spcAft>
        <a:defRPr sz="3300">
          <a:solidFill>
            <a:schemeClr val="tx1"/>
          </a:solidFill>
          <a:latin typeface="Calibri Light" charset="0"/>
        </a:defRPr>
      </a:lvl6pPr>
      <a:lvl7pPr marL="914400" algn="ctr" defTabSz="685800" rtl="0" eaLnBrk="1" fontAlgn="base" hangingPunct="1">
        <a:lnSpc>
          <a:spcPct val="90000"/>
        </a:lnSpc>
        <a:spcBef>
          <a:spcPct val="0"/>
        </a:spcBef>
        <a:spcAft>
          <a:spcPct val="0"/>
        </a:spcAft>
        <a:defRPr sz="3300">
          <a:solidFill>
            <a:schemeClr val="tx1"/>
          </a:solidFill>
          <a:latin typeface="Calibri Light" charset="0"/>
        </a:defRPr>
      </a:lvl7pPr>
      <a:lvl8pPr marL="1371600" algn="ctr" defTabSz="685800" rtl="0" eaLnBrk="1" fontAlgn="base" hangingPunct="1">
        <a:lnSpc>
          <a:spcPct val="90000"/>
        </a:lnSpc>
        <a:spcBef>
          <a:spcPct val="0"/>
        </a:spcBef>
        <a:spcAft>
          <a:spcPct val="0"/>
        </a:spcAft>
        <a:defRPr sz="3300">
          <a:solidFill>
            <a:schemeClr val="tx1"/>
          </a:solidFill>
          <a:latin typeface="Calibri Light" charset="0"/>
        </a:defRPr>
      </a:lvl8pPr>
      <a:lvl9pPr marL="1828800" algn="ctr" defTabSz="685800" rtl="0" eaLnBrk="1" fontAlgn="base" hangingPunct="1">
        <a:lnSpc>
          <a:spcPct val="90000"/>
        </a:lnSpc>
        <a:spcBef>
          <a:spcPct val="0"/>
        </a:spcBef>
        <a:spcAft>
          <a:spcPct val="0"/>
        </a:spcAft>
        <a:defRPr sz="3300">
          <a:solidFill>
            <a:schemeClr val="tx1"/>
          </a:solidFill>
          <a:latin typeface="Calibri Light" charset="0"/>
        </a:defRPr>
      </a:lvl9pPr>
    </p:titleStyle>
    <p:bodyStyle>
      <a:lvl1pPr algn="l" defTabSz="136525" rtl="0" eaLnBrk="1" fontAlgn="base" hangingPunct="1">
        <a:spcBef>
          <a:spcPct val="0"/>
        </a:spcBef>
        <a:spcAft>
          <a:spcPts val="900"/>
        </a:spcAft>
        <a:buClr>
          <a:schemeClr val="accent2"/>
        </a:buClr>
        <a:buFont typeface="Arial" charset="0"/>
        <a:defRPr sz="1800" kern="1200">
          <a:solidFill>
            <a:schemeClr val="tx1"/>
          </a:solidFill>
          <a:latin typeface="+mn-lt"/>
          <a:ea typeface="+mn-ea"/>
          <a:cs typeface="+mn-cs"/>
        </a:defRPr>
      </a:lvl1pPr>
      <a:lvl2pPr marL="182880" indent="-182880" algn="l" defTabSz="685800" rtl="0" eaLnBrk="1" fontAlgn="base" hangingPunct="1">
        <a:spcBef>
          <a:spcPct val="0"/>
        </a:spcBef>
        <a:spcAft>
          <a:spcPts val="900"/>
        </a:spcAft>
        <a:buClr>
          <a:schemeClr val="accent2"/>
        </a:buClr>
        <a:buFont typeface="Arial" charset="0"/>
        <a:buChar char="•"/>
        <a:defRPr sz="1800" kern="1200">
          <a:solidFill>
            <a:schemeClr val="tx1"/>
          </a:solidFill>
          <a:latin typeface="+mn-lt"/>
          <a:ea typeface="+mn-ea"/>
          <a:cs typeface="+mn-cs"/>
        </a:defRPr>
      </a:lvl2pPr>
      <a:lvl3pPr marL="201168" algn="l" defTabSz="685800" rtl="0" eaLnBrk="1" fontAlgn="base" hangingPunct="1">
        <a:spcBef>
          <a:spcPct val="0"/>
        </a:spcBef>
        <a:spcAft>
          <a:spcPts val="450"/>
        </a:spcAft>
        <a:buFont typeface="Arial" charset="0"/>
        <a:defRPr sz="1400" kern="1200">
          <a:solidFill>
            <a:schemeClr val="tx1"/>
          </a:solidFill>
          <a:latin typeface="+mn-lt"/>
          <a:ea typeface="+mn-ea"/>
          <a:cs typeface="+mn-cs"/>
        </a:defRPr>
      </a:lvl3pPr>
      <a:lvl4pPr marL="365760" indent="-137160" algn="l" defTabSz="685800" rtl="0" eaLnBrk="1" fontAlgn="base" hangingPunct="1">
        <a:spcBef>
          <a:spcPct val="0"/>
        </a:spcBef>
        <a:spcAft>
          <a:spcPts val="600"/>
        </a:spcAft>
        <a:buFont typeface="Arial" charset="0"/>
        <a:buChar char="•"/>
        <a:defRPr sz="1400" kern="1200">
          <a:solidFill>
            <a:schemeClr val="tx1"/>
          </a:solidFill>
          <a:latin typeface="+mn-lt"/>
          <a:ea typeface="+mn-ea"/>
          <a:cs typeface="+mn-cs"/>
        </a:defRPr>
      </a:lvl4pPr>
      <a:lvl5pPr marL="479425" indent="-101600" algn="l" defTabSz="685800" rtl="0" eaLnBrk="1" fontAlgn="base" hangingPunct="1">
        <a:spcBef>
          <a:spcPct val="0"/>
        </a:spcBef>
        <a:spcAft>
          <a:spcPts val="450"/>
        </a:spcAft>
        <a:buFont typeface="Arial"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39837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hf hdr="0" dt="0"/>
  <p:txStyles>
    <p:titleStyle>
      <a:lvl1pPr algn="l" rtl="0" eaLnBrk="1" fontAlgn="base" hangingPunct="1">
        <a:lnSpc>
          <a:spcPct val="75000"/>
        </a:lnSpc>
        <a:spcBef>
          <a:spcPct val="0"/>
        </a:spcBef>
        <a:spcAft>
          <a:spcPct val="0"/>
        </a:spcAft>
        <a:defRPr lang="en-US" sz="1800" b="1" kern="1200" cap="all" dirty="0">
          <a:solidFill>
            <a:schemeClr val="tx2"/>
          </a:solidFill>
          <a:latin typeface="Arial"/>
          <a:ea typeface="ＭＳ Ｐゴシック" charset="0"/>
          <a:cs typeface="Arial"/>
        </a:defRPr>
      </a:lvl1pPr>
      <a:lvl2pPr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2pPr>
      <a:lvl3pPr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3pPr>
      <a:lvl4pPr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4pPr>
      <a:lvl5pPr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5pPr>
      <a:lvl6pPr marL="457200"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6pPr>
      <a:lvl7pPr marL="914400"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7pPr>
      <a:lvl8pPr marL="1371600"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8pPr>
      <a:lvl9pPr marL="1828800" algn="ctr" rtl="0" eaLnBrk="1" fontAlgn="base" hangingPunct="1">
        <a:lnSpc>
          <a:spcPct val="75000"/>
        </a:lnSpc>
        <a:spcBef>
          <a:spcPct val="0"/>
        </a:spcBef>
        <a:spcAft>
          <a:spcPct val="0"/>
        </a:spcAft>
        <a:defRPr sz="3600">
          <a:solidFill>
            <a:srgbClr val="FFFFFF"/>
          </a:solidFill>
          <a:latin typeface="Rockwell" charset="0"/>
          <a:ea typeface="ＭＳ Ｐゴシック" charset="0"/>
        </a:defRPr>
      </a:lvl9pPr>
    </p:titleStyle>
    <p:bodyStyle>
      <a:lvl1pPr marL="256032" indent="-274320" algn="l" rtl="0" eaLnBrk="1" fontAlgn="base" hangingPunct="1">
        <a:lnSpc>
          <a:spcPct val="110000"/>
        </a:lnSpc>
        <a:spcBef>
          <a:spcPts val="300"/>
        </a:spcBef>
        <a:spcAft>
          <a:spcPts val="700"/>
        </a:spcAft>
        <a:buClr>
          <a:schemeClr val="accent1"/>
        </a:buClr>
        <a:buSzPct val="124000"/>
        <a:buFont typeface="Arial Unicode MS"/>
        <a:buChar char="✔"/>
        <a:defRPr sz="1600" b="1" kern="1200">
          <a:solidFill>
            <a:schemeClr val="tx2"/>
          </a:solidFill>
          <a:latin typeface="+mn-lt"/>
          <a:ea typeface="ＭＳ Ｐゴシック" charset="0"/>
          <a:cs typeface="ＭＳ Ｐゴシック" charset="0"/>
        </a:defRPr>
      </a:lvl1pPr>
      <a:lvl2pPr marL="164592" indent="-155448" algn="l" rtl="0" eaLnBrk="1" fontAlgn="base" hangingPunct="1">
        <a:lnSpc>
          <a:spcPct val="110000"/>
        </a:lnSpc>
        <a:spcBef>
          <a:spcPts val="100"/>
        </a:spcBef>
        <a:spcAft>
          <a:spcPts val="300"/>
        </a:spcAft>
        <a:buClr>
          <a:schemeClr val="accent1"/>
        </a:buClr>
        <a:buSzPct val="100000"/>
        <a:buFont typeface="Arial" charset="0"/>
        <a:buChar char="•"/>
        <a:defRPr sz="1600" b="1" kern="1200">
          <a:solidFill>
            <a:schemeClr val="tx2"/>
          </a:solidFill>
          <a:latin typeface="+mn-lt"/>
          <a:ea typeface="ＭＳ Ｐゴシック" charset="0"/>
          <a:cs typeface="+mn-cs"/>
        </a:defRPr>
      </a:lvl2pPr>
      <a:lvl3pPr marL="740664" indent="-153988" algn="l" rtl="0" eaLnBrk="1" fontAlgn="base" hangingPunct="1">
        <a:spcBef>
          <a:spcPts val="100"/>
        </a:spcBef>
        <a:spcAft>
          <a:spcPts val="300"/>
        </a:spcAft>
        <a:buClr>
          <a:schemeClr val="accent1"/>
        </a:buClr>
        <a:buSzPct val="90000"/>
        <a:buFont typeface="Arial" charset="0"/>
        <a:buChar char="•"/>
        <a:defRPr sz="1400" kern="1200">
          <a:solidFill>
            <a:schemeClr val="tx2"/>
          </a:solidFill>
          <a:latin typeface="+mn-lt"/>
          <a:ea typeface="ＭＳ Ｐゴシック" charset="0"/>
          <a:cs typeface="+mn-cs"/>
        </a:defRPr>
      </a:lvl3pPr>
      <a:lvl4pPr marL="1187450" indent="-182563" algn="l" rtl="0" eaLnBrk="1" fontAlgn="base" hangingPunct="1">
        <a:spcBef>
          <a:spcPts val="100"/>
        </a:spcBef>
        <a:spcAft>
          <a:spcPts val="300"/>
        </a:spcAft>
        <a:buClr>
          <a:schemeClr val="accent1"/>
        </a:buClr>
        <a:buFont typeface="Arial" charset="0"/>
        <a:buChar char="•"/>
        <a:defRPr sz="1100" kern="1200">
          <a:solidFill>
            <a:schemeClr val="tx2"/>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2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69A3B7D3-BC36-4A71-A169-1FDC6F3A535E}"/>
              </a:ext>
            </a:extLst>
          </p:cNvPr>
          <p:cNvSpPr txBox="1">
            <a:spLocks/>
          </p:cNvSpPr>
          <p:nvPr userDrawn="1"/>
        </p:nvSpPr>
        <p:spPr>
          <a:xfrm>
            <a:off x="141128" y="4827174"/>
            <a:ext cx="8882292" cy="138241"/>
          </a:xfrm>
          <a:prstGeom prst="rect">
            <a:avLst/>
          </a:prstGeom>
        </p:spPr>
        <p:txBody>
          <a:bodyPr/>
          <a:lstStyle>
            <a:lvl1pPr marL="192019" indent="-205735" algn="l" rtl="0" eaLnBrk="1" fontAlgn="base" hangingPunct="1">
              <a:lnSpc>
                <a:spcPct val="110000"/>
              </a:lnSpc>
              <a:spcBef>
                <a:spcPts val="225"/>
              </a:spcBef>
              <a:spcAft>
                <a:spcPts val="525"/>
              </a:spcAft>
              <a:buClr>
                <a:schemeClr val="accent1"/>
              </a:buClr>
              <a:buSzPct val="124000"/>
              <a:buFont typeface="Arial Unicode MS"/>
              <a:buChar char="✔"/>
              <a:defRPr sz="1200" b="1" kern="1200">
                <a:solidFill>
                  <a:schemeClr val="tx2"/>
                </a:solidFill>
                <a:latin typeface="+mn-lt"/>
                <a:ea typeface="ＭＳ Ｐゴシック" charset="0"/>
                <a:cs typeface="ＭＳ Ｐゴシック" charset="0"/>
              </a:defRPr>
            </a:lvl1pPr>
            <a:lvl2pPr marL="123441" indent="-116584" algn="l" rtl="0" eaLnBrk="1" fontAlgn="base" hangingPunct="1">
              <a:lnSpc>
                <a:spcPct val="110000"/>
              </a:lnSpc>
              <a:spcBef>
                <a:spcPts val="75"/>
              </a:spcBef>
              <a:spcAft>
                <a:spcPts val="225"/>
              </a:spcAft>
              <a:buClr>
                <a:schemeClr val="accent1"/>
              </a:buClr>
              <a:buSzPct val="100000"/>
              <a:buFont typeface="Arial" charset="0"/>
              <a:buChar char="•"/>
              <a:defRPr sz="1200" b="1" kern="1200">
                <a:solidFill>
                  <a:schemeClr val="tx2"/>
                </a:solidFill>
                <a:latin typeface="+mn-lt"/>
                <a:ea typeface="ＭＳ Ｐゴシック" charset="0"/>
                <a:cs typeface="+mn-cs"/>
              </a:defRPr>
            </a:lvl2pPr>
            <a:lvl3pPr marL="555485" indent="-115488" algn="l" rtl="0" eaLnBrk="1" fontAlgn="base" hangingPunct="1">
              <a:spcBef>
                <a:spcPts val="75"/>
              </a:spcBef>
              <a:spcAft>
                <a:spcPts val="225"/>
              </a:spcAft>
              <a:buClr>
                <a:schemeClr val="accent1"/>
              </a:buClr>
              <a:buSzPct val="90000"/>
              <a:buFont typeface="Arial" charset="0"/>
              <a:buChar char="•"/>
              <a:defRPr sz="1051" kern="1200">
                <a:solidFill>
                  <a:schemeClr val="tx2"/>
                </a:solidFill>
                <a:latin typeface="+mn-lt"/>
                <a:ea typeface="ＭＳ Ｐゴシック" charset="0"/>
                <a:cs typeface="+mn-cs"/>
              </a:defRPr>
            </a:lvl3pPr>
            <a:lvl4pPr marL="890566" indent="-136919" algn="l" rtl="0" eaLnBrk="1" fontAlgn="base" hangingPunct="1">
              <a:spcBef>
                <a:spcPts val="75"/>
              </a:spcBef>
              <a:spcAft>
                <a:spcPts val="225"/>
              </a:spcAft>
              <a:buClr>
                <a:schemeClr val="accent1"/>
              </a:buClr>
              <a:buFont typeface="Arial" charset="0"/>
              <a:buChar char="•"/>
              <a:defRPr sz="825" kern="1200">
                <a:solidFill>
                  <a:schemeClr val="tx2"/>
                </a:solidFill>
                <a:latin typeface="+mn-lt"/>
                <a:ea typeface="ＭＳ Ｐゴシック" charset="0"/>
                <a:cs typeface="+mn-cs"/>
              </a:defRPr>
            </a:lvl4pPr>
            <a:lvl5pPr marL="890566" indent="-102392" algn="l" rtl="0" eaLnBrk="1" fontAlgn="base" hangingPunct="1">
              <a:spcBef>
                <a:spcPct val="20000"/>
              </a:spcBef>
              <a:spcAft>
                <a:spcPct val="0"/>
              </a:spcAft>
              <a:buClr>
                <a:schemeClr val="accent1"/>
              </a:buClr>
              <a:buSzPct val="100000"/>
              <a:buFont typeface="Arial" charset="0"/>
              <a:buChar char="•"/>
              <a:defRPr sz="900" kern="1200">
                <a:solidFill>
                  <a:schemeClr val="tx1"/>
                </a:solidFill>
                <a:latin typeface="+mn-lt"/>
                <a:ea typeface="ＭＳ Ｐゴシック" charset="0"/>
                <a:cs typeface="+mn-cs"/>
              </a:defRPr>
            </a:lvl5pPr>
            <a:lvl6pPr marL="1028674" indent="-137157" algn="l" defTabSz="685783"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31" indent="-137157" algn="l" defTabSz="685783"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2987" indent="-137157" algn="l" defTabSz="685783"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44" indent="-137157" algn="l" defTabSz="685783"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0" indent="0">
              <a:buFont typeface="Arial Unicode MS"/>
              <a:buNone/>
            </a:pPr>
            <a:r>
              <a:rPr lang="en-US" sz="750" b="0" dirty="0"/>
              <a:t>LEAN HUMAN CAPITAL  •  HEALTHCARESOURCE © 2018</a:t>
            </a:r>
          </a:p>
          <a:p>
            <a:endParaRPr lang="en-US" sz="900" dirty="0"/>
          </a:p>
        </p:txBody>
      </p:sp>
      <p:sp>
        <p:nvSpPr>
          <p:cNvPr id="3" name="TextBox 2">
            <a:extLst>
              <a:ext uri="{FF2B5EF4-FFF2-40B4-BE49-F238E27FC236}">
                <a16:creationId xmlns:a16="http://schemas.microsoft.com/office/drawing/2014/main" id="{F4683EF3-4B17-4827-B1CF-F7D10A50364E}"/>
              </a:ext>
            </a:extLst>
          </p:cNvPr>
          <p:cNvSpPr txBox="1"/>
          <p:nvPr userDrawn="1"/>
        </p:nvSpPr>
        <p:spPr>
          <a:xfrm>
            <a:off x="8386354" y="4965414"/>
            <a:ext cx="421277" cy="158635"/>
          </a:xfrm>
          <a:prstGeom prst="rect">
            <a:avLst/>
          </a:prstGeom>
          <a:noFill/>
        </p:spPr>
        <p:txBody>
          <a:bodyPr wrap="square" lIns="0" tIns="0" rIns="0" bIns="0" rtlCol="0">
            <a:noAutofit/>
          </a:bodyPr>
          <a:lstStyle/>
          <a:p>
            <a:pPr algn="ctr"/>
            <a:fld id="{631B103B-1DDE-408A-842F-19847256DAE8}" type="slidenum">
              <a:rPr lang="en-US" sz="900" i="1" smtClean="0">
                <a:solidFill>
                  <a:schemeClr val="tx2"/>
                </a:solidFill>
              </a:rPr>
              <a:pPr algn="ctr"/>
              <a:t>‹#›</a:t>
            </a:fld>
            <a:endParaRPr lang="en-US" sz="900" i="1" dirty="0">
              <a:solidFill>
                <a:schemeClr val="tx2"/>
              </a:solidFill>
            </a:endParaRPr>
          </a:p>
        </p:txBody>
      </p:sp>
    </p:spTree>
    <p:extLst>
      <p:ext uri="{BB962C8B-B14F-4D97-AF65-F5344CB8AC3E}">
        <p14:creationId xmlns:p14="http://schemas.microsoft.com/office/powerpoint/2010/main" val="1442629223"/>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Lst>
  <p:hf sldNum="0" hdr="0" ftr="0" dt="0"/>
  <p:txStyles>
    <p:titleStyle>
      <a:lvl1pPr algn="l" rtl="0" eaLnBrk="1" fontAlgn="base" hangingPunct="1">
        <a:lnSpc>
          <a:spcPct val="75000"/>
        </a:lnSpc>
        <a:spcBef>
          <a:spcPct val="0"/>
        </a:spcBef>
        <a:spcAft>
          <a:spcPct val="0"/>
        </a:spcAft>
        <a:defRPr lang="en-US" sz="1013" b="1" kern="1200" cap="all" dirty="0">
          <a:solidFill>
            <a:schemeClr val="tx2"/>
          </a:solidFill>
          <a:latin typeface="Arial"/>
          <a:ea typeface="ＭＳ Ｐゴシック" charset="0"/>
          <a:cs typeface="Arial"/>
        </a:defRPr>
      </a:lvl1pPr>
      <a:lvl2pPr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2pPr>
      <a:lvl3pPr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3pPr>
      <a:lvl4pPr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4pPr>
      <a:lvl5pPr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5pPr>
      <a:lvl6pPr marL="257168"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6pPr>
      <a:lvl7pPr marL="514337"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7pPr>
      <a:lvl8pPr marL="771506"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8pPr>
      <a:lvl9pPr marL="1028675" algn="ctr" rtl="0" eaLnBrk="1" fontAlgn="base" hangingPunct="1">
        <a:lnSpc>
          <a:spcPct val="75000"/>
        </a:lnSpc>
        <a:spcBef>
          <a:spcPct val="0"/>
        </a:spcBef>
        <a:spcAft>
          <a:spcPct val="0"/>
        </a:spcAft>
        <a:defRPr sz="2025">
          <a:solidFill>
            <a:srgbClr val="FFFFFF"/>
          </a:solidFill>
          <a:latin typeface="Rockwell" charset="0"/>
          <a:ea typeface="ＭＳ Ｐゴシック" charset="0"/>
        </a:defRPr>
      </a:lvl9pPr>
    </p:titleStyle>
    <p:bodyStyle>
      <a:lvl1pPr marL="144014" indent="-154301" algn="l" rtl="0" eaLnBrk="1" fontAlgn="base" hangingPunct="1">
        <a:lnSpc>
          <a:spcPct val="110000"/>
        </a:lnSpc>
        <a:spcBef>
          <a:spcPts val="169"/>
        </a:spcBef>
        <a:spcAft>
          <a:spcPts val="394"/>
        </a:spcAft>
        <a:buClr>
          <a:schemeClr val="accent1"/>
        </a:buClr>
        <a:buSzPct val="124000"/>
        <a:buFont typeface="Arial Unicode MS"/>
        <a:buChar char="✔"/>
        <a:defRPr sz="900" b="1" kern="1200">
          <a:solidFill>
            <a:schemeClr val="tx2"/>
          </a:solidFill>
          <a:latin typeface="+mn-lt"/>
          <a:ea typeface="ＭＳ Ｐゴシック" charset="0"/>
          <a:cs typeface="ＭＳ Ｐゴシック" charset="0"/>
        </a:defRPr>
      </a:lvl1pPr>
      <a:lvl2pPr marL="92581" indent="-87438" algn="l" rtl="0" eaLnBrk="1" fontAlgn="base" hangingPunct="1">
        <a:lnSpc>
          <a:spcPct val="110000"/>
        </a:lnSpc>
        <a:spcBef>
          <a:spcPts val="56"/>
        </a:spcBef>
        <a:spcAft>
          <a:spcPts val="169"/>
        </a:spcAft>
        <a:buClr>
          <a:schemeClr val="accent1"/>
        </a:buClr>
        <a:buSzPct val="100000"/>
        <a:buFont typeface="Arial" charset="0"/>
        <a:buChar char="•"/>
        <a:defRPr sz="900" b="1" kern="1200">
          <a:solidFill>
            <a:schemeClr val="tx2"/>
          </a:solidFill>
          <a:latin typeface="+mn-lt"/>
          <a:ea typeface="ＭＳ Ｐゴシック" charset="0"/>
          <a:cs typeface="+mn-cs"/>
        </a:defRPr>
      </a:lvl2pPr>
      <a:lvl3pPr marL="416614" indent="-86616" algn="l" rtl="0" eaLnBrk="1" fontAlgn="base" hangingPunct="1">
        <a:spcBef>
          <a:spcPts val="56"/>
        </a:spcBef>
        <a:spcAft>
          <a:spcPts val="169"/>
        </a:spcAft>
        <a:buClr>
          <a:schemeClr val="accent1"/>
        </a:buClr>
        <a:buSzPct val="90000"/>
        <a:buFont typeface="Arial" charset="0"/>
        <a:buChar char="•"/>
        <a:defRPr sz="788" kern="1200">
          <a:solidFill>
            <a:schemeClr val="tx2"/>
          </a:solidFill>
          <a:latin typeface="+mn-lt"/>
          <a:ea typeface="ＭＳ Ｐゴシック" charset="0"/>
          <a:cs typeface="+mn-cs"/>
        </a:defRPr>
      </a:lvl3pPr>
      <a:lvl4pPr marL="667925" indent="-102689" algn="l" rtl="0" eaLnBrk="1" fontAlgn="base" hangingPunct="1">
        <a:spcBef>
          <a:spcPts val="56"/>
        </a:spcBef>
        <a:spcAft>
          <a:spcPts val="169"/>
        </a:spcAft>
        <a:buClr>
          <a:schemeClr val="accent1"/>
        </a:buClr>
        <a:buFont typeface="Arial" charset="0"/>
        <a:buChar char="•"/>
        <a:defRPr sz="619" kern="1200">
          <a:solidFill>
            <a:schemeClr val="tx2"/>
          </a:solidFill>
          <a:latin typeface="+mn-lt"/>
          <a:ea typeface="ＭＳ Ｐゴシック" charset="0"/>
          <a:cs typeface="+mn-cs"/>
        </a:defRPr>
      </a:lvl4pPr>
      <a:lvl5pPr marL="667925" indent="-76794" algn="l" rtl="0" eaLnBrk="1" fontAlgn="base" hangingPunct="1">
        <a:spcBef>
          <a:spcPct val="20000"/>
        </a:spcBef>
        <a:spcAft>
          <a:spcPct val="0"/>
        </a:spcAft>
        <a:buClr>
          <a:schemeClr val="accent1"/>
        </a:buClr>
        <a:buSzPct val="100000"/>
        <a:buFont typeface="Arial" charset="0"/>
        <a:buChar char="•"/>
        <a:defRPr sz="675" kern="1200">
          <a:solidFill>
            <a:schemeClr val="tx1"/>
          </a:solidFill>
          <a:latin typeface="+mn-lt"/>
          <a:ea typeface="ＭＳ Ｐゴシック" charset="0"/>
          <a:cs typeface="+mn-cs"/>
        </a:defRPr>
      </a:lvl5pPr>
      <a:lvl6pPr marL="771506" indent="-102868" algn="l" defTabSz="514337"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6pPr>
      <a:lvl7pPr marL="874373" indent="-102868" algn="l" defTabSz="514337"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7pPr>
      <a:lvl8pPr marL="977240" indent="-102868" algn="l" defTabSz="514337"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8pPr>
      <a:lvl9pPr marL="1080108" indent="-102868" algn="l" defTabSz="514337" rtl="0" eaLnBrk="1" latinLnBrk="0" hangingPunct="1">
        <a:spcBef>
          <a:spcPct val="20000"/>
        </a:spcBef>
        <a:buClr>
          <a:schemeClr val="accent1"/>
        </a:buClr>
        <a:buFont typeface="Arial" pitchFamily="34" charset="0"/>
        <a:buChar char="•"/>
        <a:defRPr sz="731"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90.xml"/></Relationships>
</file>

<file path=ppt/slides/_rels/slide1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_rels/slide2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G"/><Relationship Id="rId1" Type="http://schemas.openxmlformats.org/officeDocument/2006/relationships/slideLayout" Target="../slideLayouts/slideLayout89.xml"/></Relationships>
</file>

<file path=ppt/slides/_rels/slide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97.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7.xml.rels><?xml version="1.0" encoding="UTF-8" standalone="yes"?>
<Relationships xmlns="http://schemas.openxmlformats.org/package/2006/relationships"><Relationship Id="rId13" Type="http://schemas.openxmlformats.org/officeDocument/2006/relationships/image" Target="../media/image15.jpg"/><Relationship Id="rId18" Type="http://schemas.openxmlformats.org/officeDocument/2006/relationships/image" Target="../media/image20.png"/><Relationship Id="rId26" Type="http://schemas.openxmlformats.org/officeDocument/2006/relationships/image" Target="../media/image28.tiff"/><Relationship Id="rId39" Type="http://schemas.openxmlformats.org/officeDocument/2006/relationships/image" Target="../media/image41.png"/><Relationship Id="rId21" Type="http://schemas.openxmlformats.org/officeDocument/2006/relationships/image" Target="../media/image23.jpeg"/><Relationship Id="rId34" Type="http://schemas.openxmlformats.org/officeDocument/2006/relationships/image" Target="../media/image36.jpeg"/><Relationship Id="rId42" Type="http://schemas.openxmlformats.org/officeDocument/2006/relationships/image" Target="../media/image44.png"/><Relationship Id="rId7" Type="http://schemas.openxmlformats.org/officeDocument/2006/relationships/image" Target="../media/image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29" Type="http://schemas.openxmlformats.org/officeDocument/2006/relationships/image" Target="../media/image31.tiff"/><Relationship Id="rId41" Type="http://schemas.openxmlformats.org/officeDocument/2006/relationships/image" Target="../media/image43.png"/><Relationship Id="rId1" Type="http://schemas.openxmlformats.org/officeDocument/2006/relationships/slideLayout" Target="../slideLayouts/slideLayout90.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32" Type="http://schemas.openxmlformats.org/officeDocument/2006/relationships/image" Target="../media/image34.wmf"/><Relationship Id="rId37" Type="http://schemas.openxmlformats.org/officeDocument/2006/relationships/image" Target="../media/image39.png"/><Relationship Id="rId40" Type="http://schemas.openxmlformats.org/officeDocument/2006/relationships/image" Target="../media/image42.png"/><Relationship Id="rId5" Type="http://schemas.openxmlformats.org/officeDocument/2006/relationships/image" Target="../media/image7.png"/><Relationship Id="rId15" Type="http://schemas.openxmlformats.org/officeDocument/2006/relationships/image" Target="../media/image17.jpg"/><Relationship Id="rId23" Type="http://schemas.openxmlformats.org/officeDocument/2006/relationships/image" Target="../media/image25.gif"/><Relationship Id="rId28" Type="http://schemas.openxmlformats.org/officeDocument/2006/relationships/image" Target="../media/image30.jpeg"/><Relationship Id="rId36" Type="http://schemas.openxmlformats.org/officeDocument/2006/relationships/image" Target="../media/image38.jpg"/><Relationship Id="rId10" Type="http://schemas.openxmlformats.org/officeDocument/2006/relationships/image" Target="../media/image12.jpeg"/><Relationship Id="rId19" Type="http://schemas.openxmlformats.org/officeDocument/2006/relationships/image" Target="../media/image21.jpeg"/><Relationship Id="rId31" Type="http://schemas.openxmlformats.org/officeDocument/2006/relationships/image" Target="../media/image33.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g"/><Relationship Id="rId22" Type="http://schemas.openxmlformats.org/officeDocument/2006/relationships/image" Target="../media/image24.png"/><Relationship Id="rId27" Type="http://schemas.openxmlformats.org/officeDocument/2006/relationships/image" Target="../media/image29.png"/><Relationship Id="rId30" Type="http://schemas.openxmlformats.org/officeDocument/2006/relationships/image" Target="../media/image32.wmf"/><Relationship Id="rId35" Type="http://schemas.openxmlformats.org/officeDocument/2006/relationships/image" Target="../media/image37.png"/><Relationship Id="rId43" Type="http://schemas.openxmlformats.org/officeDocument/2006/relationships/image" Target="../media/image45.png"/><Relationship Id="rId8" Type="http://schemas.openxmlformats.org/officeDocument/2006/relationships/image" Target="../media/image10.png"/><Relationship Id="rId3" Type="http://schemas.openxmlformats.org/officeDocument/2006/relationships/image" Target="../media/image5.png"/><Relationship Id="rId12" Type="http://schemas.openxmlformats.org/officeDocument/2006/relationships/image" Target="../media/image14.jpg"/><Relationship Id="rId17" Type="http://schemas.openxmlformats.org/officeDocument/2006/relationships/image" Target="../media/image19.jpeg"/><Relationship Id="rId25" Type="http://schemas.openxmlformats.org/officeDocument/2006/relationships/image" Target="../media/image27.png"/><Relationship Id="rId33" Type="http://schemas.openxmlformats.org/officeDocument/2006/relationships/image" Target="../media/image35.jpeg"/><Relationship Id="rId38"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xml"/><Relationship Id="rId1" Type="http://schemas.openxmlformats.org/officeDocument/2006/relationships/slideLayout" Target="../slideLayouts/slideLayout89.xml"/><Relationship Id="rId5" Type="http://schemas.openxmlformats.org/officeDocument/2006/relationships/image" Target="../media/image52.jpeg"/><Relationship Id="rId4" Type="http://schemas.openxmlformats.org/officeDocument/2006/relationships/image" Target="../media/image5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27629" y="1404594"/>
            <a:ext cx="7169228" cy="1692914"/>
          </a:xfrm>
        </p:spPr>
        <p:txBody>
          <a:bodyPr>
            <a:normAutofit/>
          </a:bodyPr>
          <a:lstStyle/>
          <a:p>
            <a:r>
              <a:rPr lang="en-US" sz="2000" dirty="0"/>
              <a:t>Insight from the 2018 Healthcare Recruitment Metrics Benchmark Study Results and Elite Honor Roll Recruitment Winner</a:t>
            </a:r>
          </a:p>
        </p:txBody>
      </p:sp>
      <p:sp>
        <p:nvSpPr>
          <p:cNvPr id="3" name="Rectangle 2">
            <a:extLst>
              <a:ext uri="{FF2B5EF4-FFF2-40B4-BE49-F238E27FC236}">
                <a16:creationId xmlns:a16="http://schemas.microsoft.com/office/drawing/2014/main" id="{EF3CC7EC-3FE4-401F-AC5F-0198A556F1F9}"/>
              </a:ext>
            </a:extLst>
          </p:cNvPr>
          <p:cNvSpPr/>
          <p:nvPr/>
        </p:nvSpPr>
        <p:spPr>
          <a:xfrm>
            <a:off x="5122070" y="3334358"/>
            <a:ext cx="3834562" cy="1625060"/>
          </a:xfrm>
          <a:prstGeom prst="rect">
            <a:avLst/>
          </a:prstGeom>
        </p:spPr>
        <p:txBody>
          <a:bodyPr wrap="square">
            <a:spAutoFit/>
          </a:bodyPr>
          <a:lstStyle/>
          <a:p>
            <a:pPr lvl="0" algn="r" defTabSz="136525" eaLnBrk="1" hangingPunct="1">
              <a:lnSpc>
                <a:spcPct val="90000"/>
              </a:lnSpc>
              <a:spcAft>
                <a:spcPts val="900"/>
              </a:spcAft>
              <a:buClr>
                <a:srgbClr val="7AB800"/>
              </a:buClr>
            </a:pPr>
            <a:r>
              <a:rPr lang="en-US" sz="1800" b="1" dirty="0">
                <a:solidFill>
                  <a:schemeClr val="accent1"/>
                </a:solidFill>
                <a:latin typeface="Calibri" panose="020F0502020204030204"/>
              </a:rPr>
              <a:t>SPEAKERS: </a:t>
            </a:r>
            <a:endParaRPr lang="en-US" sz="1800" dirty="0">
              <a:solidFill>
                <a:schemeClr val="accent1"/>
              </a:solidFill>
              <a:latin typeface="Calibri" panose="020F0502020204030204"/>
            </a:endParaRPr>
          </a:p>
          <a:p>
            <a:pPr lvl="0" algn="r" defTabSz="136525" eaLnBrk="1" hangingPunct="1">
              <a:lnSpc>
                <a:spcPct val="90000"/>
              </a:lnSpc>
              <a:spcAft>
                <a:spcPts val="900"/>
              </a:spcAft>
              <a:buClr>
                <a:srgbClr val="7AB800"/>
              </a:buClr>
            </a:pPr>
            <a:r>
              <a:rPr lang="en-US" sz="1400" b="1" dirty="0">
                <a:solidFill>
                  <a:schemeClr val="accent1"/>
                </a:solidFill>
                <a:latin typeface="Calibri" panose="020F0502020204030204"/>
              </a:rPr>
              <a:t>Dana Cates</a:t>
            </a:r>
            <a:br>
              <a:rPr lang="en-US" sz="1400" dirty="0">
                <a:solidFill>
                  <a:schemeClr val="accent1"/>
                </a:solidFill>
                <a:latin typeface="Calibri" panose="020F0502020204030204"/>
              </a:rPr>
            </a:br>
            <a:r>
              <a:rPr lang="en-US" sz="1200" i="1" dirty="0">
                <a:solidFill>
                  <a:schemeClr val="accent1"/>
                </a:solidFill>
                <a:latin typeface="Calibri" panose="020F0502020204030204"/>
              </a:rPr>
              <a:t>Senior Consultant,</a:t>
            </a:r>
            <a:br>
              <a:rPr lang="en-US" sz="1200" dirty="0">
                <a:solidFill>
                  <a:schemeClr val="accent1"/>
                </a:solidFill>
                <a:latin typeface="Calibri" panose="020F0502020204030204"/>
              </a:rPr>
            </a:br>
            <a:r>
              <a:rPr lang="en-US" sz="1200" dirty="0">
                <a:solidFill>
                  <a:schemeClr val="accent1"/>
                </a:solidFill>
                <a:latin typeface="Calibri" panose="020F0502020204030204"/>
              </a:rPr>
              <a:t>Lean Human Capital by HealthcareSource</a:t>
            </a:r>
          </a:p>
          <a:p>
            <a:pPr lvl="0" algn="r" defTabSz="136525" eaLnBrk="1" hangingPunct="1">
              <a:lnSpc>
                <a:spcPct val="90000"/>
              </a:lnSpc>
              <a:spcAft>
                <a:spcPts val="0"/>
              </a:spcAft>
              <a:buClr>
                <a:srgbClr val="7AB800"/>
              </a:buClr>
            </a:pPr>
            <a:r>
              <a:rPr lang="en-US" sz="1400" b="1" dirty="0">
                <a:solidFill>
                  <a:schemeClr val="accent1"/>
                </a:solidFill>
                <a:latin typeface="Calibri" panose="020F0502020204030204"/>
              </a:rPr>
              <a:t>Nick Watts</a:t>
            </a:r>
          </a:p>
          <a:p>
            <a:pPr lvl="0" algn="r" defTabSz="136525" eaLnBrk="1" hangingPunct="1">
              <a:lnSpc>
                <a:spcPct val="90000"/>
              </a:lnSpc>
              <a:spcAft>
                <a:spcPts val="0"/>
              </a:spcAft>
              <a:buClr>
                <a:srgbClr val="7AB800"/>
              </a:buClr>
            </a:pPr>
            <a:r>
              <a:rPr lang="en-US" sz="1200" i="1" dirty="0">
                <a:solidFill>
                  <a:srgbClr val="00A8E9"/>
                </a:solidFill>
              </a:rPr>
              <a:t>Vice President of Talent &amp; Workforce Optimization</a:t>
            </a:r>
          </a:p>
          <a:p>
            <a:pPr lvl="0" algn="r" defTabSz="136525" eaLnBrk="1" hangingPunct="1">
              <a:lnSpc>
                <a:spcPct val="90000"/>
              </a:lnSpc>
              <a:spcAft>
                <a:spcPts val="0"/>
              </a:spcAft>
              <a:buClr>
                <a:srgbClr val="7AB800"/>
              </a:buClr>
            </a:pPr>
            <a:r>
              <a:rPr lang="en-US" sz="1200" dirty="0">
                <a:solidFill>
                  <a:schemeClr val="accent1"/>
                </a:solidFill>
                <a:latin typeface="Calibri" panose="020F0502020204030204"/>
              </a:rPr>
              <a:t>SCL Health</a:t>
            </a:r>
          </a:p>
        </p:txBody>
      </p:sp>
      <p:sp>
        <p:nvSpPr>
          <p:cNvPr id="7" name="TextBox 6">
            <a:extLst>
              <a:ext uri="{FF2B5EF4-FFF2-40B4-BE49-F238E27FC236}">
                <a16:creationId xmlns:a16="http://schemas.microsoft.com/office/drawing/2014/main" id="{4E1A0F00-0586-4E88-BFBD-7AB60238471F}"/>
              </a:ext>
            </a:extLst>
          </p:cNvPr>
          <p:cNvSpPr txBox="1"/>
          <p:nvPr/>
        </p:nvSpPr>
        <p:spPr>
          <a:xfrm>
            <a:off x="1227629" y="1788970"/>
            <a:ext cx="6479382" cy="584081"/>
          </a:xfrm>
          <a:prstGeom prst="rect">
            <a:avLst/>
          </a:prstGeom>
        </p:spPr>
        <p:txBody>
          <a:bodyPr vert="horz" wrap="square" lIns="0" tIns="0" rIns="0" bIns="0" rtlCol="0">
            <a:noAutofit/>
          </a:bodyPr>
          <a:lstStyle/>
          <a:p>
            <a:pPr algn="ctr"/>
            <a:r>
              <a:rPr lang="en-US" sz="3200" dirty="0">
                <a:solidFill>
                  <a:srgbClr val="FFFFFF"/>
                </a:solidFill>
              </a:rPr>
              <a:t>Transform Your Recruitment Strategy</a:t>
            </a:r>
          </a:p>
        </p:txBody>
      </p:sp>
    </p:spTree>
    <p:extLst>
      <p:ext uri="{BB962C8B-B14F-4D97-AF65-F5344CB8AC3E}">
        <p14:creationId xmlns:p14="http://schemas.microsoft.com/office/powerpoint/2010/main" val="695385938"/>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60724" y="1087438"/>
            <a:ext cx="4618445" cy="2027222"/>
          </a:xfrm>
        </p:spPr>
        <p:txBody>
          <a:bodyPr/>
          <a:lstStyle/>
          <a:p>
            <a:pPr marL="285750" indent="-285750">
              <a:spcBef>
                <a:spcPts val="450"/>
              </a:spcBef>
              <a:spcAft>
                <a:spcPts val="450"/>
              </a:spcAft>
              <a:buFont typeface="Wingdings" panose="05000000000000000000" pitchFamily="2" charset="2"/>
              <a:buChar char="§"/>
              <a:defRPr/>
            </a:pPr>
            <a:r>
              <a:rPr lang="en-US" sz="1400" b="0" dirty="0">
                <a:solidFill>
                  <a:schemeClr val="tx1"/>
                </a:solidFill>
                <a:cs typeface="Arial" pitchFamily="34" charset="0"/>
              </a:rPr>
              <a:t>9</a:t>
            </a:r>
            <a:r>
              <a:rPr lang="en-US" sz="1400" b="0" baseline="30000" dirty="0">
                <a:solidFill>
                  <a:schemeClr val="tx1"/>
                </a:solidFill>
                <a:cs typeface="Arial" pitchFamily="34" charset="0"/>
              </a:rPr>
              <a:t>th</a:t>
            </a:r>
            <a:r>
              <a:rPr lang="en-US" sz="1400" b="0" dirty="0">
                <a:solidFill>
                  <a:schemeClr val="tx1"/>
                </a:solidFill>
                <a:cs typeface="Arial" pitchFamily="34" charset="0"/>
              </a:rPr>
              <a:t> Year of Study - Over 1,100 hospitals from 250+ different health systems. </a:t>
            </a:r>
          </a:p>
          <a:p>
            <a:pPr marL="257175" indent="-257175">
              <a:spcBef>
                <a:spcPts val="450"/>
              </a:spcBef>
              <a:spcAft>
                <a:spcPts val="450"/>
              </a:spcAft>
              <a:buFont typeface="Wingdings" pitchFamily="2" charset="2"/>
              <a:buChar char="§"/>
              <a:defRPr/>
            </a:pPr>
            <a:r>
              <a:rPr lang="en-US" sz="1400" b="0" dirty="0">
                <a:solidFill>
                  <a:schemeClr val="tx1"/>
                </a:solidFill>
              </a:rPr>
              <a:t>Data Broken down by Size of Organization:</a:t>
            </a:r>
          </a:p>
          <a:p>
            <a:pPr marL="600075" lvl="1" indent="-257175">
              <a:spcBef>
                <a:spcPts val="450"/>
              </a:spcBef>
              <a:spcAft>
                <a:spcPts val="450"/>
              </a:spcAft>
              <a:buFont typeface="Courier New" panose="02070309020205020404" pitchFamily="49" charset="0"/>
              <a:buChar char="o"/>
              <a:defRPr/>
            </a:pPr>
            <a:r>
              <a:rPr lang="en-US" sz="1400" b="0" dirty="0">
                <a:solidFill>
                  <a:schemeClr val="tx1"/>
                </a:solidFill>
              </a:rPr>
              <a:t>Small: 0-5000 FTE employees</a:t>
            </a:r>
          </a:p>
          <a:p>
            <a:pPr marL="600075" lvl="1" indent="-257175">
              <a:spcBef>
                <a:spcPts val="450"/>
              </a:spcBef>
              <a:spcAft>
                <a:spcPts val="450"/>
              </a:spcAft>
              <a:buFont typeface="Courier New" panose="02070309020205020404" pitchFamily="49" charset="0"/>
              <a:buChar char="o"/>
              <a:defRPr/>
            </a:pPr>
            <a:r>
              <a:rPr lang="en-US" sz="1400" b="0" dirty="0">
                <a:solidFill>
                  <a:schemeClr val="tx1"/>
                </a:solidFill>
              </a:rPr>
              <a:t>Medium: 5001-13,999</a:t>
            </a:r>
          </a:p>
          <a:p>
            <a:pPr marL="600075" lvl="1" indent="-257175">
              <a:spcBef>
                <a:spcPts val="450"/>
              </a:spcBef>
              <a:spcAft>
                <a:spcPts val="450"/>
              </a:spcAft>
              <a:buFont typeface="Courier New" panose="02070309020205020404" pitchFamily="49" charset="0"/>
              <a:buChar char="o"/>
              <a:defRPr/>
            </a:pPr>
            <a:r>
              <a:rPr lang="en-US" sz="1400" b="0" dirty="0">
                <a:solidFill>
                  <a:schemeClr val="tx1"/>
                </a:solidFill>
              </a:rPr>
              <a:t>Large: 14,000 + </a:t>
            </a:r>
          </a:p>
        </p:txBody>
      </p:sp>
      <p:sp>
        <p:nvSpPr>
          <p:cNvPr id="2" name="Title 1"/>
          <p:cNvSpPr>
            <a:spLocks noGrp="1"/>
          </p:cNvSpPr>
          <p:nvPr>
            <p:ph type="title"/>
          </p:nvPr>
        </p:nvSpPr>
        <p:spPr/>
        <p:txBody>
          <a:bodyPr>
            <a:normAutofit fontScale="90000"/>
          </a:bodyPr>
          <a:lstStyle/>
          <a:p>
            <a:r>
              <a:rPr lang="en-US" sz="3000" dirty="0">
                <a:solidFill>
                  <a:schemeClr val="accent2">
                    <a:lumMod val="75000"/>
                  </a:schemeClr>
                </a:solidFill>
                <a:cs typeface="Arial" pitchFamily="34" charset="0"/>
                <a:sym typeface="Arial" pitchFamily="34" charset="0"/>
              </a:rPr>
              <a:t>Overview – 2018 Benchmark Study</a:t>
            </a:r>
            <a:br>
              <a:rPr lang="en-US" dirty="0">
                <a:solidFill>
                  <a:schemeClr val="accent2">
                    <a:lumMod val="75000"/>
                  </a:schemeClr>
                </a:solidFill>
                <a:cs typeface="Arial" pitchFamily="34" charset="0"/>
                <a:sym typeface="Arial" pitchFamily="34" charset="0"/>
              </a:rPr>
            </a:br>
            <a:r>
              <a:rPr lang="en-US" dirty="0">
                <a:cs typeface="Arial" pitchFamily="34" charset="0"/>
                <a:sym typeface="Arial" pitchFamily="34" charset="0"/>
              </a:rPr>
              <a:t>	</a:t>
            </a:r>
            <a:endParaRPr lang="en-US" dirty="0">
              <a:solidFill>
                <a:srgbClr val="00A8E9"/>
              </a:solidFill>
            </a:endParaRPr>
          </a:p>
        </p:txBody>
      </p:sp>
      <p:sp>
        <p:nvSpPr>
          <p:cNvPr id="3" name="Content Placeholder 2"/>
          <p:cNvSpPr>
            <a:spLocks noGrp="1"/>
          </p:cNvSpPr>
          <p:nvPr>
            <p:ph sz="quarter" idx="4294967295"/>
          </p:nvPr>
        </p:nvSpPr>
        <p:spPr>
          <a:xfrm>
            <a:off x="5027613" y="1087438"/>
            <a:ext cx="4116387" cy="3651250"/>
          </a:xfrm>
        </p:spPr>
        <p:txBody>
          <a:bodyPr/>
          <a:lstStyle/>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1,046,670 FTE employees (24% increase)!</a:t>
            </a:r>
          </a:p>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Processed over 7.2 million applicants.</a:t>
            </a:r>
          </a:p>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Routed over 1.2 million candidates to hiring managers.</a:t>
            </a:r>
          </a:p>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Filled over 297K positions.  </a:t>
            </a:r>
          </a:p>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39% are academic/teaching facilities. </a:t>
            </a:r>
          </a:p>
          <a:p>
            <a:pPr marL="257175" indent="-257175">
              <a:spcBef>
                <a:spcPts val="450"/>
              </a:spcBef>
              <a:spcAft>
                <a:spcPts val="450"/>
              </a:spcAft>
              <a:buClr>
                <a:schemeClr val="tx2"/>
              </a:buClr>
              <a:buFont typeface="Wingdings" pitchFamily="2" charset="2"/>
              <a:buChar char="§"/>
              <a:defRPr/>
            </a:pPr>
            <a:r>
              <a:rPr lang="en-US" sz="1400" b="0" dirty="0">
                <a:solidFill>
                  <a:schemeClr val="tx1"/>
                </a:solidFill>
              </a:rPr>
              <a:t>49% have achieved Magnet status. </a:t>
            </a:r>
          </a:p>
          <a:p>
            <a:pPr marL="257175" indent="-257175">
              <a:spcBef>
                <a:spcPts val="450"/>
              </a:spcBef>
              <a:spcAft>
                <a:spcPts val="450"/>
              </a:spcAft>
              <a:buClr>
                <a:srgbClr val="EAAB00"/>
              </a:buClr>
              <a:buFont typeface="Wingdings" pitchFamily="2" charset="2"/>
              <a:buChar char="§"/>
              <a:defRPr/>
            </a:pPr>
            <a:endParaRPr lang="en-US" sz="1500" dirty="0">
              <a:solidFill>
                <a:srgbClr val="666666"/>
              </a:solidFill>
            </a:endParaRPr>
          </a:p>
          <a:p>
            <a:pPr marL="257175" indent="-257175" defTabSz="685800">
              <a:spcBef>
                <a:spcPts val="450"/>
              </a:spcBef>
              <a:spcAft>
                <a:spcPts val="450"/>
              </a:spcAft>
              <a:buFont typeface="Wingdings" pitchFamily="2" charset="2"/>
              <a:buChar char="§"/>
              <a:defRPr/>
            </a:pPr>
            <a:endParaRPr lang="en-US" sz="1200" dirty="0">
              <a:solidFill>
                <a:srgbClr val="292934"/>
              </a:solidFill>
              <a:latin typeface="Arial" pitchFamily="34" charset="0"/>
              <a:cs typeface="Arial" pitchFamily="34" charset="0"/>
            </a:endParaRPr>
          </a:p>
        </p:txBody>
      </p:sp>
    </p:spTree>
    <p:extLst>
      <p:ext uri="{BB962C8B-B14F-4D97-AF65-F5344CB8AC3E}">
        <p14:creationId xmlns:p14="http://schemas.microsoft.com/office/powerpoint/2010/main" val="14891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0E46B93F-0110-4B75-9C00-89D94A5CDC0D}"/>
              </a:ext>
            </a:extLst>
          </p:cNvPr>
          <p:cNvSpPr>
            <a:spLocks noGrp="1"/>
          </p:cNvSpPr>
          <p:nvPr>
            <p:ph type="body" sz="quarter" idx="10"/>
          </p:nvPr>
        </p:nvSpPr>
        <p:spPr>
          <a:xfrm>
            <a:off x="160722" y="669835"/>
            <a:ext cx="8961120" cy="303096"/>
          </a:xfrm>
        </p:spPr>
        <p:txBody>
          <a:bodyPr/>
          <a:lstStyle/>
          <a:p>
            <a:r>
              <a:rPr lang="en-US" dirty="0">
                <a:solidFill>
                  <a:schemeClr val="tx1"/>
                </a:solidFill>
              </a:rPr>
              <a:t>What are the trends?</a:t>
            </a:r>
          </a:p>
        </p:txBody>
      </p:sp>
      <p:sp>
        <p:nvSpPr>
          <p:cNvPr id="6" name="Title 5">
            <a:extLst>
              <a:ext uri="{FF2B5EF4-FFF2-40B4-BE49-F238E27FC236}">
                <a16:creationId xmlns:a16="http://schemas.microsoft.com/office/drawing/2014/main" id="{CB24B604-ECC8-4392-B63C-12DA5A3E5FEE}"/>
              </a:ext>
            </a:extLst>
          </p:cNvPr>
          <p:cNvSpPr>
            <a:spLocks noGrp="1"/>
          </p:cNvSpPr>
          <p:nvPr>
            <p:ph type="title"/>
          </p:nvPr>
        </p:nvSpPr>
        <p:spPr/>
        <p:txBody>
          <a:bodyPr>
            <a:noAutofit/>
          </a:bodyPr>
          <a:lstStyle/>
          <a:p>
            <a:r>
              <a:rPr lang="en-US" sz="2700" dirty="0">
                <a:solidFill>
                  <a:schemeClr val="accent2">
                    <a:lumMod val="75000"/>
                  </a:schemeClr>
                </a:solidFill>
              </a:rPr>
              <a:t>Time to Fill</a:t>
            </a:r>
          </a:p>
        </p:txBody>
      </p:sp>
      <p:graphicFrame>
        <p:nvGraphicFramePr>
          <p:cNvPr id="8" name="Table 7">
            <a:extLst>
              <a:ext uri="{FF2B5EF4-FFF2-40B4-BE49-F238E27FC236}">
                <a16:creationId xmlns:a16="http://schemas.microsoft.com/office/drawing/2014/main" id="{6C429C43-A83C-41A3-BD05-30E68660D91D}"/>
              </a:ext>
            </a:extLst>
          </p:cNvPr>
          <p:cNvGraphicFramePr>
            <a:graphicFrameLocks noGrp="1"/>
          </p:cNvGraphicFramePr>
          <p:nvPr>
            <p:extLst>
              <p:ext uri="{D42A27DB-BD31-4B8C-83A1-F6EECF244321}">
                <p14:modId xmlns:p14="http://schemas.microsoft.com/office/powerpoint/2010/main" val="3311404970"/>
              </p:ext>
            </p:extLst>
          </p:nvPr>
        </p:nvGraphicFramePr>
        <p:xfrm>
          <a:off x="343269" y="1877905"/>
          <a:ext cx="6096000" cy="2001520"/>
        </p:xfrm>
        <a:graphic>
          <a:graphicData uri="http://schemas.openxmlformats.org/drawingml/2006/table">
            <a:tbl>
              <a:tblPr firstRow="1" bandRow="1">
                <a:tableStyleId>{3B4B98B0-60AC-42C2-AFA5-B58CD77FA1E5}</a:tableStyleId>
              </a:tblPr>
              <a:tblGrid>
                <a:gridCol w="2032000">
                  <a:extLst>
                    <a:ext uri="{9D8B030D-6E8A-4147-A177-3AD203B41FA5}">
                      <a16:colId xmlns:a16="http://schemas.microsoft.com/office/drawing/2014/main" val="3931973376"/>
                    </a:ext>
                  </a:extLst>
                </a:gridCol>
                <a:gridCol w="2032000">
                  <a:extLst>
                    <a:ext uri="{9D8B030D-6E8A-4147-A177-3AD203B41FA5}">
                      <a16:colId xmlns:a16="http://schemas.microsoft.com/office/drawing/2014/main" val="3461556633"/>
                    </a:ext>
                  </a:extLst>
                </a:gridCol>
                <a:gridCol w="2032000">
                  <a:extLst>
                    <a:ext uri="{9D8B030D-6E8A-4147-A177-3AD203B41FA5}">
                      <a16:colId xmlns:a16="http://schemas.microsoft.com/office/drawing/2014/main" val="1596883410"/>
                    </a:ext>
                  </a:extLst>
                </a:gridCol>
              </a:tblGrid>
              <a:tr h="370840">
                <a:tc>
                  <a:txBody>
                    <a:bodyPr/>
                    <a:lstStyle/>
                    <a:p>
                      <a:pPr algn="ctr"/>
                      <a:r>
                        <a:rPr lang="en-US" sz="1400" dirty="0">
                          <a:latin typeface="Arial" panose="020B0604020202020204" pitchFamily="34" charset="0"/>
                          <a:cs typeface="Arial" panose="020B0604020202020204" pitchFamily="34" charset="0"/>
                        </a:rPr>
                        <a:t>Benchmark Year</a:t>
                      </a:r>
                    </a:p>
                  </a:txBody>
                  <a:tcPr/>
                </a:tc>
                <a:tc>
                  <a:txBody>
                    <a:bodyPr/>
                    <a:lstStyle/>
                    <a:p>
                      <a:pPr algn="ctr"/>
                      <a:r>
                        <a:rPr lang="en-US" sz="1400" dirty="0">
                          <a:latin typeface="Arial" panose="020B0604020202020204" pitchFamily="34" charset="0"/>
                          <a:cs typeface="Arial" panose="020B0604020202020204" pitchFamily="34" charset="0"/>
                        </a:rPr>
                        <a:t>All Positions</a:t>
                      </a:r>
                    </a:p>
                    <a:p>
                      <a:pPr algn="ctr"/>
                      <a:r>
                        <a:rPr lang="en-US" sz="1400" dirty="0">
                          <a:latin typeface="Arial" panose="020B0604020202020204" pitchFamily="34" charset="0"/>
                          <a:cs typeface="Arial" panose="020B0604020202020204" pitchFamily="34" charset="0"/>
                        </a:rPr>
                        <a:t>Median</a:t>
                      </a:r>
                    </a:p>
                  </a:txBody>
                  <a:tcPr/>
                </a:tc>
                <a:tc>
                  <a:txBody>
                    <a:bodyPr/>
                    <a:lstStyle/>
                    <a:p>
                      <a:pPr algn="ctr"/>
                      <a:r>
                        <a:rPr lang="en-US" sz="1400" dirty="0">
                          <a:latin typeface="Arial" panose="020B0604020202020204" pitchFamily="34" charset="0"/>
                          <a:cs typeface="Arial" panose="020B0604020202020204" pitchFamily="34" charset="0"/>
                        </a:rPr>
                        <a:t>Direct Care RN</a:t>
                      </a:r>
                    </a:p>
                    <a:p>
                      <a:pPr algn="ctr"/>
                      <a:r>
                        <a:rPr lang="en-US" sz="1400" dirty="0">
                          <a:latin typeface="Arial" panose="020B0604020202020204" pitchFamily="34" charset="0"/>
                          <a:cs typeface="Arial" panose="020B0604020202020204" pitchFamily="34" charset="0"/>
                        </a:rPr>
                        <a:t>Median</a:t>
                      </a:r>
                    </a:p>
                  </a:txBody>
                  <a:tcPr/>
                </a:tc>
                <a:extLst>
                  <a:ext uri="{0D108BD9-81ED-4DB2-BD59-A6C34878D82A}">
                    <a16:rowId xmlns:a16="http://schemas.microsoft.com/office/drawing/2014/main" val="1560135697"/>
                  </a:ext>
                </a:extLst>
              </a:tr>
              <a:tr h="370840">
                <a:tc>
                  <a:txBody>
                    <a:bodyPr/>
                    <a:lstStyle/>
                    <a:p>
                      <a:pPr algn="ctr"/>
                      <a:r>
                        <a:rPr lang="en-US" sz="1400" dirty="0">
                          <a:latin typeface="Arial" panose="020B0604020202020204" pitchFamily="34" charset="0"/>
                          <a:cs typeface="Arial" panose="020B0604020202020204" pitchFamily="34" charset="0"/>
                        </a:rPr>
                        <a:t>2015</a:t>
                      </a:r>
                    </a:p>
                  </a:txBody>
                  <a:tcPr/>
                </a:tc>
                <a:tc>
                  <a:txBody>
                    <a:bodyPr/>
                    <a:lstStyle/>
                    <a:p>
                      <a:pPr algn="ctr"/>
                      <a:r>
                        <a:rPr lang="en-US" sz="1400" dirty="0">
                          <a:latin typeface="Arial" panose="020B0604020202020204" pitchFamily="34" charset="0"/>
                          <a:cs typeface="Arial" panose="020B0604020202020204" pitchFamily="34" charset="0"/>
                        </a:rPr>
                        <a:t>45</a:t>
                      </a:r>
                    </a:p>
                  </a:txBody>
                  <a:tcPr/>
                </a:tc>
                <a:tc>
                  <a:txBody>
                    <a:bodyPr/>
                    <a:lstStyle/>
                    <a:p>
                      <a:pPr algn="ctr"/>
                      <a:r>
                        <a:rPr lang="en-US" sz="1400" dirty="0">
                          <a:latin typeface="Arial" panose="020B0604020202020204" pitchFamily="34" charset="0"/>
                          <a:cs typeface="Arial" panose="020B0604020202020204" pitchFamily="34" charset="0"/>
                        </a:rPr>
                        <a:t>45</a:t>
                      </a:r>
                    </a:p>
                  </a:txBody>
                  <a:tcPr/>
                </a:tc>
                <a:extLst>
                  <a:ext uri="{0D108BD9-81ED-4DB2-BD59-A6C34878D82A}">
                    <a16:rowId xmlns:a16="http://schemas.microsoft.com/office/drawing/2014/main" val="692906550"/>
                  </a:ext>
                </a:extLst>
              </a:tr>
              <a:tr h="370840">
                <a:tc>
                  <a:txBody>
                    <a:bodyPr/>
                    <a:lstStyle/>
                    <a:p>
                      <a:pPr algn="ctr"/>
                      <a:r>
                        <a:rPr lang="en-US" sz="1400" dirty="0">
                          <a:latin typeface="Arial" panose="020B0604020202020204" pitchFamily="34" charset="0"/>
                          <a:cs typeface="Arial" panose="020B0604020202020204" pitchFamily="34" charset="0"/>
                        </a:rPr>
                        <a:t>2016</a:t>
                      </a:r>
                    </a:p>
                  </a:txBody>
                  <a:tcPr/>
                </a:tc>
                <a:tc>
                  <a:txBody>
                    <a:bodyPr/>
                    <a:lstStyle/>
                    <a:p>
                      <a:pPr algn="ctr"/>
                      <a:r>
                        <a:rPr lang="en-US" sz="1400" dirty="0">
                          <a:latin typeface="Arial" panose="020B0604020202020204" pitchFamily="34" charset="0"/>
                          <a:cs typeface="Arial" panose="020B0604020202020204" pitchFamily="34" charset="0"/>
                        </a:rPr>
                        <a:t>47</a:t>
                      </a:r>
                    </a:p>
                  </a:txBody>
                  <a:tcPr/>
                </a:tc>
                <a:tc>
                  <a:txBody>
                    <a:bodyPr/>
                    <a:lstStyle/>
                    <a:p>
                      <a:pPr algn="ctr"/>
                      <a:r>
                        <a:rPr lang="en-US" sz="1400" dirty="0">
                          <a:latin typeface="Arial" panose="020B0604020202020204" pitchFamily="34" charset="0"/>
                          <a:cs typeface="Arial" panose="020B0604020202020204" pitchFamily="34" charset="0"/>
                        </a:rPr>
                        <a:t>52</a:t>
                      </a:r>
                    </a:p>
                  </a:txBody>
                  <a:tcPr/>
                </a:tc>
                <a:extLst>
                  <a:ext uri="{0D108BD9-81ED-4DB2-BD59-A6C34878D82A}">
                    <a16:rowId xmlns:a16="http://schemas.microsoft.com/office/drawing/2014/main" val="3108579973"/>
                  </a:ext>
                </a:extLst>
              </a:tr>
              <a:tr h="370840">
                <a:tc>
                  <a:txBody>
                    <a:bodyPr/>
                    <a:lstStyle/>
                    <a:p>
                      <a:pPr algn="ctr"/>
                      <a:r>
                        <a:rPr lang="en-US" sz="1400" dirty="0">
                          <a:latin typeface="Arial" panose="020B0604020202020204" pitchFamily="34" charset="0"/>
                          <a:cs typeface="Arial" panose="020B0604020202020204" pitchFamily="34" charset="0"/>
                        </a:rPr>
                        <a:t>2017</a:t>
                      </a:r>
                    </a:p>
                  </a:txBody>
                  <a:tcPr/>
                </a:tc>
                <a:tc>
                  <a:txBody>
                    <a:bodyPr/>
                    <a:lstStyle/>
                    <a:p>
                      <a:pPr algn="ctr"/>
                      <a:r>
                        <a:rPr lang="en-US" sz="1400" dirty="0">
                          <a:latin typeface="Arial" panose="020B0604020202020204" pitchFamily="34" charset="0"/>
                          <a:cs typeface="Arial" panose="020B0604020202020204" pitchFamily="34" charset="0"/>
                        </a:rPr>
                        <a:t>54</a:t>
                      </a:r>
                    </a:p>
                  </a:txBody>
                  <a:tcPr/>
                </a:tc>
                <a:tc>
                  <a:txBody>
                    <a:bodyPr/>
                    <a:lstStyle/>
                    <a:p>
                      <a:pPr algn="ctr"/>
                      <a:r>
                        <a:rPr lang="en-US" sz="1400" dirty="0">
                          <a:latin typeface="Arial" panose="020B0604020202020204" pitchFamily="34" charset="0"/>
                          <a:cs typeface="Arial" panose="020B0604020202020204" pitchFamily="34" charset="0"/>
                        </a:rPr>
                        <a:t>59</a:t>
                      </a:r>
                    </a:p>
                  </a:txBody>
                  <a:tcPr/>
                </a:tc>
                <a:extLst>
                  <a:ext uri="{0D108BD9-81ED-4DB2-BD59-A6C34878D82A}">
                    <a16:rowId xmlns:a16="http://schemas.microsoft.com/office/drawing/2014/main" val="3301634871"/>
                  </a:ext>
                </a:extLst>
              </a:tr>
              <a:tr h="370840">
                <a:tc>
                  <a:txBody>
                    <a:bodyPr/>
                    <a:lstStyle/>
                    <a:p>
                      <a:pPr algn="ctr"/>
                      <a:r>
                        <a:rPr lang="en-US" sz="1400" dirty="0">
                          <a:latin typeface="Arial" panose="020B0604020202020204" pitchFamily="34" charset="0"/>
                          <a:cs typeface="Arial" panose="020B0604020202020204" pitchFamily="34" charset="0"/>
                        </a:rPr>
                        <a:t>2018</a:t>
                      </a:r>
                    </a:p>
                  </a:txBody>
                  <a:tcPr/>
                </a:tc>
                <a:tc>
                  <a:txBody>
                    <a:bodyPr/>
                    <a:lstStyle/>
                    <a:p>
                      <a:pPr algn="ctr"/>
                      <a:r>
                        <a:rPr lang="en-US" sz="1400" dirty="0">
                          <a:latin typeface="Arial" panose="020B0604020202020204" pitchFamily="34" charset="0"/>
                          <a:cs typeface="Arial" panose="020B0604020202020204" pitchFamily="34" charset="0"/>
                        </a:rPr>
                        <a:t>50</a:t>
                      </a:r>
                    </a:p>
                  </a:txBody>
                  <a:tcPr/>
                </a:tc>
                <a:tc>
                  <a:txBody>
                    <a:bodyPr/>
                    <a:lstStyle/>
                    <a:p>
                      <a:pPr algn="ctr"/>
                      <a:r>
                        <a:rPr lang="en-US" sz="1400" dirty="0">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567919245"/>
                  </a:ext>
                </a:extLst>
              </a:tr>
            </a:tbl>
          </a:graphicData>
        </a:graphic>
      </p:graphicFrame>
      <p:cxnSp>
        <p:nvCxnSpPr>
          <p:cNvPr id="11" name="Straight Arrow Connector 10">
            <a:extLst>
              <a:ext uri="{FF2B5EF4-FFF2-40B4-BE49-F238E27FC236}">
                <a16:creationId xmlns:a16="http://schemas.microsoft.com/office/drawing/2014/main" id="{B1085756-82D2-4321-825A-0DDE6F859C3F}"/>
              </a:ext>
            </a:extLst>
          </p:cNvPr>
          <p:cNvCxnSpPr>
            <a:cxnSpLocks/>
          </p:cNvCxnSpPr>
          <p:nvPr/>
        </p:nvCxnSpPr>
        <p:spPr>
          <a:xfrm flipV="1">
            <a:off x="3847563" y="2780398"/>
            <a:ext cx="0" cy="2840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5B49C7-3A24-4AFB-9D00-94A9703C0723}"/>
              </a:ext>
            </a:extLst>
          </p:cNvPr>
          <p:cNvCxnSpPr>
            <a:cxnSpLocks/>
          </p:cNvCxnSpPr>
          <p:nvPr/>
        </p:nvCxnSpPr>
        <p:spPr>
          <a:xfrm flipV="1">
            <a:off x="3847563" y="3210416"/>
            <a:ext cx="0" cy="2840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3AF5A24-19F1-4BF8-B03C-9E8987F923CB}"/>
              </a:ext>
            </a:extLst>
          </p:cNvPr>
          <p:cNvCxnSpPr>
            <a:cxnSpLocks/>
          </p:cNvCxnSpPr>
          <p:nvPr/>
        </p:nvCxnSpPr>
        <p:spPr>
          <a:xfrm flipV="1">
            <a:off x="5849877" y="2780398"/>
            <a:ext cx="0" cy="2840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DA3B040-3266-48C4-A001-11ECCE79ACC8}"/>
              </a:ext>
            </a:extLst>
          </p:cNvPr>
          <p:cNvCxnSpPr>
            <a:cxnSpLocks/>
          </p:cNvCxnSpPr>
          <p:nvPr/>
        </p:nvCxnSpPr>
        <p:spPr>
          <a:xfrm flipV="1">
            <a:off x="5859369" y="3210415"/>
            <a:ext cx="0" cy="284085"/>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3C12E10-1CFA-47D7-A544-0A05C4ECB0BD}"/>
              </a:ext>
            </a:extLst>
          </p:cNvPr>
          <p:cNvCxnSpPr>
            <a:cxnSpLocks/>
          </p:cNvCxnSpPr>
          <p:nvPr/>
        </p:nvCxnSpPr>
        <p:spPr>
          <a:xfrm>
            <a:off x="4033384" y="3516921"/>
            <a:ext cx="0" cy="362504"/>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CD26EF7-7294-4A96-8F18-C3EEE6C923BF}"/>
              </a:ext>
            </a:extLst>
          </p:cNvPr>
          <p:cNvCxnSpPr>
            <a:cxnSpLocks/>
          </p:cNvCxnSpPr>
          <p:nvPr/>
        </p:nvCxnSpPr>
        <p:spPr>
          <a:xfrm>
            <a:off x="5969331" y="3494501"/>
            <a:ext cx="0" cy="362504"/>
          </a:xfrm>
          <a:prstGeom prst="straightConnector1">
            <a:avLst/>
          </a:prstGeom>
          <a:ln w="317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Speech Bubble: Oval 20">
            <a:extLst>
              <a:ext uri="{FF2B5EF4-FFF2-40B4-BE49-F238E27FC236}">
                <a16:creationId xmlns:a16="http://schemas.microsoft.com/office/drawing/2014/main" id="{77DC5874-9FE6-42A9-8113-95D712137FC4}"/>
              </a:ext>
            </a:extLst>
          </p:cNvPr>
          <p:cNvSpPr/>
          <p:nvPr/>
        </p:nvSpPr>
        <p:spPr>
          <a:xfrm>
            <a:off x="6656592" y="1087724"/>
            <a:ext cx="2157274" cy="1692674"/>
          </a:xfrm>
          <a:prstGeom prst="wedgeEllipse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Finally beginning to see a decrease in time to fill.</a:t>
            </a:r>
          </a:p>
        </p:txBody>
      </p:sp>
    </p:spTree>
    <p:extLst>
      <p:ext uri="{BB962C8B-B14F-4D97-AF65-F5344CB8AC3E}">
        <p14:creationId xmlns:p14="http://schemas.microsoft.com/office/powerpoint/2010/main" val="96245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923" name="Straight Arrow Connector 20"/>
          <p:cNvCxnSpPr>
            <a:cxnSpLocks noChangeShapeType="1"/>
          </p:cNvCxnSpPr>
          <p:nvPr/>
        </p:nvCxnSpPr>
        <p:spPr bwMode="auto">
          <a:xfrm>
            <a:off x="1463040" y="1982191"/>
            <a:ext cx="6400800" cy="0"/>
          </a:xfrm>
          <a:prstGeom prst="straightConnector1">
            <a:avLst/>
          </a:prstGeom>
          <a:noFill/>
          <a:ln w="142875" algn="ctr">
            <a:solidFill>
              <a:schemeClr val="accent1">
                <a:lumMod val="50000"/>
              </a:schemeClr>
            </a:solidFill>
            <a:round/>
            <a:headEnd type="oval" w="med" len="med"/>
            <a:tailEnd type="oval" w="med" len="med"/>
          </a:ln>
          <a:extLst>
            <a:ext uri="{909E8E84-426E-40DD-AFC4-6F175D3DCCD1}">
              <a14:hiddenFill xmlns:a14="http://schemas.microsoft.com/office/drawing/2010/main">
                <a:noFill/>
              </a14:hiddenFill>
            </a:ext>
          </a:extLst>
        </p:spPr>
      </p:cxnSp>
      <p:cxnSp>
        <p:nvCxnSpPr>
          <p:cNvPr id="81924" name="Straight Arrow Connector 31"/>
          <p:cNvCxnSpPr>
            <a:cxnSpLocks noChangeShapeType="1"/>
          </p:cNvCxnSpPr>
          <p:nvPr/>
        </p:nvCxnSpPr>
        <p:spPr bwMode="auto">
          <a:xfrm>
            <a:off x="4443412" y="2010257"/>
            <a:ext cx="128588" cy="0"/>
          </a:xfrm>
          <a:prstGeom prst="straightConnector1">
            <a:avLst/>
          </a:prstGeom>
          <a:noFill/>
          <a:ln w="133350" algn="ctr">
            <a:solidFill>
              <a:schemeClr val="accent3"/>
            </a:solidFill>
            <a:round/>
            <a:headEnd/>
            <a:tailEnd/>
          </a:ln>
          <a:extLst>
            <a:ext uri="{909E8E84-426E-40DD-AFC4-6F175D3DCCD1}">
              <a14:hiddenFill xmlns:a14="http://schemas.microsoft.com/office/drawing/2010/main">
                <a:noFill/>
              </a14:hiddenFill>
            </a:ext>
          </a:extLst>
        </p:spPr>
      </p:cxnSp>
      <p:sp>
        <p:nvSpPr>
          <p:cNvPr id="81925" name="Rectangle 58"/>
          <p:cNvSpPr>
            <a:spLocks noChangeArrowheads="1"/>
          </p:cNvSpPr>
          <p:nvPr/>
        </p:nvSpPr>
        <p:spPr bwMode="auto">
          <a:xfrm>
            <a:off x="4035013" y="1492793"/>
            <a:ext cx="945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500" b="1" dirty="0">
                <a:solidFill>
                  <a:srgbClr val="292934"/>
                </a:solidFill>
                <a:ea typeface="ＭＳ Ｐゴシック" charset="0"/>
              </a:rPr>
              <a:t>Avg TTF</a:t>
            </a:r>
          </a:p>
        </p:txBody>
      </p:sp>
      <p:sp>
        <p:nvSpPr>
          <p:cNvPr id="29" name="Rectangle 28"/>
          <p:cNvSpPr>
            <a:spLocks noChangeArrowheads="1"/>
          </p:cNvSpPr>
          <p:nvPr/>
        </p:nvSpPr>
        <p:spPr bwMode="auto">
          <a:xfrm>
            <a:off x="4043925" y="2113346"/>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292934"/>
                </a:solidFill>
                <a:ea typeface="ＭＳ Ｐゴシック" charset="0"/>
              </a:rPr>
              <a:t>54 days</a:t>
            </a:r>
            <a:endParaRPr lang="en-US" altLang="en-US" sz="1600" b="1" dirty="0">
              <a:solidFill>
                <a:srgbClr val="D2492A"/>
              </a:solidFill>
              <a:ea typeface="ＭＳ Ｐゴシック" charset="0"/>
            </a:endParaRPr>
          </a:p>
        </p:txBody>
      </p:sp>
      <p:sp>
        <p:nvSpPr>
          <p:cNvPr id="30" name="Rectangle 29"/>
          <p:cNvSpPr>
            <a:spLocks noChangeArrowheads="1"/>
          </p:cNvSpPr>
          <p:nvPr/>
        </p:nvSpPr>
        <p:spPr bwMode="auto">
          <a:xfrm>
            <a:off x="639509" y="1377789"/>
            <a:ext cx="1604927" cy="338554"/>
          </a:xfrm>
          <a:prstGeom prst="rect">
            <a:avLst/>
          </a:prstGeom>
          <a:noFill/>
          <a:ln w="9525">
            <a:noFill/>
            <a:miter lim="800000"/>
            <a:headEnd/>
            <a:tailEnd/>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chemeClr val="accent2">
                    <a:lumMod val="75000"/>
                  </a:schemeClr>
                </a:solidFill>
                <a:ea typeface="ＭＳ Ｐゴシック" charset="0"/>
              </a:rPr>
              <a:t>71%</a:t>
            </a:r>
            <a:r>
              <a:rPr lang="en-US" altLang="en-US" sz="1600" b="1" dirty="0">
                <a:solidFill>
                  <a:srgbClr val="292934"/>
                </a:solidFill>
                <a:ea typeface="ＭＳ Ｐゴシック" charset="0"/>
              </a:rPr>
              <a:t> &lt; 60 Days</a:t>
            </a:r>
          </a:p>
        </p:txBody>
      </p:sp>
      <p:sp>
        <p:nvSpPr>
          <p:cNvPr id="34" name="Rectangle 33"/>
          <p:cNvSpPr>
            <a:spLocks noChangeArrowheads="1"/>
          </p:cNvSpPr>
          <p:nvPr/>
        </p:nvSpPr>
        <p:spPr bwMode="auto">
          <a:xfrm>
            <a:off x="7270000" y="2380179"/>
            <a:ext cx="1072730" cy="338554"/>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FF5050"/>
                </a:solidFill>
                <a:ea typeface="ＭＳ Ｐゴシック" charset="0"/>
              </a:rPr>
              <a:t>125</a:t>
            </a:r>
            <a:r>
              <a:rPr lang="en-US" altLang="en-US" sz="1600" b="1" dirty="0">
                <a:solidFill>
                  <a:srgbClr val="FF0000"/>
                </a:solidFill>
                <a:ea typeface="ＭＳ Ｐゴシック" charset="0"/>
              </a:rPr>
              <a:t> </a:t>
            </a:r>
            <a:r>
              <a:rPr lang="en-US" altLang="en-US" sz="1600" b="1" dirty="0">
                <a:ea typeface="ＭＳ Ｐゴシック" charset="0"/>
              </a:rPr>
              <a:t>Days</a:t>
            </a:r>
          </a:p>
        </p:txBody>
      </p:sp>
      <p:sp>
        <p:nvSpPr>
          <p:cNvPr id="36" name="Rectangle 35"/>
          <p:cNvSpPr>
            <a:spLocks noChangeArrowheads="1"/>
          </p:cNvSpPr>
          <p:nvPr/>
        </p:nvSpPr>
        <p:spPr bwMode="auto">
          <a:xfrm>
            <a:off x="869539" y="2380179"/>
            <a:ext cx="1055097" cy="338554"/>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292934"/>
                </a:solidFill>
                <a:ea typeface="ＭＳ Ｐゴシック" charset="0"/>
              </a:rPr>
              <a:t> </a:t>
            </a:r>
            <a:r>
              <a:rPr lang="en-US" altLang="en-US" sz="1600" b="1" dirty="0">
                <a:solidFill>
                  <a:schemeClr val="accent2">
                    <a:lumMod val="75000"/>
                  </a:schemeClr>
                </a:solidFill>
                <a:ea typeface="ＭＳ Ｐゴシック" charset="0"/>
              </a:rPr>
              <a:t>24</a:t>
            </a:r>
            <a:r>
              <a:rPr lang="en-US" altLang="en-US" sz="1600" b="1" dirty="0">
                <a:solidFill>
                  <a:srgbClr val="292934"/>
                </a:solidFill>
                <a:ea typeface="ＭＳ Ｐゴシック" charset="0"/>
              </a:rPr>
              <a:t> D</a:t>
            </a:r>
            <a:r>
              <a:rPr lang="en-US" altLang="en-US" sz="1500" b="1" dirty="0">
                <a:solidFill>
                  <a:srgbClr val="292934"/>
                </a:solidFill>
                <a:ea typeface="ＭＳ Ｐゴシック" charset="0"/>
              </a:rPr>
              <a:t>ays</a:t>
            </a:r>
            <a:r>
              <a:rPr lang="en-US" altLang="en-US" sz="1600" b="1" dirty="0">
                <a:solidFill>
                  <a:srgbClr val="7AB800"/>
                </a:solidFill>
                <a:ea typeface="ＭＳ Ｐゴシック" charset="0"/>
              </a:rPr>
              <a:t> </a:t>
            </a:r>
          </a:p>
        </p:txBody>
      </p:sp>
      <p:sp>
        <p:nvSpPr>
          <p:cNvPr id="38" name="Rectangle 37"/>
          <p:cNvSpPr>
            <a:spLocks noChangeArrowheads="1"/>
          </p:cNvSpPr>
          <p:nvPr/>
        </p:nvSpPr>
        <p:spPr bwMode="auto">
          <a:xfrm>
            <a:off x="7034359" y="1377788"/>
            <a:ext cx="1596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FF5050"/>
                </a:solidFill>
                <a:latin typeface="Arial"/>
                <a:ea typeface="ＭＳ Ｐゴシック" charset="0"/>
              </a:rPr>
              <a:t>29</a:t>
            </a:r>
            <a:r>
              <a:rPr lang="en-US" altLang="en-US" sz="1600" b="1" dirty="0">
                <a:solidFill>
                  <a:srgbClr val="FF0000"/>
                </a:solidFill>
                <a:latin typeface="Arial"/>
                <a:ea typeface="ＭＳ Ｐゴシック" charset="0"/>
              </a:rPr>
              <a:t>% </a:t>
            </a:r>
            <a:r>
              <a:rPr lang="en-US" altLang="en-US" sz="1600" b="1" dirty="0">
                <a:latin typeface="Arial"/>
                <a:ea typeface="ＭＳ Ｐゴシック" charset="0"/>
              </a:rPr>
              <a:t>≥ 60 Days</a:t>
            </a:r>
          </a:p>
        </p:txBody>
      </p:sp>
      <p:sp>
        <p:nvSpPr>
          <p:cNvPr id="3" name="Title 2"/>
          <p:cNvSpPr>
            <a:spLocks noGrp="1"/>
          </p:cNvSpPr>
          <p:nvPr>
            <p:ph type="title"/>
          </p:nvPr>
        </p:nvSpPr>
        <p:spPr/>
        <p:txBody>
          <a:bodyPr>
            <a:noAutofit/>
          </a:bodyPr>
          <a:lstStyle/>
          <a:p>
            <a:r>
              <a:rPr lang="en-US" sz="2700" dirty="0">
                <a:solidFill>
                  <a:schemeClr val="accent2">
                    <a:lumMod val="75000"/>
                  </a:schemeClr>
                </a:solidFill>
              </a:rPr>
              <a:t>Breakdown of Under/Over 60 Days Time to Fill</a:t>
            </a:r>
          </a:p>
        </p:txBody>
      </p:sp>
      <p:sp>
        <p:nvSpPr>
          <p:cNvPr id="21" name="Text Placeholder 1">
            <a:extLst>
              <a:ext uri="{FF2B5EF4-FFF2-40B4-BE49-F238E27FC236}">
                <a16:creationId xmlns:a16="http://schemas.microsoft.com/office/drawing/2014/main" id="{7D6D0698-352C-402B-B61C-53E4ABDDB2D4}"/>
              </a:ext>
            </a:extLst>
          </p:cNvPr>
          <p:cNvSpPr txBox="1">
            <a:spLocks/>
          </p:cNvSpPr>
          <p:nvPr/>
        </p:nvSpPr>
        <p:spPr>
          <a:xfrm>
            <a:off x="182880" y="639424"/>
            <a:ext cx="8961120" cy="298050"/>
          </a:xfrm>
          <a:prstGeom prst="rect">
            <a:avLst/>
          </a:prstGeom>
          <a:ln>
            <a:noFill/>
          </a:ln>
          <a:effectLst/>
        </p:spPr>
        <p:txBody>
          <a:bodyPr vert="horz" wrap="square" lIns="0" tIns="45720" rIns="0" bIns="45720" rtlCol="0">
            <a:spAutoFit/>
          </a:bodyPr>
          <a:lstStyle>
            <a:lvl1pPr marL="0" indent="0" algn="l" defTabSz="136525" rtl="0" eaLnBrk="1" fontAlgn="base" hangingPunct="1">
              <a:spcBef>
                <a:spcPct val="0"/>
              </a:spcBef>
              <a:spcAft>
                <a:spcPts val="900"/>
              </a:spcAft>
              <a:buClr>
                <a:schemeClr val="accent2"/>
              </a:buClr>
              <a:buFont typeface="Arial" charset="0"/>
              <a:buNone/>
              <a:defRPr lang="en-US" sz="1350" b="1" kern="1200" dirty="0" smtClean="0">
                <a:solidFill>
                  <a:schemeClr val="accent4"/>
                </a:solidFill>
                <a:latin typeface="Arial" charset="0"/>
                <a:ea typeface="ＭＳ Ｐゴシック" charset="0"/>
                <a:cs typeface="ＭＳ Ｐゴシック" charset="0"/>
              </a:defRPr>
            </a:lvl1pPr>
            <a:lvl2pPr marL="182880" indent="-182880" algn="l" defTabSz="685800" rtl="0" eaLnBrk="1" fontAlgn="base" hangingPunct="1">
              <a:spcBef>
                <a:spcPct val="0"/>
              </a:spcBef>
              <a:spcAft>
                <a:spcPts val="900"/>
              </a:spcAft>
              <a:buClr>
                <a:schemeClr val="accent2"/>
              </a:buClr>
              <a:buFont typeface="Arial" charset="0"/>
              <a:buChar char="•"/>
              <a:defRPr lang="en-US" sz="788" b="1" kern="1200" dirty="0" smtClean="0">
                <a:solidFill>
                  <a:schemeClr val="accent4"/>
                </a:solidFill>
                <a:latin typeface="Arial" charset="0"/>
                <a:ea typeface="ＭＳ Ｐゴシック" charset="0"/>
                <a:cs typeface="ＭＳ Ｐゴシック" charset="0"/>
              </a:defRPr>
            </a:lvl2pPr>
            <a:lvl3pPr marL="201168" algn="l" defTabSz="685800" rtl="0" eaLnBrk="1" fontAlgn="base" hangingPunct="1">
              <a:spcBef>
                <a:spcPct val="0"/>
              </a:spcBef>
              <a:spcAft>
                <a:spcPts val="450"/>
              </a:spcAft>
              <a:buFont typeface="Arial" charset="0"/>
              <a:defRPr sz="1400" kern="1200">
                <a:solidFill>
                  <a:schemeClr val="tx1"/>
                </a:solidFill>
                <a:latin typeface="+mn-lt"/>
                <a:ea typeface="+mn-ea"/>
                <a:cs typeface="+mn-cs"/>
              </a:defRPr>
            </a:lvl3pPr>
            <a:lvl4pPr marL="365760" indent="-137160" algn="l" defTabSz="685800" rtl="0" eaLnBrk="1" fontAlgn="base" hangingPunct="1">
              <a:spcBef>
                <a:spcPct val="0"/>
              </a:spcBef>
              <a:spcAft>
                <a:spcPts val="600"/>
              </a:spcAft>
              <a:buFont typeface="Arial" charset="0"/>
              <a:buChar char="•"/>
              <a:defRPr sz="1400" kern="1200">
                <a:solidFill>
                  <a:schemeClr val="tx1"/>
                </a:solidFill>
                <a:latin typeface="+mn-lt"/>
                <a:ea typeface="+mn-ea"/>
                <a:cs typeface="+mn-cs"/>
              </a:defRPr>
            </a:lvl4pPr>
            <a:lvl5pPr marL="479425" indent="-101600" algn="l" defTabSz="685800" rtl="0" eaLnBrk="1" fontAlgn="base" hangingPunct="1">
              <a:spcBef>
                <a:spcPct val="0"/>
              </a:spcBef>
              <a:spcAft>
                <a:spcPts val="450"/>
              </a:spcAft>
              <a:buFont typeface="Arial" charset="0"/>
              <a:buChar char="•"/>
              <a:defRPr sz="1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1"/>
                </a:solidFill>
              </a:rPr>
              <a:t>Another Improvement over Previous Year</a:t>
            </a:r>
          </a:p>
        </p:txBody>
      </p:sp>
      <p:sp>
        <p:nvSpPr>
          <p:cNvPr id="7" name="TextBox 6">
            <a:extLst>
              <a:ext uri="{FF2B5EF4-FFF2-40B4-BE49-F238E27FC236}">
                <a16:creationId xmlns:a16="http://schemas.microsoft.com/office/drawing/2014/main" id="{5292A558-B179-407B-BFB9-546A678A7080}"/>
              </a:ext>
            </a:extLst>
          </p:cNvPr>
          <p:cNvSpPr txBox="1"/>
          <p:nvPr/>
        </p:nvSpPr>
        <p:spPr>
          <a:xfrm>
            <a:off x="736847" y="970412"/>
            <a:ext cx="7768588" cy="407376"/>
          </a:xfrm>
          <a:prstGeom prst="rect">
            <a:avLst/>
          </a:prstGeom>
          <a:solidFill>
            <a:schemeClr val="tx2">
              <a:lumMod val="20000"/>
              <a:lumOff val="80000"/>
            </a:schemeClr>
          </a:solidFill>
          <a:ln>
            <a:solidFill>
              <a:schemeClr val="tx1"/>
            </a:solidFill>
          </a:ln>
        </p:spPr>
        <p:txBody>
          <a:bodyPr wrap="square" lIns="0" tIns="0" rIns="0" bIns="0" rtlCol="0">
            <a:noAutofit/>
          </a:bodyPr>
          <a:lstStyle/>
          <a:p>
            <a:pPr algn="ctr"/>
            <a:r>
              <a:rPr lang="en-US" sz="2400" dirty="0"/>
              <a:t>2017</a:t>
            </a:r>
          </a:p>
        </p:txBody>
      </p:sp>
      <p:sp>
        <p:nvSpPr>
          <p:cNvPr id="23" name="TextBox 22">
            <a:extLst>
              <a:ext uri="{FF2B5EF4-FFF2-40B4-BE49-F238E27FC236}">
                <a16:creationId xmlns:a16="http://schemas.microsoft.com/office/drawing/2014/main" id="{7E04F43D-281E-4512-9142-92149B5D367E}"/>
              </a:ext>
            </a:extLst>
          </p:cNvPr>
          <p:cNvSpPr txBox="1"/>
          <p:nvPr/>
        </p:nvSpPr>
        <p:spPr>
          <a:xfrm>
            <a:off x="748869" y="3047123"/>
            <a:ext cx="7756566" cy="407376"/>
          </a:xfrm>
          <a:prstGeom prst="rect">
            <a:avLst/>
          </a:prstGeom>
          <a:solidFill>
            <a:schemeClr val="tx2">
              <a:lumMod val="75000"/>
            </a:schemeClr>
          </a:solidFill>
          <a:ln>
            <a:solidFill>
              <a:schemeClr val="tx1"/>
            </a:solidFill>
          </a:ln>
        </p:spPr>
        <p:txBody>
          <a:bodyPr wrap="square" lIns="0" tIns="0" rIns="0" bIns="0" rtlCol="0">
            <a:noAutofit/>
          </a:bodyPr>
          <a:lstStyle/>
          <a:p>
            <a:pPr algn="ctr"/>
            <a:r>
              <a:rPr lang="en-US" sz="2400" dirty="0">
                <a:solidFill>
                  <a:schemeClr val="bg1"/>
                </a:solidFill>
              </a:rPr>
              <a:t>2018</a:t>
            </a:r>
          </a:p>
        </p:txBody>
      </p:sp>
      <p:sp>
        <p:nvSpPr>
          <p:cNvPr id="26" name="Rectangle 25">
            <a:extLst>
              <a:ext uri="{FF2B5EF4-FFF2-40B4-BE49-F238E27FC236}">
                <a16:creationId xmlns:a16="http://schemas.microsoft.com/office/drawing/2014/main" id="{D06B39F1-48A0-4181-A0B8-642332D8CB3B}"/>
              </a:ext>
            </a:extLst>
          </p:cNvPr>
          <p:cNvSpPr>
            <a:spLocks noChangeArrowheads="1"/>
          </p:cNvSpPr>
          <p:nvPr/>
        </p:nvSpPr>
        <p:spPr bwMode="auto">
          <a:xfrm>
            <a:off x="639508" y="3489016"/>
            <a:ext cx="1604927" cy="338554"/>
          </a:xfrm>
          <a:prstGeom prst="rect">
            <a:avLst/>
          </a:prstGeom>
          <a:noFill/>
          <a:ln w="9525">
            <a:noFill/>
            <a:miter lim="800000"/>
            <a:headEnd/>
            <a:tailEnd/>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chemeClr val="accent2">
                    <a:lumMod val="75000"/>
                  </a:schemeClr>
                </a:solidFill>
                <a:ea typeface="ＭＳ Ｐゴシック" charset="0"/>
              </a:rPr>
              <a:t>72%</a:t>
            </a:r>
            <a:r>
              <a:rPr lang="en-US" altLang="en-US" sz="1600" b="1" dirty="0">
                <a:solidFill>
                  <a:srgbClr val="292934"/>
                </a:solidFill>
                <a:ea typeface="ＭＳ Ｐゴシック" charset="0"/>
              </a:rPr>
              <a:t> &lt; 60 Days</a:t>
            </a:r>
          </a:p>
        </p:txBody>
      </p:sp>
      <p:cxnSp>
        <p:nvCxnSpPr>
          <p:cNvPr id="27" name="Straight Arrow Connector 20">
            <a:extLst>
              <a:ext uri="{FF2B5EF4-FFF2-40B4-BE49-F238E27FC236}">
                <a16:creationId xmlns:a16="http://schemas.microsoft.com/office/drawing/2014/main" id="{32AD78C5-C6FB-4873-9AD6-67147F4BC193}"/>
              </a:ext>
            </a:extLst>
          </p:cNvPr>
          <p:cNvCxnSpPr>
            <a:cxnSpLocks noChangeShapeType="1"/>
          </p:cNvCxnSpPr>
          <p:nvPr/>
        </p:nvCxnSpPr>
        <p:spPr bwMode="auto">
          <a:xfrm>
            <a:off x="1629637" y="4089618"/>
            <a:ext cx="6400800" cy="0"/>
          </a:xfrm>
          <a:prstGeom prst="straightConnector1">
            <a:avLst/>
          </a:prstGeom>
          <a:noFill/>
          <a:ln w="142875" algn="ctr">
            <a:solidFill>
              <a:schemeClr val="accent1">
                <a:lumMod val="50000"/>
              </a:schemeClr>
            </a:solidFill>
            <a:round/>
            <a:headEnd type="oval" w="med" len="med"/>
            <a:tailEnd type="oval" w="med" len="med"/>
          </a:ln>
          <a:extLst>
            <a:ext uri="{909E8E84-426E-40DD-AFC4-6F175D3DCCD1}">
              <a14:hiddenFill xmlns:a14="http://schemas.microsoft.com/office/drawing/2010/main">
                <a:noFill/>
              </a14:hiddenFill>
            </a:ext>
          </a:extLst>
        </p:spPr>
      </p:cxnSp>
      <p:sp>
        <p:nvSpPr>
          <p:cNvPr id="28" name="Rectangle 58">
            <a:extLst>
              <a:ext uri="{FF2B5EF4-FFF2-40B4-BE49-F238E27FC236}">
                <a16:creationId xmlns:a16="http://schemas.microsoft.com/office/drawing/2014/main" id="{4F3F6C30-438D-4713-A145-A5541108AE22}"/>
              </a:ext>
            </a:extLst>
          </p:cNvPr>
          <p:cNvSpPr>
            <a:spLocks noChangeArrowheads="1"/>
          </p:cNvSpPr>
          <p:nvPr/>
        </p:nvSpPr>
        <p:spPr bwMode="auto">
          <a:xfrm>
            <a:off x="4035013" y="3603307"/>
            <a:ext cx="94538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500" b="1" dirty="0">
                <a:solidFill>
                  <a:srgbClr val="292934"/>
                </a:solidFill>
                <a:ea typeface="ＭＳ Ｐゴシック" charset="0"/>
              </a:rPr>
              <a:t>Avg TTF</a:t>
            </a:r>
          </a:p>
        </p:txBody>
      </p:sp>
      <p:sp>
        <p:nvSpPr>
          <p:cNvPr id="31" name="Rectangle 30">
            <a:extLst>
              <a:ext uri="{FF2B5EF4-FFF2-40B4-BE49-F238E27FC236}">
                <a16:creationId xmlns:a16="http://schemas.microsoft.com/office/drawing/2014/main" id="{B5CF14D5-4A0C-4BF9-85A9-BCC0798F5C49}"/>
              </a:ext>
            </a:extLst>
          </p:cNvPr>
          <p:cNvSpPr>
            <a:spLocks noChangeArrowheads="1"/>
          </p:cNvSpPr>
          <p:nvPr/>
        </p:nvSpPr>
        <p:spPr bwMode="auto">
          <a:xfrm>
            <a:off x="7065384" y="3534706"/>
            <a:ext cx="15969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FF5050"/>
                </a:solidFill>
                <a:latin typeface="Arial"/>
                <a:ea typeface="ＭＳ Ｐゴシック" charset="0"/>
              </a:rPr>
              <a:t>28</a:t>
            </a:r>
            <a:r>
              <a:rPr lang="en-US" altLang="en-US" sz="1600" b="1" dirty="0">
                <a:solidFill>
                  <a:srgbClr val="FF0000"/>
                </a:solidFill>
                <a:latin typeface="Arial"/>
                <a:ea typeface="ＭＳ Ｐゴシック" charset="0"/>
              </a:rPr>
              <a:t>% </a:t>
            </a:r>
            <a:r>
              <a:rPr lang="en-US" altLang="en-US" sz="1600" b="1" dirty="0">
                <a:latin typeface="Arial"/>
                <a:ea typeface="ＭＳ Ｐゴシック" charset="0"/>
              </a:rPr>
              <a:t>≥ 60 Days</a:t>
            </a:r>
          </a:p>
        </p:txBody>
      </p:sp>
      <p:cxnSp>
        <p:nvCxnSpPr>
          <p:cNvPr id="32" name="Straight Arrow Connector 31">
            <a:extLst>
              <a:ext uri="{FF2B5EF4-FFF2-40B4-BE49-F238E27FC236}">
                <a16:creationId xmlns:a16="http://schemas.microsoft.com/office/drawing/2014/main" id="{3877FB6E-0C6C-41A7-9E51-9B4117A30C7C}"/>
              </a:ext>
            </a:extLst>
          </p:cNvPr>
          <p:cNvCxnSpPr>
            <a:cxnSpLocks noChangeShapeType="1"/>
          </p:cNvCxnSpPr>
          <p:nvPr/>
        </p:nvCxnSpPr>
        <p:spPr bwMode="auto">
          <a:xfrm>
            <a:off x="4443412" y="4089618"/>
            <a:ext cx="128588" cy="0"/>
          </a:xfrm>
          <a:prstGeom prst="straightConnector1">
            <a:avLst/>
          </a:prstGeom>
          <a:noFill/>
          <a:ln w="133350" algn="ctr">
            <a:solidFill>
              <a:schemeClr val="accent3"/>
            </a:solidFill>
            <a:round/>
            <a:headEnd/>
            <a:tailEnd/>
          </a:ln>
          <a:extLst>
            <a:ext uri="{909E8E84-426E-40DD-AFC4-6F175D3DCCD1}">
              <a14:hiddenFill xmlns:a14="http://schemas.microsoft.com/office/drawing/2010/main">
                <a:noFill/>
              </a14:hiddenFill>
            </a:ext>
          </a:extLst>
        </p:spPr>
      </p:cxnSp>
      <p:sp>
        <p:nvSpPr>
          <p:cNvPr id="33" name="Rectangle 32">
            <a:extLst>
              <a:ext uri="{FF2B5EF4-FFF2-40B4-BE49-F238E27FC236}">
                <a16:creationId xmlns:a16="http://schemas.microsoft.com/office/drawing/2014/main" id="{24A3BFE3-8E9A-4C0B-83F8-453CCEF39A5D}"/>
              </a:ext>
            </a:extLst>
          </p:cNvPr>
          <p:cNvSpPr>
            <a:spLocks noChangeArrowheads="1"/>
          </p:cNvSpPr>
          <p:nvPr/>
        </p:nvSpPr>
        <p:spPr bwMode="auto">
          <a:xfrm>
            <a:off x="869539" y="4305977"/>
            <a:ext cx="1074333" cy="338554"/>
          </a:xfrm>
          <a:prstGeom prst="rect">
            <a:avLst/>
          </a:prstGeom>
          <a:noFill/>
          <a:ln>
            <a:noFill/>
          </a:ln>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292934"/>
                </a:solidFill>
                <a:ea typeface="ＭＳ Ｐゴシック" charset="0"/>
              </a:rPr>
              <a:t> </a:t>
            </a:r>
            <a:r>
              <a:rPr lang="en-US" altLang="en-US" sz="1600" b="1" dirty="0">
                <a:solidFill>
                  <a:schemeClr val="accent2">
                    <a:lumMod val="75000"/>
                  </a:schemeClr>
                </a:solidFill>
                <a:ea typeface="ＭＳ Ｐゴシック" charset="0"/>
              </a:rPr>
              <a:t>23</a:t>
            </a:r>
            <a:r>
              <a:rPr lang="en-US" altLang="en-US" sz="1600" b="1" dirty="0">
                <a:solidFill>
                  <a:srgbClr val="292934"/>
                </a:solidFill>
                <a:ea typeface="ＭＳ Ｐゴシック" charset="0"/>
              </a:rPr>
              <a:t> Days</a:t>
            </a:r>
            <a:r>
              <a:rPr lang="en-US" altLang="en-US" sz="1600" b="1" dirty="0">
                <a:solidFill>
                  <a:srgbClr val="7AB800"/>
                </a:solidFill>
                <a:ea typeface="ＭＳ Ｐゴシック" charset="0"/>
              </a:rPr>
              <a:t> </a:t>
            </a:r>
          </a:p>
        </p:txBody>
      </p:sp>
      <p:sp>
        <p:nvSpPr>
          <p:cNvPr id="35" name="Rectangle 34">
            <a:extLst>
              <a:ext uri="{FF2B5EF4-FFF2-40B4-BE49-F238E27FC236}">
                <a16:creationId xmlns:a16="http://schemas.microsoft.com/office/drawing/2014/main" id="{D3A8B368-E36A-43F6-BA7E-D2C10A9B1258}"/>
              </a:ext>
            </a:extLst>
          </p:cNvPr>
          <p:cNvSpPr>
            <a:spLocks noChangeArrowheads="1"/>
          </p:cNvSpPr>
          <p:nvPr/>
        </p:nvSpPr>
        <p:spPr bwMode="auto">
          <a:xfrm>
            <a:off x="4035013" y="4192634"/>
            <a:ext cx="9364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292934"/>
                </a:solidFill>
                <a:ea typeface="ＭＳ Ｐゴシック" charset="0"/>
              </a:rPr>
              <a:t>50 days</a:t>
            </a:r>
            <a:endParaRPr lang="en-US" altLang="en-US" sz="1600" b="1" dirty="0">
              <a:solidFill>
                <a:srgbClr val="D2492A"/>
              </a:solidFill>
              <a:ea typeface="ＭＳ Ｐゴシック" charset="0"/>
            </a:endParaRPr>
          </a:p>
        </p:txBody>
      </p:sp>
      <p:sp>
        <p:nvSpPr>
          <p:cNvPr id="37" name="Rectangle 36">
            <a:extLst>
              <a:ext uri="{FF2B5EF4-FFF2-40B4-BE49-F238E27FC236}">
                <a16:creationId xmlns:a16="http://schemas.microsoft.com/office/drawing/2014/main" id="{3EE064BC-86D6-4E7F-98DF-EEBE7477E0E8}"/>
              </a:ext>
            </a:extLst>
          </p:cNvPr>
          <p:cNvSpPr>
            <a:spLocks noChangeArrowheads="1"/>
          </p:cNvSpPr>
          <p:nvPr/>
        </p:nvSpPr>
        <p:spPr bwMode="auto">
          <a:xfrm>
            <a:off x="7270000" y="4305977"/>
            <a:ext cx="1072730" cy="338554"/>
          </a:xfrm>
          <a:prstGeom prst="rect">
            <a:avLst/>
          </a:prstGeom>
          <a:noFill/>
          <a:ln w="9525">
            <a:noFill/>
            <a:miter lim="800000"/>
            <a:headEnd/>
            <a:tailEnd/>
          </a:ln>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378" eaLnBrk="1" hangingPunct="1">
              <a:defRPr/>
            </a:pPr>
            <a:r>
              <a:rPr lang="en-US" altLang="en-US" sz="1600" b="1" dirty="0">
                <a:solidFill>
                  <a:srgbClr val="FF5050"/>
                </a:solidFill>
                <a:ea typeface="ＭＳ Ｐゴシック" charset="0"/>
              </a:rPr>
              <a:t>124</a:t>
            </a:r>
            <a:r>
              <a:rPr lang="en-US" altLang="en-US" sz="1600" b="1" dirty="0">
                <a:solidFill>
                  <a:srgbClr val="FF0000"/>
                </a:solidFill>
                <a:ea typeface="ＭＳ Ｐゴシック" charset="0"/>
              </a:rPr>
              <a:t> </a:t>
            </a:r>
            <a:r>
              <a:rPr lang="en-US" altLang="en-US" sz="1600" b="1" dirty="0">
                <a:ea typeface="ＭＳ Ｐゴシック" charset="0"/>
              </a:rPr>
              <a:t>Days</a:t>
            </a:r>
          </a:p>
        </p:txBody>
      </p:sp>
    </p:spTree>
    <p:extLst>
      <p:ext uri="{BB962C8B-B14F-4D97-AF65-F5344CB8AC3E}">
        <p14:creationId xmlns:p14="http://schemas.microsoft.com/office/powerpoint/2010/main" val="3888894743"/>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500" fill="hold"/>
                                        <p:tgtEl>
                                          <p:spTgt spid="34"/>
                                        </p:tgtEl>
                                        <p:attrNameLst>
                                          <p:attrName>ppt_x</p:attrName>
                                        </p:attrNameLst>
                                      </p:cBhvr>
                                      <p:tavLst>
                                        <p:tav tm="0">
                                          <p:val>
                                            <p:strVal val="#ppt_x"/>
                                          </p:val>
                                        </p:tav>
                                        <p:tav tm="100000">
                                          <p:val>
                                            <p:strVal val="#ppt_x"/>
                                          </p:val>
                                        </p:tav>
                                      </p:tavLst>
                                    </p:anim>
                                    <p:anim calcmode="lin" valueType="num">
                                      <p:cBhvr additive="base">
                                        <p:cTn id="3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ppt_x"/>
                                          </p:val>
                                        </p:tav>
                                        <p:tav tm="100000">
                                          <p:val>
                                            <p:strVal val="#ppt_x"/>
                                          </p:val>
                                        </p:tav>
                                      </p:tavLst>
                                    </p:anim>
                                    <p:anim calcmode="lin" valueType="num">
                                      <p:cBhvr additive="base">
                                        <p:cTn id="4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500" fill="hold"/>
                                        <p:tgtEl>
                                          <p:spTgt spid="37"/>
                                        </p:tgtEl>
                                        <p:attrNameLst>
                                          <p:attrName>ppt_x</p:attrName>
                                        </p:attrNameLst>
                                      </p:cBhvr>
                                      <p:tavLst>
                                        <p:tav tm="0">
                                          <p:val>
                                            <p:strVal val="#ppt_x"/>
                                          </p:val>
                                        </p:tav>
                                        <p:tav tm="100000">
                                          <p:val>
                                            <p:strVal val="#ppt_x"/>
                                          </p:val>
                                        </p:tav>
                                      </p:tavLst>
                                    </p:anim>
                                    <p:anim calcmode="lin" valueType="num">
                                      <p:cBhvr additive="base">
                                        <p:cTn id="6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4" grpId="0"/>
      <p:bldP spid="36" grpId="0"/>
      <p:bldP spid="38" grpId="0"/>
      <p:bldP spid="26" grpId="0"/>
      <p:bldP spid="31" grpId="0"/>
      <p:bldP spid="33" grpId="0"/>
      <p:bldP spid="3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62366" y="841897"/>
            <a:ext cx="4564031" cy="3816428"/>
          </a:xfrm>
          <a:prstGeom prst="rect">
            <a:avLst/>
          </a:prstGeom>
        </p:spPr>
      </p:pic>
      <p:sp>
        <p:nvSpPr>
          <p:cNvPr id="84995" name="Rectangle 3"/>
          <p:cNvSpPr>
            <a:spLocks/>
          </p:cNvSpPr>
          <p:nvPr/>
        </p:nvSpPr>
        <p:spPr bwMode="auto">
          <a:xfrm>
            <a:off x="3552251" y="2477652"/>
            <a:ext cx="3753725" cy="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nchor="ct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algn="r" eaLnBrk="1" fontAlgn="auto" hangingPunct="1">
              <a:spcBef>
                <a:spcPts val="0"/>
              </a:spcBef>
              <a:spcAft>
                <a:spcPts val="0"/>
              </a:spcAft>
              <a:defRPr/>
            </a:pPr>
            <a:r>
              <a:rPr lang="en-US" altLang="en-US" sz="1500" b="1" dirty="0">
                <a:solidFill>
                  <a:srgbClr val="FF5050"/>
                </a:solidFill>
                <a:ea typeface="ヒラギノ明朝 Pro W3"/>
                <a:cs typeface="ヒラギノ明朝 Pro W3"/>
                <a:sym typeface="Arial" panose="020B0604020202020204" pitchFamily="34" charset="0"/>
              </a:rPr>
              <a:t> </a:t>
            </a:r>
          </a:p>
        </p:txBody>
      </p:sp>
      <p:sp>
        <p:nvSpPr>
          <p:cNvPr id="84996" name="Rectangle 6"/>
          <p:cNvSpPr>
            <a:spLocks/>
          </p:cNvSpPr>
          <p:nvPr/>
        </p:nvSpPr>
        <p:spPr bwMode="auto">
          <a:xfrm>
            <a:off x="5297515" y="3144594"/>
            <a:ext cx="1623233" cy="25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algn="r" eaLnBrk="1" fontAlgn="auto" hangingPunct="1">
              <a:spcBef>
                <a:spcPts val="0"/>
              </a:spcBef>
              <a:spcAft>
                <a:spcPts val="0"/>
              </a:spcAft>
              <a:defRPr/>
            </a:pPr>
            <a:r>
              <a:rPr lang="en-US" altLang="en-US" sz="1500" b="1" dirty="0">
                <a:solidFill>
                  <a:srgbClr val="FF5050"/>
                </a:solidFill>
                <a:ea typeface="ヒラギノ明朝 Pro W3"/>
                <a:cs typeface="ヒラギノ明朝 Pro W3"/>
                <a:sym typeface="Arial" panose="020B0604020202020204" pitchFamily="34" charset="0"/>
              </a:rPr>
              <a:t> </a:t>
            </a:r>
          </a:p>
        </p:txBody>
      </p:sp>
      <p:sp>
        <p:nvSpPr>
          <p:cNvPr id="84997" name="Rectangle 8"/>
          <p:cNvSpPr>
            <a:spLocks/>
          </p:cNvSpPr>
          <p:nvPr/>
        </p:nvSpPr>
        <p:spPr bwMode="auto">
          <a:xfrm>
            <a:off x="4967649" y="4048733"/>
            <a:ext cx="2021922" cy="152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algn="ctr" eaLnBrk="1" fontAlgn="auto" hangingPunct="1">
              <a:spcBef>
                <a:spcPts val="0"/>
              </a:spcBef>
              <a:spcAft>
                <a:spcPts val="0"/>
              </a:spcAft>
              <a:defRPr/>
            </a:pPr>
            <a:r>
              <a:rPr lang="en-US" altLang="en-US" sz="1200" b="1" dirty="0">
                <a:ea typeface="ヒラギノ明朝 Pro W3"/>
                <a:cs typeface="ヒラギノ明朝 Pro W3"/>
                <a:sym typeface="Arial" panose="020B0604020202020204" pitchFamily="34" charset="0"/>
              </a:rPr>
              <a:t>90%</a:t>
            </a:r>
          </a:p>
        </p:txBody>
      </p:sp>
      <p:sp>
        <p:nvSpPr>
          <p:cNvPr id="84999" name="Rectangle 3"/>
          <p:cNvSpPr>
            <a:spLocks/>
          </p:cNvSpPr>
          <p:nvPr/>
        </p:nvSpPr>
        <p:spPr bwMode="auto">
          <a:xfrm>
            <a:off x="3245046" y="2476779"/>
            <a:ext cx="3753725" cy="35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nchor="ct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eaLnBrk="1" fontAlgn="auto" hangingPunct="1">
              <a:spcBef>
                <a:spcPts val="0"/>
              </a:spcBef>
              <a:spcAft>
                <a:spcPts val="0"/>
              </a:spcAft>
              <a:defRPr/>
            </a:pPr>
            <a:r>
              <a:rPr lang="en-US" altLang="en-US" sz="825" b="1" dirty="0">
                <a:solidFill>
                  <a:srgbClr val="FFFFFF"/>
                </a:solidFill>
                <a:ea typeface="ヒラギノ明朝 Pro W3"/>
                <a:cs typeface="ヒラギノ明朝 Pro W3"/>
                <a:sym typeface="Arial" panose="020B0604020202020204" pitchFamily="34" charset="0"/>
              </a:rPr>
              <a:t>NUMBER OF APPLICATIONS</a:t>
            </a:r>
          </a:p>
        </p:txBody>
      </p:sp>
      <p:sp>
        <p:nvSpPr>
          <p:cNvPr id="85000" name="Rectangle 3"/>
          <p:cNvSpPr>
            <a:spLocks/>
          </p:cNvSpPr>
          <p:nvPr/>
        </p:nvSpPr>
        <p:spPr bwMode="auto">
          <a:xfrm>
            <a:off x="3642285" y="2903920"/>
            <a:ext cx="1521780" cy="65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nchor="ct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eaLnBrk="1" fontAlgn="auto" hangingPunct="1">
              <a:lnSpc>
                <a:spcPct val="90000"/>
              </a:lnSpc>
              <a:spcBef>
                <a:spcPts val="0"/>
              </a:spcBef>
              <a:spcAft>
                <a:spcPts val="0"/>
              </a:spcAft>
              <a:defRPr/>
            </a:pPr>
            <a:r>
              <a:rPr lang="en-US" altLang="en-US" sz="825" b="1" dirty="0">
                <a:solidFill>
                  <a:srgbClr val="FFFFFF"/>
                </a:solidFill>
                <a:ea typeface="ヒラギノ明朝 Pro W3"/>
                <a:cs typeface="ヒラギノ明朝 Pro W3"/>
                <a:sym typeface="Arial" panose="020B0604020202020204" pitchFamily="34" charset="0"/>
              </a:rPr>
              <a:t>CANDIDATES ROUTED</a:t>
            </a:r>
          </a:p>
          <a:p>
            <a:pPr marL="29766" eaLnBrk="1" fontAlgn="auto" hangingPunct="1">
              <a:lnSpc>
                <a:spcPct val="90000"/>
              </a:lnSpc>
              <a:spcBef>
                <a:spcPts val="0"/>
              </a:spcBef>
              <a:spcAft>
                <a:spcPts val="0"/>
              </a:spcAft>
              <a:defRPr/>
            </a:pPr>
            <a:r>
              <a:rPr lang="en-US" altLang="en-US" sz="825" b="1" dirty="0">
                <a:solidFill>
                  <a:srgbClr val="FFFFFF"/>
                </a:solidFill>
                <a:ea typeface="ヒラギノ明朝 Pro W3"/>
                <a:cs typeface="ヒラギノ明朝 Pro W3"/>
                <a:sym typeface="Arial" panose="020B0604020202020204" pitchFamily="34" charset="0"/>
              </a:rPr>
              <a:t>FOR CONSIDERATION</a:t>
            </a:r>
          </a:p>
        </p:txBody>
      </p:sp>
      <p:sp>
        <p:nvSpPr>
          <p:cNvPr id="85001" name="Rectangle 3"/>
          <p:cNvSpPr>
            <a:spLocks/>
          </p:cNvSpPr>
          <p:nvPr/>
        </p:nvSpPr>
        <p:spPr bwMode="auto">
          <a:xfrm>
            <a:off x="4366529" y="3937495"/>
            <a:ext cx="3224163" cy="37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nchor="ct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eaLnBrk="1" fontAlgn="auto" hangingPunct="1">
              <a:spcBef>
                <a:spcPts val="0"/>
              </a:spcBef>
              <a:spcAft>
                <a:spcPts val="0"/>
              </a:spcAft>
              <a:defRPr/>
            </a:pPr>
            <a:r>
              <a:rPr lang="en-US" altLang="en-US" sz="825" b="1" dirty="0">
                <a:solidFill>
                  <a:srgbClr val="FFFFFF"/>
                </a:solidFill>
                <a:ea typeface="ヒラギノ明朝 Pro W3"/>
                <a:cs typeface="ヒラギノ明朝 Pro W3"/>
                <a:sym typeface="Arial" panose="020B0604020202020204" pitchFamily="34" charset="0"/>
              </a:rPr>
              <a:t>OFFERS</a:t>
            </a:r>
          </a:p>
        </p:txBody>
      </p:sp>
      <p:sp>
        <p:nvSpPr>
          <p:cNvPr id="85002" name="Rectangle 3"/>
          <p:cNvSpPr>
            <a:spLocks/>
          </p:cNvSpPr>
          <p:nvPr/>
        </p:nvSpPr>
        <p:spPr bwMode="auto">
          <a:xfrm>
            <a:off x="4548960" y="4289856"/>
            <a:ext cx="3041734" cy="375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30479" bIns="0" anchor="ctr"/>
          <a:lstStyle>
            <a:lvl1pPr marL="39688">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9766" eaLnBrk="1" fontAlgn="auto" hangingPunct="1">
              <a:spcBef>
                <a:spcPts val="0"/>
              </a:spcBef>
              <a:spcAft>
                <a:spcPts val="0"/>
              </a:spcAft>
              <a:defRPr/>
            </a:pPr>
            <a:r>
              <a:rPr lang="en-US" altLang="en-US" sz="825" b="1" dirty="0">
                <a:solidFill>
                  <a:srgbClr val="FFFFFF"/>
                </a:solidFill>
                <a:ea typeface="ヒラギノ明朝 Pro W3"/>
                <a:cs typeface="ヒラギノ明朝 Pro W3"/>
                <a:sym typeface="Arial" panose="020B0604020202020204" pitchFamily="34" charset="0"/>
              </a:rPr>
              <a:t>HIRES</a:t>
            </a:r>
          </a:p>
        </p:txBody>
      </p:sp>
      <p:cxnSp>
        <p:nvCxnSpPr>
          <p:cNvPr id="85004" name="Straight Arrow Connector 27"/>
          <p:cNvCxnSpPr>
            <a:cxnSpLocks noChangeShapeType="1"/>
          </p:cNvCxnSpPr>
          <p:nvPr/>
        </p:nvCxnSpPr>
        <p:spPr bwMode="auto">
          <a:xfrm>
            <a:off x="2245659" y="1758355"/>
            <a:ext cx="886461" cy="309873"/>
          </a:xfrm>
          <a:prstGeom prst="straightConnector1">
            <a:avLst/>
          </a:prstGeom>
          <a:noFill/>
          <a:ln w="9525" algn="ctr">
            <a:solidFill>
              <a:srgbClr val="000000"/>
            </a:solidFill>
            <a:round/>
            <a:headEnd/>
            <a:tailEnd type="arrow" w="med" len="med"/>
          </a:ln>
        </p:spPr>
      </p:cxnSp>
      <p:cxnSp>
        <p:nvCxnSpPr>
          <p:cNvPr id="85005" name="Straight Arrow Connector 28"/>
          <p:cNvCxnSpPr>
            <a:cxnSpLocks noChangeShapeType="1"/>
          </p:cNvCxnSpPr>
          <p:nvPr/>
        </p:nvCxnSpPr>
        <p:spPr bwMode="auto">
          <a:xfrm>
            <a:off x="2245659" y="1758354"/>
            <a:ext cx="500129" cy="1246397"/>
          </a:xfrm>
          <a:prstGeom prst="straightConnector1">
            <a:avLst/>
          </a:prstGeom>
          <a:noFill/>
          <a:ln w="9525" algn="ctr">
            <a:solidFill>
              <a:srgbClr val="000000"/>
            </a:solidFill>
            <a:round/>
            <a:headEnd/>
            <a:tailEnd type="arrow" w="med" len="med"/>
          </a:ln>
        </p:spPr>
      </p:cxnSp>
      <p:sp>
        <p:nvSpPr>
          <p:cNvPr id="85007" name="Rectangle 25"/>
          <p:cNvSpPr>
            <a:spLocks noChangeArrowheads="1"/>
          </p:cNvSpPr>
          <p:nvPr/>
        </p:nvSpPr>
        <p:spPr bwMode="auto">
          <a:xfrm>
            <a:off x="6526199" y="2537975"/>
            <a:ext cx="779777"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en-US" sz="900" b="1" dirty="0">
                <a:ea typeface="ヒラギノ明朝 Pro W3"/>
                <a:cs typeface="ヒラギノ明朝 Pro W3"/>
                <a:sym typeface="Times" panose="02020603050405020304" pitchFamily="18" charset="0"/>
              </a:rPr>
              <a:t> </a:t>
            </a:r>
            <a:r>
              <a:rPr lang="en-US" altLang="en-US" sz="1200" b="1" dirty="0">
                <a:ea typeface="ヒラギノ明朝 Pro W3"/>
                <a:cs typeface="ヒラギノ明朝 Pro W3"/>
                <a:sym typeface="Times" panose="02020603050405020304" pitchFamily="18" charset="0"/>
              </a:rPr>
              <a:t>18 to 1</a:t>
            </a:r>
          </a:p>
        </p:txBody>
      </p:sp>
      <p:sp>
        <p:nvSpPr>
          <p:cNvPr id="85008" name="Rectangle 25"/>
          <p:cNvSpPr>
            <a:spLocks noChangeArrowheads="1"/>
          </p:cNvSpPr>
          <p:nvPr/>
        </p:nvSpPr>
        <p:spPr bwMode="auto">
          <a:xfrm>
            <a:off x="6056750" y="3115314"/>
            <a:ext cx="89409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auto" hangingPunct="1">
              <a:spcBef>
                <a:spcPts val="0"/>
              </a:spcBef>
              <a:spcAft>
                <a:spcPts val="0"/>
              </a:spcAft>
              <a:defRPr/>
            </a:pPr>
            <a:r>
              <a:rPr lang="en-US" altLang="en-US" sz="1200" b="1" dirty="0">
                <a:ea typeface="ヒラギノ明朝 Pro W3"/>
                <a:cs typeface="ヒラギノ明朝 Pro W3"/>
                <a:sym typeface="Times" panose="02020603050405020304" pitchFamily="18" charset="0"/>
              </a:rPr>
              <a:t>5.5 to 1</a:t>
            </a:r>
          </a:p>
        </p:txBody>
      </p:sp>
      <p:cxnSp>
        <p:nvCxnSpPr>
          <p:cNvPr id="85009" name="Straight Arrow Connector 35"/>
          <p:cNvCxnSpPr>
            <a:cxnSpLocks noChangeShapeType="1"/>
          </p:cNvCxnSpPr>
          <p:nvPr/>
        </p:nvCxnSpPr>
        <p:spPr bwMode="auto">
          <a:xfrm flipH="1">
            <a:off x="3552251" y="2068323"/>
            <a:ext cx="3299300" cy="5780"/>
          </a:xfrm>
          <a:prstGeom prst="straightConnector1">
            <a:avLst/>
          </a:prstGeom>
          <a:noFill/>
          <a:ln w="31750" cap="rnd" algn="ctr">
            <a:solidFill>
              <a:schemeClr val="accent3"/>
            </a:solidFill>
            <a:round/>
            <a:headEnd type="arrow" w="med" len="med"/>
            <a:tailEnd type="arrow" w="med" len="med"/>
          </a:ln>
        </p:spPr>
      </p:cxnSp>
      <p:cxnSp>
        <p:nvCxnSpPr>
          <p:cNvPr id="85010" name="Straight Arrow Connector 36"/>
          <p:cNvCxnSpPr>
            <a:cxnSpLocks noChangeShapeType="1"/>
          </p:cNvCxnSpPr>
          <p:nvPr/>
        </p:nvCxnSpPr>
        <p:spPr bwMode="auto">
          <a:xfrm flipH="1">
            <a:off x="2875437" y="2631160"/>
            <a:ext cx="62" cy="1978572"/>
          </a:xfrm>
          <a:prstGeom prst="straightConnector1">
            <a:avLst/>
          </a:prstGeom>
          <a:noFill/>
          <a:ln w="31750" cap="rnd" algn="ctr">
            <a:solidFill>
              <a:schemeClr val="accent3"/>
            </a:solidFill>
            <a:round/>
            <a:headEnd type="arrow" w="med" len="med"/>
            <a:tailEnd type="arrow" w="med" len="med"/>
          </a:ln>
        </p:spPr>
      </p:cxnSp>
      <p:sp>
        <p:nvSpPr>
          <p:cNvPr id="22" name="Rectangle 23"/>
          <p:cNvSpPr>
            <a:spLocks noChangeArrowheads="1"/>
          </p:cNvSpPr>
          <p:nvPr/>
        </p:nvSpPr>
        <p:spPr bwMode="auto">
          <a:xfrm>
            <a:off x="1383517" y="3373017"/>
            <a:ext cx="1166697" cy="306467"/>
          </a:xfrm>
          <a:prstGeom prst="roundRect">
            <a:avLst/>
          </a:prstGeom>
          <a:solidFill>
            <a:schemeClr val="accent4"/>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en-US" sz="1200" b="1" dirty="0">
                <a:solidFill>
                  <a:srgbClr val="FFFFFF"/>
                </a:solidFill>
                <a:latin typeface="Arial"/>
                <a:cs typeface="Arial" charset="0"/>
                <a:sym typeface="Times" charset="0"/>
              </a:rPr>
              <a:t>Wait Time! </a:t>
            </a:r>
          </a:p>
        </p:txBody>
      </p:sp>
      <p:sp>
        <p:nvSpPr>
          <p:cNvPr id="23" name="Rectangle 23"/>
          <p:cNvSpPr>
            <a:spLocks noChangeArrowheads="1"/>
          </p:cNvSpPr>
          <p:nvPr/>
        </p:nvSpPr>
        <p:spPr bwMode="auto">
          <a:xfrm>
            <a:off x="6998771" y="1700760"/>
            <a:ext cx="1166697" cy="510778"/>
          </a:xfrm>
          <a:prstGeom prst="roundRect">
            <a:avLst/>
          </a:prstGeom>
          <a:solidFill>
            <a:schemeClr val="accent4"/>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en-US" sz="1200" b="1" dirty="0">
                <a:solidFill>
                  <a:srgbClr val="FFFFFF"/>
                </a:solidFill>
                <a:latin typeface="Arial"/>
                <a:cs typeface="Arial" charset="0"/>
                <a:sym typeface="Times" charset="0"/>
              </a:rPr>
              <a:t>Unqualified Candidates! </a:t>
            </a:r>
          </a:p>
        </p:txBody>
      </p:sp>
      <p:sp>
        <p:nvSpPr>
          <p:cNvPr id="9" name="Title 8"/>
          <p:cNvSpPr>
            <a:spLocks noGrp="1"/>
          </p:cNvSpPr>
          <p:nvPr>
            <p:ph type="title"/>
          </p:nvPr>
        </p:nvSpPr>
        <p:spPr>
          <a:ln>
            <a:noFill/>
          </a:ln>
        </p:spPr>
        <p:txBody>
          <a:bodyPr>
            <a:noAutofit/>
          </a:bodyPr>
          <a:lstStyle/>
          <a:p>
            <a:r>
              <a:rPr lang="en-US" sz="2700" dirty="0">
                <a:solidFill>
                  <a:schemeClr val="accent2">
                    <a:lumMod val="75000"/>
                  </a:schemeClr>
                </a:solidFill>
              </a:rPr>
              <a:t>Staffing Process Efficiency</a:t>
            </a:r>
          </a:p>
        </p:txBody>
      </p:sp>
      <p:sp>
        <p:nvSpPr>
          <p:cNvPr id="27" name="Rectangle 23"/>
          <p:cNvSpPr>
            <a:spLocks noChangeArrowheads="1"/>
          </p:cNvSpPr>
          <p:nvPr/>
        </p:nvSpPr>
        <p:spPr bwMode="auto">
          <a:xfrm>
            <a:off x="1579091" y="1537841"/>
            <a:ext cx="1166697" cy="306467"/>
          </a:xfrm>
          <a:prstGeom prst="roundRect">
            <a:avLst/>
          </a:prstGeom>
          <a:solidFill>
            <a:schemeClr val="accent4"/>
          </a:solidFill>
          <a:ln>
            <a:noFill/>
            <a:headEnd/>
            <a:tailEnd/>
          </a:ln>
        </p:spPr>
        <p:style>
          <a:lnRef idx="2">
            <a:schemeClr val="dk1"/>
          </a:lnRef>
          <a:fillRef idx="1">
            <a:schemeClr val="lt1"/>
          </a:fillRef>
          <a:effectRef idx="0">
            <a:schemeClr val="dk1"/>
          </a:effectRef>
          <a:fontRef idx="minor">
            <a:schemeClr val="dk1"/>
          </a:fontRef>
        </p:style>
        <p:txBody>
          <a:bodyPr wrap="square">
            <a:spAutoFit/>
          </a:bodyPr>
          <a:lstStyle/>
          <a:p>
            <a:pPr algn="ctr" eaLnBrk="1" fontAlgn="auto" hangingPunct="1">
              <a:spcBef>
                <a:spcPts val="0"/>
              </a:spcBef>
              <a:spcAft>
                <a:spcPts val="0"/>
              </a:spcAft>
              <a:defRPr/>
            </a:pPr>
            <a:r>
              <a:rPr lang="en-US" sz="1200" b="1" dirty="0">
                <a:solidFill>
                  <a:srgbClr val="FFFFFF"/>
                </a:solidFill>
                <a:latin typeface="Arial"/>
                <a:cs typeface="Arial" charset="0"/>
                <a:sym typeface="Times" charset="0"/>
              </a:rPr>
              <a:t>WASTE! </a:t>
            </a:r>
          </a:p>
        </p:txBody>
      </p:sp>
      <p:sp>
        <p:nvSpPr>
          <p:cNvPr id="24" name="Oval 23"/>
          <p:cNvSpPr/>
          <p:nvPr/>
        </p:nvSpPr>
        <p:spPr>
          <a:xfrm>
            <a:off x="6612138" y="2457828"/>
            <a:ext cx="617220" cy="370226"/>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FF0000"/>
              </a:solidFill>
              <a:latin typeface="Arial"/>
            </a:endParaRPr>
          </a:p>
        </p:txBody>
      </p:sp>
      <p:sp>
        <p:nvSpPr>
          <p:cNvPr id="30" name="Oval 29"/>
          <p:cNvSpPr/>
          <p:nvPr/>
        </p:nvSpPr>
        <p:spPr>
          <a:xfrm>
            <a:off x="6195189" y="3059365"/>
            <a:ext cx="617220" cy="382664"/>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FF0000"/>
              </a:solidFill>
              <a:latin typeface="Arial"/>
            </a:endParaRPr>
          </a:p>
        </p:txBody>
      </p:sp>
      <p:sp>
        <p:nvSpPr>
          <p:cNvPr id="33" name="Oval 32">
            <a:extLst>
              <a:ext uri="{FF2B5EF4-FFF2-40B4-BE49-F238E27FC236}">
                <a16:creationId xmlns:a16="http://schemas.microsoft.com/office/drawing/2014/main" id="{A4EDAFC1-40BC-4006-BED2-3A2DD9624B33}"/>
              </a:ext>
            </a:extLst>
          </p:cNvPr>
          <p:cNvSpPr/>
          <p:nvPr/>
        </p:nvSpPr>
        <p:spPr>
          <a:xfrm>
            <a:off x="5670000" y="3937495"/>
            <a:ext cx="617220" cy="382664"/>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350" dirty="0">
              <a:solidFill>
                <a:srgbClr val="FF0000"/>
              </a:solidFill>
              <a:latin typeface="Arial"/>
            </a:endParaRPr>
          </a:p>
        </p:txBody>
      </p:sp>
      <p:sp>
        <p:nvSpPr>
          <p:cNvPr id="6" name="Callout: Left Arrow 5">
            <a:extLst>
              <a:ext uri="{FF2B5EF4-FFF2-40B4-BE49-F238E27FC236}">
                <a16:creationId xmlns:a16="http://schemas.microsoft.com/office/drawing/2014/main" id="{7105E80B-3465-4F51-9D3A-CB410C50649E}"/>
              </a:ext>
            </a:extLst>
          </p:cNvPr>
          <p:cNvSpPr/>
          <p:nvPr/>
        </p:nvSpPr>
        <p:spPr>
          <a:xfrm>
            <a:off x="7259458" y="2337909"/>
            <a:ext cx="1734689" cy="546923"/>
          </a:xfrm>
          <a:prstGeom prst="lef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Decrease by 14% from 2017</a:t>
            </a:r>
          </a:p>
        </p:txBody>
      </p:sp>
      <p:sp>
        <p:nvSpPr>
          <p:cNvPr id="34" name="Callout: Left Arrow 33">
            <a:extLst>
              <a:ext uri="{FF2B5EF4-FFF2-40B4-BE49-F238E27FC236}">
                <a16:creationId xmlns:a16="http://schemas.microsoft.com/office/drawing/2014/main" id="{44EF8BED-E7C4-4FBF-B544-06DA0761EF4C}"/>
              </a:ext>
            </a:extLst>
          </p:cNvPr>
          <p:cNvSpPr/>
          <p:nvPr/>
        </p:nvSpPr>
        <p:spPr>
          <a:xfrm>
            <a:off x="6923179" y="2975927"/>
            <a:ext cx="2070968" cy="567734"/>
          </a:xfrm>
          <a:prstGeom prst="lef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Increase by 17% from 2017</a:t>
            </a:r>
          </a:p>
        </p:txBody>
      </p:sp>
      <p:sp>
        <p:nvSpPr>
          <p:cNvPr id="35" name="Callout: Left Arrow 34">
            <a:extLst>
              <a:ext uri="{FF2B5EF4-FFF2-40B4-BE49-F238E27FC236}">
                <a16:creationId xmlns:a16="http://schemas.microsoft.com/office/drawing/2014/main" id="{19F16143-2416-4525-92B5-ADD2E8FAFB0F}"/>
              </a:ext>
            </a:extLst>
          </p:cNvPr>
          <p:cNvSpPr/>
          <p:nvPr/>
        </p:nvSpPr>
        <p:spPr>
          <a:xfrm>
            <a:off x="6383696" y="3937495"/>
            <a:ext cx="2610451" cy="388712"/>
          </a:xfrm>
          <a:prstGeom prst="leftArrowCallou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Decrease by 1% from 2017</a:t>
            </a:r>
          </a:p>
        </p:txBody>
      </p:sp>
    </p:spTree>
    <p:extLst>
      <p:ext uri="{BB962C8B-B14F-4D97-AF65-F5344CB8AC3E}">
        <p14:creationId xmlns:p14="http://schemas.microsoft.com/office/powerpoint/2010/main" val="129105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ppt_x"/>
                                          </p:val>
                                        </p:tav>
                                        <p:tav tm="100000">
                                          <p:val>
                                            <p:strVal val="#ppt_x"/>
                                          </p:val>
                                        </p:tav>
                                      </p:tavLst>
                                    </p:anim>
                                    <p:anim calcmode="lin" valueType="num">
                                      <p:cBhvr additive="base">
                                        <p:cTn id="2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0" grpId="0" animBg="1"/>
      <p:bldP spid="33" grpId="0" animBg="1"/>
      <p:bldP spid="6" grpId="0" animBg="1"/>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6739D-0629-409B-8A6E-E90B9EC5484B}"/>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BEF77E2D-B529-4A70-B167-D3814889FAFF}"/>
              </a:ext>
            </a:extLst>
          </p:cNvPr>
          <p:cNvSpPr>
            <a:spLocks noGrp="1"/>
          </p:cNvSpPr>
          <p:nvPr>
            <p:ph type="title"/>
          </p:nvPr>
        </p:nvSpPr>
        <p:spPr/>
        <p:txBody>
          <a:bodyPr>
            <a:noAutofit/>
          </a:bodyPr>
          <a:lstStyle/>
          <a:p>
            <a:r>
              <a:rPr lang="en-US" sz="2700" dirty="0">
                <a:solidFill>
                  <a:schemeClr val="accent2">
                    <a:lumMod val="75000"/>
                  </a:schemeClr>
                </a:solidFill>
              </a:rPr>
              <a:t>Quality of Hire/Turnover</a:t>
            </a:r>
          </a:p>
        </p:txBody>
      </p:sp>
      <p:sp>
        <p:nvSpPr>
          <p:cNvPr id="5" name="TextBox 4">
            <a:extLst>
              <a:ext uri="{FF2B5EF4-FFF2-40B4-BE49-F238E27FC236}">
                <a16:creationId xmlns:a16="http://schemas.microsoft.com/office/drawing/2014/main" id="{2AFA039E-8FFA-4910-BCFF-DACC1800AAAA}"/>
              </a:ext>
            </a:extLst>
          </p:cNvPr>
          <p:cNvSpPr txBox="1"/>
          <p:nvPr/>
        </p:nvSpPr>
        <p:spPr>
          <a:xfrm>
            <a:off x="488271" y="669835"/>
            <a:ext cx="8005141" cy="914400"/>
          </a:xfrm>
          <a:prstGeom prst="rect">
            <a:avLst/>
          </a:prstGeom>
          <a:noFill/>
        </p:spPr>
        <p:txBody>
          <a:bodyPr wrap="none" lIns="0" tIns="0" rIns="0" bIns="0" rtlCol="0">
            <a:noAutofit/>
          </a:bodyPr>
          <a:lstStyle/>
          <a:p>
            <a:pPr algn="ctr"/>
            <a:r>
              <a:rPr lang="en-US" sz="2400" dirty="0"/>
              <a:t>Turnover continues to rise, but stabilizes for Direct Care RN’s</a:t>
            </a:r>
          </a:p>
        </p:txBody>
      </p:sp>
      <p:pic>
        <p:nvPicPr>
          <p:cNvPr id="6" name="Picture 5">
            <a:extLst>
              <a:ext uri="{FF2B5EF4-FFF2-40B4-BE49-F238E27FC236}">
                <a16:creationId xmlns:a16="http://schemas.microsoft.com/office/drawing/2014/main" id="{F703E170-9329-4869-9B8E-738CE764A1B1}"/>
              </a:ext>
            </a:extLst>
          </p:cNvPr>
          <p:cNvPicPr>
            <a:picLocks noChangeAspect="1"/>
          </p:cNvPicPr>
          <p:nvPr/>
        </p:nvPicPr>
        <p:blipFill>
          <a:blip r:embed="rId2"/>
          <a:stretch>
            <a:fillRect/>
          </a:stretch>
        </p:blipFill>
        <p:spPr>
          <a:xfrm>
            <a:off x="423745" y="1196315"/>
            <a:ext cx="8259337" cy="3412856"/>
          </a:xfrm>
          <a:prstGeom prst="rect">
            <a:avLst/>
          </a:prstGeom>
        </p:spPr>
      </p:pic>
    </p:spTree>
    <p:extLst>
      <p:ext uri="{BB962C8B-B14F-4D97-AF65-F5344CB8AC3E}">
        <p14:creationId xmlns:p14="http://schemas.microsoft.com/office/powerpoint/2010/main" val="3078808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F77E2D-B529-4A70-B167-D3814889FAFF}"/>
              </a:ext>
            </a:extLst>
          </p:cNvPr>
          <p:cNvSpPr>
            <a:spLocks noGrp="1"/>
          </p:cNvSpPr>
          <p:nvPr>
            <p:ph type="title"/>
          </p:nvPr>
        </p:nvSpPr>
        <p:spPr/>
        <p:txBody>
          <a:bodyPr>
            <a:noAutofit/>
          </a:bodyPr>
          <a:lstStyle/>
          <a:p>
            <a:r>
              <a:rPr lang="en-US" sz="2700" dirty="0">
                <a:solidFill>
                  <a:schemeClr val="accent2">
                    <a:lumMod val="75000"/>
                  </a:schemeClr>
                </a:solidFill>
              </a:rPr>
              <a:t>Productivity</a:t>
            </a:r>
          </a:p>
        </p:txBody>
      </p:sp>
      <p:sp>
        <p:nvSpPr>
          <p:cNvPr id="2" name="Text Placeholder 1">
            <a:extLst>
              <a:ext uri="{FF2B5EF4-FFF2-40B4-BE49-F238E27FC236}">
                <a16:creationId xmlns:a16="http://schemas.microsoft.com/office/drawing/2014/main" id="{D396739D-0629-409B-8A6E-E90B9EC5484B}"/>
              </a:ext>
            </a:extLst>
          </p:cNvPr>
          <p:cNvSpPr>
            <a:spLocks noGrp="1"/>
          </p:cNvSpPr>
          <p:nvPr>
            <p:ph type="body" sz="quarter" idx="10"/>
          </p:nvPr>
        </p:nvSpPr>
        <p:spPr/>
        <p:txBody>
          <a:bodyPr/>
          <a:lstStyle/>
          <a:p>
            <a:r>
              <a:rPr lang="en-US" dirty="0"/>
              <a:t> </a:t>
            </a:r>
          </a:p>
        </p:txBody>
      </p:sp>
      <p:graphicFrame>
        <p:nvGraphicFramePr>
          <p:cNvPr id="4" name="Group 84">
            <a:extLst>
              <a:ext uri="{FF2B5EF4-FFF2-40B4-BE49-F238E27FC236}">
                <a16:creationId xmlns:a16="http://schemas.microsoft.com/office/drawing/2014/main" id="{AE5C92D0-FCAD-4960-9D2D-63644248CA98}"/>
              </a:ext>
            </a:extLst>
          </p:cNvPr>
          <p:cNvGraphicFramePr>
            <a:graphicFrameLocks noGrp="1"/>
          </p:cNvGraphicFramePr>
          <p:nvPr>
            <p:extLst>
              <p:ext uri="{D42A27DB-BD31-4B8C-83A1-F6EECF244321}">
                <p14:modId xmlns:p14="http://schemas.microsoft.com/office/powerpoint/2010/main" val="841899814"/>
              </p:ext>
            </p:extLst>
          </p:nvPr>
        </p:nvGraphicFramePr>
        <p:xfrm>
          <a:off x="561992" y="3182499"/>
          <a:ext cx="8158579" cy="1042434"/>
        </p:xfrm>
        <a:graphic>
          <a:graphicData uri="http://schemas.openxmlformats.org/drawingml/2006/table">
            <a:tbl>
              <a:tblPr/>
              <a:tblGrid>
                <a:gridCol w="4230222">
                  <a:extLst>
                    <a:ext uri="{9D8B030D-6E8A-4147-A177-3AD203B41FA5}">
                      <a16:colId xmlns:a16="http://schemas.microsoft.com/office/drawing/2014/main" val="20000"/>
                    </a:ext>
                  </a:extLst>
                </a:gridCol>
                <a:gridCol w="210803">
                  <a:extLst>
                    <a:ext uri="{9D8B030D-6E8A-4147-A177-3AD203B41FA5}">
                      <a16:colId xmlns:a16="http://schemas.microsoft.com/office/drawing/2014/main" val="20001"/>
                    </a:ext>
                  </a:extLst>
                </a:gridCol>
                <a:gridCol w="1281914">
                  <a:extLst>
                    <a:ext uri="{9D8B030D-6E8A-4147-A177-3AD203B41FA5}">
                      <a16:colId xmlns:a16="http://schemas.microsoft.com/office/drawing/2014/main" val="20002"/>
                    </a:ext>
                  </a:extLst>
                </a:gridCol>
                <a:gridCol w="1281914">
                  <a:extLst>
                    <a:ext uri="{9D8B030D-6E8A-4147-A177-3AD203B41FA5}">
                      <a16:colId xmlns:a16="http://schemas.microsoft.com/office/drawing/2014/main" val="20003"/>
                    </a:ext>
                  </a:extLst>
                </a:gridCol>
                <a:gridCol w="1153726">
                  <a:extLst>
                    <a:ext uri="{9D8B030D-6E8A-4147-A177-3AD203B41FA5}">
                      <a16:colId xmlns:a16="http://schemas.microsoft.com/office/drawing/2014/main" val="20004"/>
                    </a:ext>
                  </a:extLst>
                </a:gridCol>
              </a:tblGrid>
              <a:tr h="47518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sz="1200" b="1"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1" i="0" u="none" strike="noStrike" cap="none" normalizeH="0" baseline="0" dirty="0">
                          <a:ln>
                            <a:noFill/>
                          </a:ln>
                          <a:solidFill>
                            <a:schemeClr val="tx1"/>
                          </a:solidFill>
                          <a:effectLst/>
                          <a:latin typeface="Arial" panose="020B0604020202020204" pitchFamily="34" charset="0"/>
                        </a:rPr>
                        <a:t> Productivity</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1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sz="1200" b="1" i="0" u="none" strike="noStrike" cap="none" normalizeH="0" baseline="0" dirty="0">
                        <a:ln>
                          <a:noFill/>
                        </a:ln>
                        <a:solidFill>
                          <a:schemeClr val="tx1"/>
                        </a:solidFill>
                        <a:effectLst/>
                        <a:latin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1" i="0" u="none" strike="noStrike" cap="none" normalizeH="0" baseline="0" dirty="0">
                          <a:ln>
                            <a:noFill/>
                          </a:ln>
                          <a:solidFill>
                            <a:schemeClr val="tx1"/>
                          </a:solidFill>
                          <a:effectLst/>
                          <a:latin typeface="Arial" panose="020B0604020202020204" pitchFamily="34" charset="0"/>
                        </a:rPr>
                        <a:t>Low (Not Good)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1E7"/>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1" i="0" u="none" strike="noStrike" cap="none" normalizeH="0" baseline="0" dirty="0">
                          <a:ln>
                            <a:noFill/>
                          </a:ln>
                          <a:solidFill>
                            <a:schemeClr val="tx1"/>
                          </a:solidFill>
                          <a:effectLst/>
                          <a:latin typeface="Arial" panose="020B0604020202020204" pitchFamily="34" charset="0"/>
                        </a:rPr>
                        <a:t>Optimum (Healthy)</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1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1" i="0" u="none" strike="noStrike" cap="none" normalizeH="0" baseline="0" dirty="0">
                          <a:ln>
                            <a:noFill/>
                          </a:ln>
                          <a:solidFill>
                            <a:schemeClr val="tx1"/>
                          </a:solidFill>
                          <a:effectLst/>
                          <a:latin typeface="Arial" panose="020B0604020202020204" pitchFamily="34" charset="0"/>
                        </a:rPr>
                        <a:t>High (Not Good)</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FD1E7"/>
                    </a:solidFill>
                  </a:tcPr>
                </a:tc>
                <a:extLst>
                  <a:ext uri="{0D108BD9-81ED-4DB2-BD59-A6C34878D82A}">
                    <a16:rowId xmlns:a16="http://schemas.microsoft.com/office/drawing/2014/main" val="10000"/>
                  </a:ext>
                </a:extLst>
              </a:tr>
              <a:tr h="26399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Staff Productivity (Positions filled / Staff FTE) </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sz="1200" b="0" i="0" u="none" strike="noStrike" cap="none" normalizeH="0" baseline="0" dirty="0">
                        <a:ln>
                          <a:noFill/>
                        </a:ln>
                        <a:solidFill>
                          <a:schemeClr val="tx1"/>
                        </a:solidFill>
                        <a:effectLst/>
                        <a:latin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100 </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115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130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1"/>
                  </a:ext>
                </a:extLst>
              </a:tr>
              <a:tr h="26399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Openings per Recruiter</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tabLst/>
                      </a:pPr>
                      <a:endParaRPr kumimoji="0" lang="en-US" sz="1200" b="0" i="0" u="none" strike="noStrike" cap="none" normalizeH="0" baseline="0" dirty="0">
                        <a:ln>
                          <a:noFill/>
                        </a:ln>
                        <a:solidFill>
                          <a:schemeClr val="tx1"/>
                        </a:solidFill>
                        <a:effectLst/>
                        <a:latin typeface="Arial" panose="020B0604020202020204" pitchFamily="34"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20</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35</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Arial" panose="020B0604020202020204" pitchFamily="34" charset="0"/>
                        </a:rPr>
                        <a:t>50</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7C80"/>
                    </a:solidFill>
                  </a:tcPr>
                </a:tc>
                <a:extLst>
                  <a:ext uri="{0D108BD9-81ED-4DB2-BD59-A6C34878D82A}">
                    <a16:rowId xmlns:a16="http://schemas.microsoft.com/office/drawing/2014/main" val="10002"/>
                  </a:ext>
                </a:extLst>
              </a:tr>
            </a:tbl>
          </a:graphicData>
        </a:graphic>
      </p:graphicFrame>
      <p:sp>
        <p:nvSpPr>
          <p:cNvPr id="5" name="Rectangle 4">
            <a:extLst>
              <a:ext uri="{FF2B5EF4-FFF2-40B4-BE49-F238E27FC236}">
                <a16:creationId xmlns:a16="http://schemas.microsoft.com/office/drawing/2014/main" id="{B8DF89D4-BBFF-4922-AB92-86BEDCFFBD2D}"/>
              </a:ext>
            </a:extLst>
          </p:cNvPr>
          <p:cNvSpPr/>
          <p:nvPr/>
        </p:nvSpPr>
        <p:spPr>
          <a:xfrm>
            <a:off x="1542197" y="4224933"/>
            <a:ext cx="6951216" cy="492443"/>
          </a:xfrm>
          <a:prstGeom prst="rect">
            <a:avLst/>
          </a:prstGeom>
          <a:noFill/>
          <a:ln>
            <a:noFill/>
          </a:ln>
        </p:spPr>
        <p:txBody>
          <a:bodyPr wrap="square">
            <a:spAutoFit/>
          </a:bodyPr>
          <a:lstStyle/>
          <a:p>
            <a:pPr lvl="0" eaLnBrk="0" fontAlgn="base" hangingPunct="0">
              <a:spcBef>
                <a:spcPct val="20000"/>
              </a:spcBef>
              <a:spcAft>
                <a:spcPct val="0"/>
              </a:spcAft>
            </a:pPr>
            <a:r>
              <a:rPr lang="en-US" dirty="0">
                <a:latin typeface="Arial" panose="020B0604020202020204" pitchFamily="34" charset="0"/>
              </a:rPr>
              <a:t>NOTE: When staff productivity and openings per recruiter hits “high” levels, it negatively impacts speed, quality of service, quality of hire, cost and efficiency.</a:t>
            </a:r>
          </a:p>
        </p:txBody>
      </p:sp>
      <p:pic>
        <p:nvPicPr>
          <p:cNvPr id="6" name="Picture 5">
            <a:extLst>
              <a:ext uri="{FF2B5EF4-FFF2-40B4-BE49-F238E27FC236}">
                <a16:creationId xmlns:a16="http://schemas.microsoft.com/office/drawing/2014/main" id="{E55A5926-1D67-4DA4-98E1-2E5DB54E03A4}"/>
              </a:ext>
            </a:extLst>
          </p:cNvPr>
          <p:cNvPicPr>
            <a:picLocks noChangeAspect="1"/>
          </p:cNvPicPr>
          <p:nvPr/>
        </p:nvPicPr>
        <p:blipFill>
          <a:blip r:embed="rId2"/>
          <a:stretch>
            <a:fillRect/>
          </a:stretch>
        </p:blipFill>
        <p:spPr>
          <a:xfrm>
            <a:off x="1837678" y="669835"/>
            <a:ext cx="5832629" cy="2419594"/>
          </a:xfrm>
          <a:prstGeom prst="rect">
            <a:avLst/>
          </a:prstGeom>
        </p:spPr>
      </p:pic>
    </p:spTree>
    <p:extLst>
      <p:ext uri="{BB962C8B-B14F-4D97-AF65-F5344CB8AC3E}">
        <p14:creationId xmlns:p14="http://schemas.microsoft.com/office/powerpoint/2010/main" val="44822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BB890-E96D-40A5-857C-30632666D4CB}"/>
              </a:ext>
            </a:extLst>
          </p:cNvPr>
          <p:cNvSpPr>
            <a:spLocks noGrp="1"/>
          </p:cNvSpPr>
          <p:nvPr>
            <p:ph type="ctrTitle"/>
          </p:nvPr>
        </p:nvSpPr>
        <p:spPr/>
        <p:txBody>
          <a:bodyPr>
            <a:normAutofit fontScale="90000"/>
          </a:bodyPr>
          <a:lstStyle/>
          <a:p>
            <a:r>
              <a:rPr lang="en-US" sz="2800" dirty="0">
                <a:solidFill>
                  <a:schemeClr val="accent2">
                    <a:lumMod val="75000"/>
                  </a:schemeClr>
                </a:solidFill>
              </a:rPr>
              <a:t>How to Hire – Chances Are You’re Doing It All Wrong</a:t>
            </a:r>
          </a:p>
        </p:txBody>
      </p:sp>
      <p:sp>
        <p:nvSpPr>
          <p:cNvPr id="3" name="Content Placeholder 2">
            <a:extLst>
              <a:ext uri="{FF2B5EF4-FFF2-40B4-BE49-F238E27FC236}">
                <a16:creationId xmlns:a16="http://schemas.microsoft.com/office/drawing/2014/main" id="{53E8A56C-0594-445D-B67C-A7ADBBBBAB4C}"/>
              </a:ext>
            </a:extLst>
          </p:cNvPr>
          <p:cNvSpPr>
            <a:spLocks noGrp="1"/>
          </p:cNvSpPr>
          <p:nvPr>
            <p:ph type="body" sz="quarter" idx="11"/>
          </p:nvPr>
        </p:nvSpPr>
        <p:spPr>
          <a:xfrm>
            <a:off x="5521911" y="709187"/>
            <a:ext cx="3548590" cy="4231135"/>
          </a:xfrm>
        </p:spPr>
        <p:txBody>
          <a:bodyPr>
            <a:normAutofit/>
          </a:bodyPr>
          <a:lstStyle/>
          <a:p>
            <a:pPr marL="34289" indent="0">
              <a:buNone/>
            </a:pPr>
            <a:r>
              <a:rPr lang="en-US" dirty="0">
                <a:solidFill>
                  <a:schemeClr val="bg1"/>
                </a:solidFill>
              </a:rPr>
              <a:t>“The process requires probing beneath the surface of people and their resumes; engaging managers in every aspect of hiring; treating your in-house recruiters as true business partners; adopting a mindset in which you’re always recruiting …”</a:t>
            </a:r>
          </a:p>
          <a:p>
            <a:pPr marL="0" indent="0" algn="r">
              <a:buNone/>
            </a:pPr>
            <a:r>
              <a:rPr lang="en-US" dirty="0"/>
              <a:t>Patty McCord</a:t>
            </a:r>
            <a:br>
              <a:rPr lang="en-US" dirty="0"/>
            </a:br>
            <a:r>
              <a:rPr lang="en-US" dirty="0"/>
              <a:t>Chief Talent Officer, NETFLIX</a:t>
            </a:r>
          </a:p>
        </p:txBody>
      </p:sp>
      <p:sp>
        <p:nvSpPr>
          <p:cNvPr id="6" name="Footer Placeholder 5">
            <a:extLst>
              <a:ext uri="{FF2B5EF4-FFF2-40B4-BE49-F238E27FC236}">
                <a16:creationId xmlns:a16="http://schemas.microsoft.com/office/drawing/2014/main" id="{646DC603-67B1-4357-B546-C1440CC7AABE}"/>
              </a:ext>
            </a:extLst>
          </p:cNvPr>
          <p:cNvSpPr>
            <a:spLocks noGrp="1"/>
          </p:cNvSpPr>
          <p:nvPr>
            <p:ph type="ftr" sz="quarter" idx="21"/>
          </p:nvPr>
        </p:nvSpPr>
        <p:spPr/>
        <p:txBody>
          <a:bodyPr/>
          <a:lstStyle/>
          <a:p>
            <a:pPr>
              <a:defRPr/>
            </a:pPr>
            <a:r>
              <a:rPr lang="en-US" dirty="0"/>
              <a:t> </a:t>
            </a:r>
          </a:p>
        </p:txBody>
      </p:sp>
      <p:pic>
        <p:nvPicPr>
          <p:cNvPr id="8" name="Content Placeholder 7">
            <a:extLst>
              <a:ext uri="{FF2B5EF4-FFF2-40B4-BE49-F238E27FC236}">
                <a16:creationId xmlns:a16="http://schemas.microsoft.com/office/drawing/2014/main" id="{C91DFB67-A7DF-4815-8AE3-FCB3A5470D87}"/>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1429305" y="1336089"/>
            <a:ext cx="2212975" cy="2743200"/>
          </a:xfrm>
          <a:prstGeom prst="rect">
            <a:avLst/>
          </a:prstGeom>
        </p:spPr>
      </p:pic>
    </p:spTree>
    <p:extLst>
      <p:ext uri="{BB962C8B-B14F-4D97-AF65-F5344CB8AC3E}">
        <p14:creationId xmlns:p14="http://schemas.microsoft.com/office/powerpoint/2010/main" val="65421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96739D-0629-409B-8A6E-E90B9EC5484B}"/>
              </a:ext>
            </a:extLst>
          </p:cNvPr>
          <p:cNvSpPr>
            <a:spLocks noGrp="1"/>
          </p:cNvSpPr>
          <p:nvPr>
            <p:ph type="body" sz="quarter" idx="10"/>
          </p:nvPr>
        </p:nvSpPr>
        <p:spPr/>
        <p:txBody>
          <a:bodyPr/>
          <a:lstStyle/>
          <a:p>
            <a:r>
              <a:rPr lang="en-US" dirty="0"/>
              <a:t> </a:t>
            </a:r>
          </a:p>
        </p:txBody>
      </p:sp>
      <p:sp>
        <p:nvSpPr>
          <p:cNvPr id="3" name="Title 2">
            <a:extLst>
              <a:ext uri="{FF2B5EF4-FFF2-40B4-BE49-F238E27FC236}">
                <a16:creationId xmlns:a16="http://schemas.microsoft.com/office/drawing/2014/main" id="{BEF77E2D-B529-4A70-B167-D3814889FAFF}"/>
              </a:ext>
            </a:extLst>
          </p:cNvPr>
          <p:cNvSpPr>
            <a:spLocks noGrp="1"/>
          </p:cNvSpPr>
          <p:nvPr>
            <p:ph type="title"/>
          </p:nvPr>
        </p:nvSpPr>
        <p:spPr/>
        <p:txBody>
          <a:bodyPr>
            <a:noAutofit/>
          </a:bodyPr>
          <a:lstStyle/>
          <a:p>
            <a:r>
              <a:rPr lang="en-US" sz="2700" dirty="0">
                <a:solidFill>
                  <a:schemeClr val="accent2">
                    <a:lumMod val="75000"/>
                  </a:schemeClr>
                </a:solidFill>
              </a:rPr>
              <a:t>Quality of Service – Voice of Customer</a:t>
            </a:r>
          </a:p>
        </p:txBody>
      </p:sp>
      <p:graphicFrame>
        <p:nvGraphicFramePr>
          <p:cNvPr id="6" name="Chart 5">
            <a:extLst>
              <a:ext uri="{FF2B5EF4-FFF2-40B4-BE49-F238E27FC236}">
                <a16:creationId xmlns:a16="http://schemas.microsoft.com/office/drawing/2014/main" id="{6AE89B76-37F8-4B62-9BE3-0BA2289A2587}"/>
              </a:ext>
            </a:extLst>
          </p:cNvPr>
          <p:cNvGraphicFramePr>
            <a:graphicFrameLocks/>
          </p:cNvGraphicFramePr>
          <p:nvPr>
            <p:extLst>
              <p:ext uri="{D42A27DB-BD31-4B8C-83A1-F6EECF244321}">
                <p14:modId xmlns:p14="http://schemas.microsoft.com/office/powerpoint/2010/main" val="2278586075"/>
              </p:ext>
            </p:extLst>
          </p:nvPr>
        </p:nvGraphicFramePr>
        <p:xfrm>
          <a:off x="453381" y="1618843"/>
          <a:ext cx="3800567"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1024787B-B51A-4673-930A-BD855AE892DB}"/>
              </a:ext>
            </a:extLst>
          </p:cNvPr>
          <p:cNvSpPr txBox="1"/>
          <p:nvPr/>
        </p:nvSpPr>
        <p:spPr>
          <a:xfrm>
            <a:off x="629801" y="1085803"/>
            <a:ext cx="3624147" cy="437928"/>
          </a:xfrm>
          <a:prstGeom prst="rect">
            <a:avLst/>
          </a:prstGeom>
          <a:noFill/>
        </p:spPr>
        <p:txBody>
          <a:bodyPr wrap="square" lIns="0" tIns="0" rIns="0" bIns="0" rtlCol="0">
            <a:noAutofit/>
          </a:bodyPr>
          <a:lstStyle/>
          <a:p>
            <a:r>
              <a:rPr lang="en-US" sz="2400" dirty="0">
                <a:solidFill>
                  <a:schemeClr val="tx2">
                    <a:lumMod val="50000"/>
                  </a:schemeClr>
                </a:solidFill>
              </a:rPr>
              <a:t>HMART</a:t>
            </a:r>
            <a:r>
              <a:rPr lang="en-US" sz="2400" baseline="30000" dirty="0">
                <a:solidFill>
                  <a:schemeClr val="tx2">
                    <a:lumMod val="50000"/>
                  </a:schemeClr>
                </a:solidFill>
              </a:rPr>
              <a:t>sm</a:t>
            </a:r>
            <a:r>
              <a:rPr lang="en-US" sz="2400" dirty="0"/>
              <a:t> </a:t>
            </a:r>
            <a:r>
              <a:rPr lang="en-US" sz="2400" dirty="0">
                <a:solidFill>
                  <a:srgbClr val="00506F"/>
                </a:solidFill>
              </a:rPr>
              <a:t>YoY Improvement</a:t>
            </a:r>
          </a:p>
        </p:txBody>
      </p:sp>
      <p:graphicFrame>
        <p:nvGraphicFramePr>
          <p:cNvPr id="8" name="Chart 7">
            <a:extLst>
              <a:ext uri="{FF2B5EF4-FFF2-40B4-BE49-F238E27FC236}">
                <a16:creationId xmlns:a16="http://schemas.microsoft.com/office/drawing/2014/main" id="{6AE89B76-37F8-4B62-9BE3-0BA2289A2587}"/>
              </a:ext>
            </a:extLst>
          </p:cNvPr>
          <p:cNvGraphicFramePr>
            <a:graphicFrameLocks/>
          </p:cNvGraphicFramePr>
          <p:nvPr>
            <p:extLst>
              <p:ext uri="{D42A27DB-BD31-4B8C-83A1-F6EECF244321}">
                <p14:modId xmlns:p14="http://schemas.microsoft.com/office/powerpoint/2010/main" val="1503889301"/>
              </p:ext>
            </p:extLst>
          </p:nvPr>
        </p:nvGraphicFramePr>
        <p:xfrm>
          <a:off x="4713248" y="1618843"/>
          <a:ext cx="3747724"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A312C9A2-C961-498C-AE8A-1FC4CC417073}"/>
              </a:ext>
            </a:extLst>
          </p:cNvPr>
          <p:cNvSpPr txBox="1"/>
          <p:nvPr/>
        </p:nvSpPr>
        <p:spPr>
          <a:xfrm>
            <a:off x="4775036" y="1085803"/>
            <a:ext cx="3624147" cy="437928"/>
          </a:xfrm>
          <a:prstGeom prst="rect">
            <a:avLst/>
          </a:prstGeom>
          <a:noFill/>
        </p:spPr>
        <p:txBody>
          <a:bodyPr wrap="square" lIns="0" tIns="0" rIns="0" bIns="0" rtlCol="0">
            <a:noAutofit/>
          </a:bodyPr>
          <a:lstStyle/>
          <a:p>
            <a:r>
              <a:rPr lang="en-US" sz="2400" dirty="0">
                <a:solidFill>
                  <a:schemeClr val="tx2">
                    <a:lumMod val="50000"/>
                  </a:schemeClr>
                </a:solidFill>
              </a:rPr>
              <a:t>New Hire</a:t>
            </a:r>
            <a:r>
              <a:rPr lang="en-US" sz="2400" dirty="0"/>
              <a:t> </a:t>
            </a:r>
            <a:r>
              <a:rPr lang="en-US" sz="2400" dirty="0">
                <a:solidFill>
                  <a:srgbClr val="00506F"/>
                </a:solidFill>
              </a:rPr>
              <a:t>YoY Improvement</a:t>
            </a:r>
          </a:p>
        </p:txBody>
      </p:sp>
      <p:sp>
        <p:nvSpPr>
          <p:cNvPr id="10" name="TextBox 9">
            <a:extLst>
              <a:ext uri="{FF2B5EF4-FFF2-40B4-BE49-F238E27FC236}">
                <a16:creationId xmlns:a16="http://schemas.microsoft.com/office/drawing/2014/main" id="{D968465F-C7B6-488D-B812-CBB102041A03}"/>
              </a:ext>
            </a:extLst>
          </p:cNvPr>
          <p:cNvSpPr txBox="1"/>
          <p:nvPr/>
        </p:nvSpPr>
        <p:spPr>
          <a:xfrm>
            <a:off x="2677714" y="4233863"/>
            <a:ext cx="4071068" cy="914400"/>
          </a:xfrm>
          <a:prstGeom prst="rect">
            <a:avLst/>
          </a:prstGeom>
          <a:noFill/>
        </p:spPr>
        <p:txBody>
          <a:bodyPr wrap="none" lIns="0" tIns="0" rIns="0" bIns="0" rtlCol="0">
            <a:noAutofit/>
          </a:bodyPr>
          <a:lstStyle/>
          <a:p>
            <a:endParaRPr lang="en-US" sz="2400" dirty="0" err="1"/>
          </a:p>
        </p:txBody>
      </p:sp>
      <p:sp>
        <p:nvSpPr>
          <p:cNvPr id="11" name="TextBox 10">
            <a:extLst>
              <a:ext uri="{FF2B5EF4-FFF2-40B4-BE49-F238E27FC236}">
                <a16:creationId xmlns:a16="http://schemas.microsoft.com/office/drawing/2014/main" id="{1D35AC25-5F7C-4125-9C64-7F60472C9A34}"/>
              </a:ext>
            </a:extLst>
          </p:cNvPr>
          <p:cNvSpPr txBox="1"/>
          <p:nvPr/>
        </p:nvSpPr>
        <p:spPr>
          <a:xfrm>
            <a:off x="1486133" y="4457155"/>
            <a:ext cx="6310298" cy="313324"/>
          </a:xfrm>
          <a:prstGeom prst="rect">
            <a:avLst/>
          </a:prstGeom>
          <a:noFill/>
          <a:ln>
            <a:solidFill>
              <a:schemeClr val="tx1"/>
            </a:solidFill>
          </a:ln>
        </p:spPr>
        <p:txBody>
          <a:bodyPr wrap="none" lIns="0" tIns="0" rIns="0" bIns="0" rtlCol="0">
            <a:noAutofit/>
          </a:bodyPr>
          <a:lstStyle/>
          <a:p>
            <a:pPr algn="ctr"/>
            <a:r>
              <a:rPr lang="en-US" sz="1400" dirty="0">
                <a:solidFill>
                  <a:srgbClr val="00506F"/>
                </a:solidFill>
              </a:rPr>
              <a:t>Aggressive action plans for improvement have significantly Impacted growth!</a:t>
            </a:r>
          </a:p>
        </p:txBody>
      </p:sp>
    </p:spTree>
    <p:extLst>
      <p:ext uri="{BB962C8B-B14F-4D97-AF65-F5344CB8AC3E}">
        <p14:creationId xmlns:p14="http://schemas.microsoft.com/office/powerpoint/2010/main" val="240994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Graphic spid="8" grpId="0">
        <p:bldAsOne/>
      </p:bldGraphic>
      <p:bldP spid="9"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A07E2F-EAE4-484A-8458-023BF7AFA40B}"/>
              </a:ext>
            </a:extLst>
          </p:cNvPr>
          <p:cNvSpPr>
            <a:spLocks noGrp="1"/>
          </p:cNvSpPr>
          <p:nvPr>
            <p:ph type="title"/>
          </p:nvPr>
        </p:nvSpPr>
        <p:spPr>
          <a:xfrm>
            <a:off x="205329" y="692724"/>
            <a:ext cx="8332689" cy="394502"/>
          </a:xfrm>
        </p:spPr>
        <p:txBody>
          <a:bodyPr>
            <a:normAutofit/>
          </a:bodyPr>
          <a:lstStyle/>
          <a:p>
            <a:r>
              <a:rPr lang="en-US" sz="1800" dirty="0">
                <a:solidFill>
                  <a:schemeClr val="tx1"/>
                </a:solidFill>
              </a:rPr>
              <a:t>In summary:	</a:t>
            </a:r>
          </a:p>
        </p:txBody>
      </p:sp>
      <p:sp>
        <p:nvSpPr>
          <p:cNvPr id="5" name="Rectangle 4">
            <a:extLst>
              <a:ext uri="{FF2B5EF4-FFF2-40B4-BE49-F238E27FC236}">
                <a16:creationId xmlns:a16="http://schemas.microsoft.com/office/drawing/2014/main" id="{CAB630DA-69B7-4805-A23B-C33F56504763}"/>
              </a:ext>
            </a:extLst>
          </p:cNvPr>
          <p:cNvSpPr/>
          <p:nvPr/>
        </p:nvSpPr>
        <p:spPr>
          <a:xfrm>
            <a:off x="100755" y="982228"/>
            <a:ext cx="8708708" cy="3970318"/>
          </a:xfrm>
          <a:prstGeom prst="rect">
            <a:avLst/>
          </a:prstGeom>
        </p:spPr>
        <p:txBody>
          <a:bodyPr wrap="square">
            <a:spAutoFit/>
          </a:bodyPr>
          <a:lstStyle/>
          <a:p>
            <a:pPr marL="342900" marR="0" lvl="0" indent="-342900">
              <a:spcBef>
                <a:spcPts val="0"/>
              </a:spcBef>
              <a:spcAft>
                <a:spcPts val="0"/>
              </a:spcAft>
              <a:buFont typeface="Wingdings" panose="05000000000000000000" pitchFamily="2" charset="2"/>
              <a:buChar char=""/>
            </a:pPr>
            <a:r>
              <a:rPr lang="en-US" sz="1200" b="1" dirty="0">
                <a:latin typeface="Calibri" panose="020F0502020204030204" pitchFamily="34" charset="0"/>
                <a:ea typeface="Times New Roman" panose="02020603050405020304" pitchFamily="18" charset="0"/>
              </a:rPr>
              <a:t>Organizations that have embarked on their Transformation Journey, using Lean principals is one of the key drivers in the TTF and Turnover rated to remain the same or improve.  </a:t>
            </a:r>
          </a:p>
          <a:p>
            <a:pPr marL="342900" indent="-342900">
              <a:spcBef>
                <a:spcPts val="0"/>
              </a:spcBef>
              <a:spcAft>
                <a:spcPts val="0"/>
              </a:spcAft>
              <a:buFont typeface="Wingdings" panose="05000000000000000000" pitchFamily="2" charset="2"/>
              <a:buChar char=""/>
            </a:pPr>
            <a:r>
              <a:rPr lang="en-US" sz="1200" i="1" dirty="0">
                <a:latin typeface="Calibri" panose="020F0502020204030204" pitchFamily="34" charset="0"/>
                <a:ea typeface="Times New Roman" panose="02020603050405020304" pitchFamily="18" charset="0"/>
              </a:rPr>
              <a:t>Be careful comparing yourself to the median benchmarks.  There is a large separation that is happening between those that continue to do the same things and those that have embarked on a TJ.  </a:t>
            </a:r>
            <a:endParaRPr lang="en-US" sz="1200" i="1"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endParaRPr lang="en-US" sz="12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pPr>
            <a:r>
              <a:rPr lang="en-US" sz="1200" b="1" dirty="0">
                <a:latin typeface="Calibri" panose="020F0502020204030204" pitchFamily="34" charset="0"/>
                <a:ea typeface="Times New Roman" panose="02020603050405020304" pitchFamily="18" charset="0"/>
              </a:rPr>
              <a:t>We categorize organizations a 0.0, 1.0, 2.0 and 3.0.  </a:t>
            </a:r>
            <a:endParaRPr lang="en-US" sz="1200" b="1"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0.0 – Have not considered embarking on a TJ</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1.0 – Made the decision to embark on TJ.  Baselining performance and building Action plan.</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2.0 – 1 year +/- into Journey</a:t>
            </a:r>
            <a:endParaRPr lang="en-US" sz="1200" dirty="0">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3.0 – 2+ years into a SUCCESSFUL Journey </a:t>
            </a:r>
          </a:p>
          <a:p>
            <a:pPr marL="742950" marR="0" lvl="1" indent="-285750">
              <a:spcBef>
                <a:spcPts val="0"/>
              </a:spcBef>
              <a:spcAft>
                <a:spcPts val="0"/>
              </a:spcAft>
              <a:buFont typeface="Courier New" panose="02070309020205020404" pitchFamily="49" charset="0"/>
              <a:buChar char="o"/>
            </a:pPr>
            <a:endParaRPr lang="en-US" sz="1200" dirty="0">
              <a:latin typeface="Calibri" panose="020F0502020204030204" pitchFamily="34" charset="0"/>
              <a:ea typeface="Calibri" panose="020F0502020204030204" pitchFamily="34" charset="0"/>
            </a:endParaRPr>
          </a:p>
          <a:p>
            <a:pPr marL="342900" indent="-342900">
              <a:spcBef>
                <a:spcPts val="0"/>
              </a:spcBef>
              <a:spcAft>
                <a:spcPts val="0"/>
              </a:spcAft>
              <a:buFont typeface="Wingdings" panose="05000000000000000000" pitchFamily="2" charset="2"/>
              <a:buChar char="§"/>
            </a:pPr>
            <a:r>
              <a:rPr lang="en-US" sz="1200" b="1" dirty="0">
                <a:latin typeface="Calibri" panose="020F0502020204030204" pitchFamily="34" charset="0"/>
                <a:ea typeface="Times New Roman" panose="02020603050405020304" pitchFamily="18" charset="0"/>
              </a:rPr>
              <a:t>3.0 Organizations are seeing outstanding results!</a:t>
            </a:r>
            <a:endParaRPr lang="en-US" sz="1200" b="1" dirty="0">
              <a:latin typeface="Calibri" panose="020F0502020204030204" pitchFamily="34" charset="0"/>
              <a:ea typeface="Calibri" panose="020F0502020204030204" pitchFamily="34" charset="0"/>
            </a:endParaRP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Overall 90 day TO rate is 4.8%.  0.0 and 1.0 clients – 7.5%!</a:t>
            </a:r>
            <a:endParaRPr lang="en-US" sz="1200" dirty="0">
              <a:latin typeface="Calibri" panose="020F0502020204030204" pitchFamily="34" charset="0"/>
              <a:ea typeface="Calibri" panose="020F0502020204030204" pitchFamily="34" charset="0"/>
            </a:endParaRP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Positions filled from offers extended (close ratio/efficiency) – 91.9% versus 83.6%  for 0 and 1. </a:t>
            </a:r>
            <a:endParaRPr lang="en-US" sz="1200" dirty="0">
              <a:latin typeface="Calibri" panose="020F0502020204030204" pitchFamily="34" charset="0"/>
              <a:ea typeface="Calibri" panose="020F0502020204030204" pitchFamily="34" charset="0"/>
            </a:endParaRP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Average TTF – 68 days for 0 and 1 versus 43 for 3.0!</a:t>
            </a:r>
            <a:endParaRPr lang="en-US" sz="1200" dirty="0">
              <a:latin typeface="Calibri" panose="020F0502020204030204" pitchFamily="34" charset="0"/>
              <a:ea typeface="Calibri" panose="020F0502020204030204" pitchFamily="34" charset="0"/>
            </a:endParaRP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With a mature sourcing organization, TTF for positions filled in over 60 days (CDVs) is 30 days faster! 144 to 114. </a:t>
            </a:r>
            <a:endParaRPr lang="en-US" sz="1200" dirty="0">
              <a:latin typeface="Calibri" panose="020F0502020204030204" pitchFamily="34" charset="0"/>
              <a:ea typeface="Calibri" panose="020F0502020204030204" pitchFamily="34" charset="0"/>
            </a:endParaRP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Are investing more in professional recruiters and sourcers.  55 for 0 and 1 versus 36 for 3.0</a:t>
            </a:r>
          </a:p>
          <a:p>
            <a:pPr marL="1085850" lvl="2" indent="-285750">
              <a:spcBef>
                <a:spcPts val="0"/>
              </a:spcBef>
              <a:spcAft>
                <a:spcPts val="0"/>
              </a:spcAft>
              <a:buFont typeface="Courier New" panose="02070309020205020404" pitchFamily="49" charset="0"/>
              <a:buChar char="o"/>
            </a:pPr>
            <a:r>
              <a:rPr lang="en-US" sz="1200" dirty="0">
                <a:latin typeface="Calibri" panose="020F0502020204030204" pitchFamily="34" charset="0"/>
                <a:ea typeface="Times New Roman" panose="02020603050405020304" pitchFamily="18" charset="0"/>
              </a:rPr>
              <a:t>use data/fact to quantify ROI.  They have recruitment teams passionate about Continuous improvement an lifelong learning. </a:t>
            </a:r>
            <a:endParaRPr lang="en-US" sz="12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Wingdings" panose="05000000000000000000" pitchFamily="2" charset="2"/>
              <a:buChar char=""/>
            </a:pPr>
            <a:r>
              <a:rPr lang="en-US" sz="1200" b="1" dirty="0">
                <a:latin typeface="Calibri" panose="020F0502020204030204" pitchFamily="34" charset="0"/>
                <a:ea typeface="Times New Roman" panose="02020603050405020304" pitchFamily="18" charset="0"/>
              </a:rPr>
              <a:t>We expect further separation between the low 25% and Top 25% in the coming years as supply/demand for talent gets worse. </a:t>
            </a:r>
          </a:p>
          <a:p>
            <a:pPr marR="0" lvl="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sp>
        <p:nvSpPr>
          <p:cNvPr id="6" name="Text Placeholder 5">
            <a:extLst>
              <a:ext uri="{FF2B5EF4-FFF2-40B4-BE49-F238E27FC236}">
                <a16:creationId xmlns:a16="http://schemas.microsoft.com/office/drawing/2014/main" id="{B0BF8377-EDBA-4545-92B3-78D65772FBD9}"/>
              </a:ext>
            </a:extLst>
          </p:cNvPr>
          <p:cNvSpPr>
            <a:spLocks noGrp="1"/>
          </p:cNvSpPr>
          <p:nvPr>
            <p:ph type="body" sz="quarter" idx="10"/>
          </p:nvPr>
        </p:nvSpPr>
        <p:spPr>
          <a:xfrm>
            <a:off x="100755" y="216477"/>
            <a:ext cx="8961120" cy="482761"/>
          </a:xfrm>
        </p:spPr>
        <p:txBody>
          <a:bodyPr/>
          <a:lstStyle/>
          <a:p>
            <a:r>
              <a:rPr lang="en-US" sz="2500" dirty="0">
                <a:solidFill>
                  <a:schemeClr val="accent2">
                    <a:lumMod val="75000"/>
                  </a:schemeClr>
                </a:solidFill>
              </a:rPr>
              <a:t>Compelling Findings in the Benchmark Data Study</a:t>
            </a:r>
          </a:p>
        </p:txBody>
      </p:sp>
    </p:spTree>
    <p:extLst>
      <p:ext uri="{BB962C8B-B14F-4D97-AF65-F5344CB8AC3E}">
        <p14:creationId xmlns:p14="http://schemas.microsoft.com/office/powerpoint/2010/main" val="2228790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D05CC2-403F-4F1D-B537-CC886AC7BA64}"/>
              </a:ext>
            </a:extLst>
          </p:cNvPr>
          <p:cNvSpPr>
            <a:spLocks noGrp="1"/>
          </p:cNvSpPr>
          <p:nvPr>
            <p:ph type="title"/>
          </p:nvPr>
        </p:nvSpPr>
        <p:spPr/>
        <p:txBody>
          <a:bodyPr>
            <a:noAutofit/>
          </a:bodyPr>
          <a:lstStyle/>
          <a:p>
            <a:r>
              <a:rPr lang="en-US" sz="2700" dirty="0">
                <a:solidFill>
                  <a:schemeClr val="accent2">
                    <a:lumMod val="75000"/>
                  </a:schemeClr>
                </a:solidFill>
              </a:rPr>
              <a:t>Transformation</a:t>
            </a:r>
          </a:p>
        </p:txBody>
      </p:sp>
      <p:pic>
        <p:nvPicPr>
          <p:cNvPr id="10" name="Content Placeholder 9">
            <a:extLst>
              <a:ext uri="{FF2B5EF4-FFF2-40B4-BE49-F238E27FC236}">
                <a16:creationId xmlns:a16="http://schemas.microsoft.com/office/drawing/2014/main" id="{8728CF97-EFAC-45B5-A933-FB8A9360281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41068" y="1254943"/>
            <a:ext cx="4572000" cy="2813050"/>
          </a:xfrm>
          <a:prstGeom prst="rect">
            <a:avLst/>
          </a:prstGeom>
          <a:ln>
            <a:noFill/>
          </a:ln>
          <a:effectLst>
            <a:softEdge rad="112500"/>
          </a:effectLst>
        </p:spPr>
      </p:pic>
      <p:sp>
        <p:nvSpPr>
          <p:cNvPr id="11" name="TextBox 10">
            <a:extLst>
              <a:ext uri="{FF2B5EF4-FFF2-40B4-BE49-F238E27FC236}">
                <a16:creationId xmlns:a16="http://schemas.microsoft.com/office/drawing/2014/main" id="{35C64FFD-F4AA-45A5-997F-19A11B633B72}"/>
              </a:ext>
            </a:extLst>
          </p:cNvPr>
          <p:cNvSpPr txBox="1"/>
          <p:nvPr/>
        </p:nvSpPr>
        <p:spPr>
          <a:xfrm>
            <a:off x="429418" y="4179331"/>
            <a:ext cx="8285163" cy="403123"/>
          </a:xfrm>
          <a:prstGeom prst="rect">
            <a:avLst/>
          </a:prstGeom>
        </p:spPr>
        <p:txBody>
          <a:bodyPr vert="horz" wrap="square" lIns="0" tIns="0" rIns="0" bIns="0" rtlCol="0">
            <a:normAutofit/>
          </a:bodyPr>
          <a:lstStyle/>
          <a:p>
            <a:pPr algn="ctr"/>
            <a:r>
              <a:rPr lang="en-US" sz="2400" dirty="0">
                <a:solidFill>
                  <a:schemeClr val="accent2">
                    <a:lumMod val="75000"/>
                  </a:schemeClr>
                </a:solidFill>
                <a:sym typeface="Arial" charset="0"/>
              </a:rPr>
              <a:t>The Pain of the Same is Greater than the Pain of Change</a:t>
            </a:r>
            <a:endParaRPr lang="en-US" sz="2400" dirty="0">
              <a:solidFill>
                <a:schemeClr val="accent2">
                  <a:lumMod val="75000"/>
                </a:schemeClr>
              </a:solidFill>
            </a:endParaRPr>
          </a:p>
        </p:txBody>
      </p:sp>
    </p:spTree>
    <p:extLst>
      <p:ext uri="{BB962C8B-B14F-4D97-AF65-F5344CB8AC3E}">
        <p14:creationId xmlns:p14="http://schemas.microsoft.com/office/powerpoint/2010/main" val="19551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a:solidFill>
                  <a:schemeClr val="tx1"/>
                </a:solidFill>
              </a:rPr>
              <a:t>About</a:t>
            </a:r>
          </a:p>
        </p:txBody>
      </p:sp>
      <p:sp>
        <p:nvSpPr>
          <p:cNvPr id="2" name="Title 1"/>
          <p:cNvSpPr>
            <a:spLocks noGrp="1"/>
          </p:cNvSpPr>
          <p:nvPr>
            <p:ph type="title"/>
          </p:nvPr>
        </p:nvSpPr>
        <p:spPr/>
        <p:txBody>
          <a:bodyPr anchor="ctr">
            <a:noAutofit/>
          </a:bodyPr>
          <a:lstStyle/>
          <a:p>
            <a:pPr algn="l"/>
            <a:r>
              <a:rPr lang="en-US" sz="2700" dirty="0">
                <a:solidFill>
                  <a:schemeClr val="accent2">
                    <a:lumMod val="75000"/>
                  </a:schemeClr>
                </a:solidFill>
              </a:rPr>
              <a:t>Dana</a:t>
            </a:r>
            <a:r>
              <a:rPr lang="en-US" sz="2700" dirty="0"/>
              <a:t> </a:t>
            </a:r>
            <a:r>
              <a:rPr lang="en-US" sz="2700" dirty="0">
                <a:solidFill>
                  <a:schemeClr val="accent2">
                    <a:lumMod val="75000"/>
                  </a:schemeClr>
                </a:solidFill>
              </a:rPr>
              <a:t>Cates</a:t>
            </a:r>
          </a:p>
        </p:txBody>
      </p:sp>
      <p:pic>
        <p:nvPicPr>
          <p:cNvPr id="3" name="Picture 2"/>
          <p:cNvPicPr>
            <a:picLocks/>
          </p:cNvPicPr>
          <p:nvPr/>
        </p:nvPicPr>
        <p:blipFill>
          <a:blip r:embed="rId2"/>
          <a:stretch>
            <a:fillRect/>
          </a:stretch>
        </p:blipFill>
        <p:spPr>
          <a:xfrm>
            <a:off x="630474" y="1392197"/>
            <a:ext cx="210312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3009531" y="1144190"/>
            <a:ext cx="5758334" cy="3416320"/>
          </a:xfrm>
          <a:prstGeom prst="rect">
            <a:avLst/>
          </a:prstGeom>
        </p:spPr>
        <p:txBody>
          <a:bodyPr wrap="square">
            <a:spAutoFit/>
          </a:bodyPr>
          <a:lstStyle/>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30 years of Human Resources practitioner and leadership experience, working in the telecommunications, logistics and healthcare industries.</a:t>
            </a:r>
          </a:p>
          <a:p>
            <a:pPr marL="160735" indent="-160735" defTabSz="514350" fontAlgn="auto">
              <a:spcBef>
                <a:spcPts val="0"/>
              </a:spcBef>
              <a:spcAft>
                <a:spcPts val="0"/>
              </a:spcAft>
              <a:buFont typeface="Wingdings" panose="05000000000000000000" pitchFamily="2" charset="2"/>
              <a:buChar char="§"/>
            </a:pPr>
            <a:endParaRPr lang="en-US" sz="1200" dirty="0">
              <a:solidFill>
                <a:srgbClr val="292934"/>
              </a:solidFill>
              <a:latin typeface="Arial"/>
            </a:endParaRPr>
          </a:p>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The last 14 years focused on Talent Acquisition and Workforce Planning in the Healthcare.  </a:t>
            </a:r>
          </a:p>
          <a:p>
            <a:pPr marL="160735" indent="-160735" defTabSz="514350" fontAlgn="auto">
              <a:spcBef>
                <a:spcPts val="0"/>
              </a:spcBef>
              <a:spcAft>
                <a:spcPts val="0"/>
              </a:spcAft>
              <a:buFont typeface="Wingdings" panose="05000000000000000000" pitchFamily="2" charset="2"/>
              <a:buChar char="§"/>
            </a:pPr>
            <a:endParaRPr lang="en-US" sz="1200" dirty="0">
              <a:solidFill>
                <a:srgbClr val="292934"/>
              </a:solidFill>
              <a:latin typeface="Arial"/>
            </a:endParaRPr>
          </a:p>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Has provided TA Leadership for St. Joseph Health System and Children’s Healthcare of Atlanta.</a:t>
            </a:r>
          </a:p>
          <a:p>
            <a:pPr marL="160735" indent="-160735" defTabSz="514350" fontAlgn="auto">
              <a:spcBef>
                <a:spcPts val="0"/>
              </a:spcBef>
              <a:spcAft>
                <a:spcPts val="0"/>
              </a:spcAft>
              <a:buFont typeface="Wingdings" panose="05000000000000000000" pitchFamily="2" charset="2"/>
              <a:buChar char="§"/>
            </a:pPr>
            <a:endParaRPr lang="en-US" sz="1200" dirty="0">
              <a:solidFill>
                <a:srgbClr val="292934"/>
              </a:solidFill>
              <a:latin typeface="Arial"/>
            </a:endParaRPr>
          </a:p>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Most recently, Director of Talent Acquisition and Workforce Planning at Texas Health Resources.</a:t>
            </a:r>
          </a:p>
          <a:p>
            <a:pPr marL="160735" indent="-160735" defTabSz="514350" fontAlgn="auto">
              <a:spcBef>
                <a:spcPts val="0"/>
              </a:spcBef>
              <a:spcAft>
                <a:spcPts val="0"/>
              </a:spcAft>
              <a:buFont typeface="Wingdings" panose="05000000000000000000" pitchFamily="2" charset="2"/>
              <a:buChar char="§"/>
            </a:pPr>
            <a:endParaRPr lang="en-US" sz="1200" dirty="0">
              <a:solidFill>
                <a:srgbClr val="292934"/>
              </a:solidFill>
              <a:latin typeface="Arial"/>
            </a:endParaRPr>
          </a:p>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At Texas Health, instrumental in many process improvement initiatives which led to becoming a 5-time LHC Elite Honor Roll winner.</a:t>
            </a:r>
          </a:p>
          <a:p>
            <a:pPr marL="160735" indent="-160735" defTabSz="514350" fontAlgn="auto">
              <a:spcBef>
                <a:spcPts val="0"/>
              </a:spcBef>
              <a:spcAft>
                <a:spcPts val="0"/>
              </a:spcAft>
              <a:buFont typeface="Wingdings" panose="05000000000000000000" pitchFamily="2" charset="2"/>
              <a:buChar char="§"/>
            </a:pPr>
            <a:endParaRPr lang="en-US" sz="1200" dirty="0">
              <a:solidFill>
                <a:srgbClr val="292934"/>
              </a:solidFill>
              <a:latin typeface="Arial"/>
            </a:endParaRPr>
          </a:p>
          <a:p>
            <a:pPr marL="160735" indent="-160735" defTabSz="514350" fontAlgn="auto">
              <a:spcBef>
                <a:spcPts val="0"/>
              </a:spcBef>
              <a:spcAft>
                <a:spcPts val="0"/>
              </a:spcAft>
              <a:buFont typeface="Wingdings" panose="05000000000000000000" pitchFamily="2" charset="2"/>
              <a:buChar char="§"/>
            </a:pPr>
            <a:r>
              <a:rPr lang="en-US" sz="1200" dirty="0">
                <a:solidFill>
                  <a:srgbClr val="292934"/>
                </a:solidFill>
                <a:latin typeface="Arial"/>
              </a:rPr>
              <a:t>Being certified as a Senior Professional in Human Resources (SPHR), Strategic Workforce Planner (SWP) and Recruiter Academy Certified Recruiter (RACR), brings a wealth of experience to LHC as a Sr. Consultant.</a:t>
            </a:r>
          </a:p>
        </p:txBody>
      </p:sp>
    </p:spTree>
    <p:extLst>
      <p:ext uri="{BB962C8B-B14F-4D97-AF65-F5344CB8AC3E}">
        <p14:creationId xmlns:p14="http://schemas.microsoft.com/office/powerpoint/2010/main" val="2311629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C05020-0865-4586-A8D9-E370FB5FE6CA}"/>
              </a:ext>
            </a:extLst>
          </p:cNvPr>
          <p:cNvSpPr>
            <a:spLocks noGrp="1"/>
          </p:cNvSpPr>
          <p:nvPr>
            <p:ph type="title" idx="4294967295"/>
          </p:nvPr>
        </p:nvSpPr>
        <p:spPr>
          <a:xfrm>
            <a:off x="562793" y="1566339"/>
            <a:ext cx="7764462" cy="2586037"/>
          </a:xfrm>
          <a:prstGeom prst="rect">
            <a:avLst/>
          </a:prstGeom>
        </p:spPr>
        <p:txBody>
          <a:bodyPr/>
          <a:lstStyle/>
          <a:p>
            <a:pPr marL="285750" indent="-285750" algn="ctr"/>
            <a:r>
              <a:rPr lang="en-US" sz="2800" b="0" dirty="0">
                <a:solidFill>
                  <a:schemeClr val="bg1"/>
                </a:solidFill>
              </a:rPr>
              <a:t>The framework of a successful business plan to secure investment</a:t>
            </a:r>
          </a:p>
        </p:txBody>
      </p:sp>
    </p:spTree>
    <p:extLst>
      <p:ext uri="{BB962C8B-B14F-4D97-AF65-F5344CB8AC3E}">
        <p14:creationId xmlns:p14="http://schemas.microsoft.com/office/powerpoint/2010/main" val="12562080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56AE394-B544-4DFD-AD90-10878A09D80D}"/>
              </a:ext>
            </a:extLst>
          </p:cNvPr>
          <p:cNvSpPr>
            <a:spLocks noGrp="1"/>
          </p:cNvSpPr>
          <p:nvPr>
            <p:ph type="title"/>
          </p:nvPr>
        </p:nvSpPr>
        <p:spPr/>
        <p:txBody>
          <a:bodyPr>
            <a:noAutofit/>
          </a:bodyPr>
          <a:lstStyle/>
          <a:p>
            <a:r>
              <a:rPr lang="en-US" sz="2700" dirty="0">
                <a:solidFill>
                  <a:schemeClr val="accent2">
                    <a:lumMod val="75000"/>
                  </a:schemeClr>
                </a:solidFill>
              </a:rPr>
              <a:t>Business Plan Must Haves</a:t>
            </a:r>
          </a:p>
        </p:txBody>
      </p:sp>
      <p:graphicFrame>
        <p:nvGraphicFramePr>
          <p:cNvPr id="7" name="Content Placeholder 6">
            <a:extLst>
              <a:ext uri="{FF2B5EF4-FFF2-40B4-BE49-F238E27FC236}">
                <a16:creationId xmlns:a16="http://schemas.microsoft.com/office/drawing/2014/main" id="{0835AE41-3CC3-4C10-946F-E8F90B99D223}"/>
              </a:ext>
            </a:extLst>
          </p:cNvPr>
          <p:cNvGraphicFramePr>
            <a:graphicFrameLocks noGrp="1"/>
          </p:cNvGraphicFramePr>
          <p:nvPr>
            <p:ph sz="quarter" idx="4294967295"/>
            <p:extLst>
              <p:ext uri="{D42A27DB-BD31-4B8C-83A1-F6EECF244321}">
                <p14:modId xmlns:p14="http://schemas.microsoft.com/office/powerpoint/2010/main" val="2084574006"/>
              </p:ext>
            </p:extLst>
          </p:nvPr>
        </p:nvGraphicFramePr>
        <p:xfrm>
          <a:off x="568171" y="946945"/>
          <a:ext cx="8229600" cy="3544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935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C5FFCFF1-18C9-4099-938A-FB158C4CF388}"/>
                                            </p:graphicEl>
                                          </p:spTgt>
                                        </p:tgtEl>
                                        <p:attrNameLst>
                                          <p:attrName>style.visibility</p:attrName>
                                        </p:attrNameLst>
                                      </p:cBhvr>
                                      <p:to>
                                        <p:strVal val="visible"/>
                                      </p:to>
                                    </p:set>
                                    <p:animEffect transition="in" filter="fade">
                                      <p:cBhvr>
                                        <p:cTn id="7" dur="500"/>
                                        <p:tgtEl>
                                          <p:spTgt spid="7">
                                            <p:graphicEl>
                                              <a:dgm id="{C5FFCFF1-18C9-4099-938A-FB158C4CF388}"/>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8A540653-171D-4424-9621-66852915E78F}"/>
                                            </p:graphicEl>
                                          </p:spTgt>
                                        </p:tgtEl>
                                        <p:attrNameLst>
                                          <p:attrName>style.visibility</p:attrName>
                                        </p:attrNameLst>
                                      </p:cBhvr>
                                      <p:to>
                                        <p:strVal val="visible"/>
                                      </p:to>
                                    </p:set>
                                    <p:animEffect transition="in" filter="fade">
                                      <p:cBhvr>
                                        <p:cTn id="12" dur="500"/>
                                        <p:tgtEl>
                                          <p:spTgt spid="7">
                                            <p:graphicEl>
                                              <a:dgm id="{8A540653-171D-4424-9621-66852915E78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2F7C9BDB-D0B4-4E21-8F8F-33B5F627AF63}"/>
                                            </p:graphicEl>
                                          </p:spTgt>
                                        </p:tgtEl>
                                        <p:attrNameLst>
                                          <p:attrName>style.visibility</p:attrName>
                                        </p:attrNameLst>
                                      </p:cBhvr>
                                      <p:to>
                                        <p:strVal val="visible"/>
                                      </p:to>
                                    </p:set>
                                    <p:animEffect transition="in" filter="fade">
                                      <p:cBhvr>
                                        <p:cTn id="17" dur="500"/>
                                        <p:tgtEl>
                                          <p:spTgt spid="7">
                                            <p:graphicEl>
                                              <a:dgm id="{2F7C9BDB-D0B4-4E21-8F8F-33B5F627AF6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1ADEF7B0-D4B0-45D2-BAA8-9F5AD70F4A9F}"/>
                                            </p:graphicEl>
                                          </p:spTgt>
                                        </p:tgtEl>
                                        <p:attrNameLst>
                                          <p:attrName>style.visibility</p:attrName>
                                        </p:attrNameLst>
                                      </p:cBhvr>
                                      <p:to>
                                        <p:strVal val="visible"/>
                                      </p:to>
                                    </p:set>
                                    <p:animEffect transition="in" filter="fade">
                                      <p:cBhvr>
                                        <p:cTn id="22" dur="500"/>
                                        <p:tgtEl>
                                          <p:spTgt spid="7">
                                            <p:graphicEl>
                                              <a:dgm id="{1ADEF7B0-D4B0-45D2-BAA8-9F5AD70F4A9F}"/>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668B3774-7865-4435-8115-70E543A6AF25}"/>
                                            </p:graphicEl>
                                          </p:spTgt>
                                        </p:tgtEl>
                                        <p:attrNameLst>
                                          <p:attrName>style.visibility</p:attrName>
                                        </p:attrNameLst>
                                      </p:cBhvr>
                                      <p:to>
                                        <p:strVal val="visible"/>
                                      </p:to>
                                    </p:set>
                                    <p:animEffect transition="in" filter="fade">
                                      <p:cBhvr>
                                        <p:cTn id="27" dur="500"/>
                                        <p:tgtEl>
                                          <p:spTgt spid="7">
                                            <p:graphicEl>
                                              <a:dgm id="{668B3774-7865-4435-8115-70E543A6AF2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B24BDB19-CF78-4511-85AC-5C45BEB9E1A0}"/>
                                            </p:graphicEl>
                                          </p:spTgt>
                                        </p:tgtEl>
                                        <p:attrNameLst>
                                          <p:attrName>style.visibility</p:attrName>
                                        </p:attrNameLst>
                                      </p:cBhvr>
                                      <p:to>
                                        <p:strVal val="visible"/>
                                      </p:to>
                                    </p:set>
                                    <p:animEffect transition="in" filter="fade">
                                      <p:cBhvr>
                                        <p:cTn id="32" dur="500"/>
                                        <p:tgtEl>
                                          <p:spTgt spid="7">
                                            <p:graphicEl>
                                              <a:dgm id="{B24BDB19-CF78-4511-85AC-5C45BEB9E1A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graphicEl>
                                              <a:dgm id="{8BC7BD23-AE80-476F-990F-9E8CEEAE0848}"/>
                                            </p:graphicEl>
                                          </p:spTgt>
                                        </p:tgtEl>
                                        <p:attrNameLst>
                                          <p:attrName>style.visibility</p:attrName>
                                        </p:attrNameLst>
                                      </p:cBhvr>
                                      <p:to>
                                        <p:strVal val="visible"/>
                                      </p:to>
                                    </p:set>
                                    <p:animEffect transition="in" filter="fade">
                                      <p:cBhvr>
                                        <p:cTn id="37" dur="500"/>
                                        <p:tgtEl>
                                          <p:spTgt spid="7">
                                            <p:graphicEl>
                                              <a:dgm id="{8BC7BD23-AE80-476F-990F-9E8CEEAE084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graphicEl>
                                              <a:dgm id="{9B2B6495-D309-40D8-BE6F-203E2AA1513C}"/>
                                            </p:graphicEl>
                                          </p:spTgt>
                                        </p:tgtEl>
                                        <p:attrNameLst>
                                          <p:attrName>style.visibility</p:attrName>
                                        </p:attrNameLst>
                                      </p:cBhvr>
                                      <p:to>
                                        <p:strVal val="visible"/>
                                      </p:to>
                                    </p:set>
                                    <p:animEffect transition="in" filter="fade">
                                      <p:cBhvr>
                                        <p:cTn id="42" dur="500"/>
                                        <p:tgtEl>
                                          <p:spTgt spid="7">
                                            <p:graphicEl>
                                              <a:dgm id="{9B2B6495-D309-40D8-BE6F-203E2AA1513C}"/>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graphicEl>
                                              <a:dgm id="{68DA4AF4-86EC-45B5-BF35-EE1024164A17}"/>
                                            </p:graphicEl>
                                          </p:spTgt>
                                        </p:tgtEl>
                                        <p:attrNameLst>
                                          <p:attrName>style.visibility</p:attrName>
                                        </p:attrNameLst>
                                      </p:cBhvr>
                                      <p:to>
                                        <p:strVal val="visible"/>
                                      </p:to>
                                    </p:set>
                                    <p:animEffect transition="in" filter="fade">
                                      <p:cBhvr>
                                        <p:cTn id="47" dur="500"/>
                                        <p:tgtEl>
                                          <p:spTgt spid="7">
                                            <p:graphicEl>
                                              <a:dgm id="{68DA4AF4-86EC-45B5-BF35-EE1024164A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7193" y="228871"/>
            <a:ext cx="7000240" cy="525780"/>
          </a:xfrm>
        </p:spPr>
        <p:txBody>
          <a:bodyPr>
            <a:normAutofit fontScale="90000"/>
          </a:bodyPr>
          <a:lstStyle/>
          <a:p>
            <a:pPr>
              <a:lnSpc>
                <a:spcPct val="100000"/>
              </a:lnSpc>
            </a:pPr>
            <a:r>
              <a:rPr lang="en-US" sz="3000" dirty="0">
                <a:solidFill>
                  <a:schemeClr val="accent2">
                    <a:lumMod val="75000"/>
                  </a:schemeClr>
                </a:solidFill>
                <a:latin typeface="Arial" panose="020B0604020202020204" pitchFamily="34" charset="0"/>
                <a:cs typeface="Arial" panose="020B0604020202020204" pitchFamily="34" charset="0"/>
              </a:rPr>
              <a:t>Align Healthcare and Recruitment  </a:t>
            </a:r>
            <a:br>
              <a:rPr lang="en-US" sz="3000" dirty="0">
                <a:solidFill>
                  <a:schemeClr val="accent2">
                    <a:lumMod val="75000"/>
                  </a:schemeClr>
                </a:solidFill>
                <a:latin typeface="Arial" panose="020B0604020202020204" pitchFamily="34" charset="0"/>
                <a:cs typeface="Arial" panose="020B0604020202020204" pitchFamily="34" charset="0"/>
              </a:rPr>
            </a:br>
            <a:r>
              <a:rPr lang="en-US" sz="1350" b="1" dirty="0">
                <a:solidFill>
                  <a:srgbClr val="242424"/>
                </a:solidFill>
                <a:latin typeface="Arial" panose="020B0604020202020204" pitchFamily="34" charset="0"/>
                <a:cs typeface="Arial" panose="020B0604020202020204" pitchFamily="34" charset="0"/>
              </a:rPr>
              <a:t>Strategic Objectives</a:t>
            </a:r>
          </a:p>
        </p:txBody>
      </p:sp>
      <p:sp>
        <p:nvSpPr>
          <p:cNvPr id="148484" name="Content Placeholder 2"/>
          <p:cNvSpPr>
            <a:spLocks noGrp="1"/>
          </p:cNvSpPr>
          <p:nvPr>
            <p:ph type="body" sz="quarter" idx="11"/>
          </p:nvPr>
        </p:nvSpPr>
        <p:spPr bwMode="auto">
          <a:xfrm>
            <a:off x="180059" y="1409244"/>
            <a:ext cx="4117438" cy="6889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marL="0" indent="0" algn="ctr">
              <a:spcBef>
                <a:spcPts val="0"/>
              </a:spcBef>
              <a:spcAft>
                <a:spcPts val="0"/>
              </a:spcAft>
              <a:buClr>
                <a:schemeClr val="tx1"/>
              </a:buClr>
              <a:buSzPct val="80000"/>
              <a:buNone/>
            </a:pPr>
            <a:r>
              <a:rPr lang="en-US" altLang="en-US" b="1" dirty="0">
                <a:solidFill>
                  <a:srgbClr val="242424"/>
                </a:solidFill>
                <a:latin typeface="Arial"/>
                <a:cs typeface="Arial"/>
              </a:rPr>
              <a:t>HCAHPS</a:t>
            </a:r>
          </a:p>
          <a:p>
            <a:pPr marL="0" indent="0" algn="ctr">
              <a:spcBef>
                <a:spcPts val="0"/>
              </a:spcBef>
              <a:spcAft>
                <a:spcPts val="0"/>
              </a:spcAft>
              <a:buClr>
                <a:schemeClr val="tx1"/>
              </a:buClr>
              <a:buSzPct val="80000"/>
              <a:buNone/>
            </a:pPr>
            <a:r>
              <a:rPr lang="en-US" altLang="en-US" b="0" dirty="0">
                <a:solidFill>
                  <a:srgbClr val="242424"/>
                </a:solidFill>
                <a:latin typeface="Arial"/>
                <a:cs typeface="Arial"/>
              </a:rPr>
              <a:t>(Patient Satisfaction)</a:t>
            </a:r>
          </a:p>
        </p:txBody>
      </p:sp>
      <p:sp>
        <p:nvSpPr>
          <p:cNvPr id="148483" name="Content Placeholder 2"/>
          <p:cNvSpPr>
            <a:spLocks noGrp="1"/>
          </p:cNvSpPr>
          <p:nvPr>
            <p:ph sz="quarter" idx="13"/>
          </p:nvPr>
        </p:nvSpPr>
        <p:spPr bwMode="auto">
          <a:xfrm>
            <a:off x="4758406" y="1788310"/>
            <a:ext cx="4117181" cy="4422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p>
            <a:pPr marL="0" indent="0" algn="ctr">
              <a:spcBef>
                <a:spcPct val="30000"/>
              </a:spcBef>
              <a:spcAft>
                <a:spcPct val="20000"/>
              </a:spcAft>
              <a:buClr>
                <a:schemeClr val="tx1"/>
              </a:buClr>
              <a:buSzPct val="80000"/>
              <a:buNone/>
            </a:pPr>
            <a:r>
              <a:rPr lang="en-US" altLang="en-US" b="1" dirty="0">
                <a:solidFill>
                  <a:srgbClr val="242424"/>
                </a:solidFill>
                <a:latin typeface="Arial"/>
                <a:cs typeface="Arial"/>
              </a:rPr>
              <a:t>Voice of Customer </a:t>
            </a:r>
            <a:br>
              <a:rPr lang="en-US" altLang="en-US" b="1" dirty="0">
                <a:solidFill>
                  <a:srgbClr val="242424"/>
                </a:solidFill>
                <a:latin typeface="Arial"/>
                <a:cs typeface="Arial"/>
              </a:rPr>
            </a:br>
            <a:r>
              <a:rPr lang="en-US" altLang="en-US" b="0" dirty="0">
                <a:solidFill>
                  <a:srgbClr val="242424"/>
                </a:solidFill>
                <a:latin typeface="Arial"/>
                <a:cs typeface="Arial"/>
              </a:rPr>
              <a:t>(Hiring Manager, New Hire, Non-Hired)</a:t>
            </a:r>
          </a:p>
          <a:p>
            <a:pPr marL="0" indent="0">
              <a:spcBef>
                <a:spcPct val="30000"/>
              </a:spcBef>
              <a:spcAft>
                <a:spcPct val="20000"/>
              </a:spcAft>
              <a:buClr>
                <a:schemeClr val="tx1"/>
              </a:buClr>
              <a:buSzPct val="80000"/>
              <a:buNone/>
            </a:pPr>
            <a:endParaRPr lang="en-US" altLang="en-US" sz="2400" dirty="0">
              <a:latin typeface="Arial"/>
              <a:cs typeface="Arial"/>
            </a:endParaRPr>
          </a:p>
        </p:txBody>
      </p:sp>
      <p:sp>
        <p:nvSpPr>
          <p:cNvPr id="148485" name="Content Placeholder 2"/>
          <p:cNvSpPr>
            <a:spLocks noGrp="1"/>
          </p:cNvSpPr>
          <p:nvPr>
            <p:ph idx="4294967295"/>
          </p:nvPr>
        </p:nvSpPr>
        <p:spPr bwMode="auto">
          <a:xfrm>
            <a:off x="51002" y="1874389"/>
            <a:ext cx="4463654" cy="9715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p>
            <a:pPr marL="0" indent="0" algn="ctr">
              <a:lnSpc>
                <a:spcPct val="100000"/>
              </a:lnSpc>
              <a:spcBef>
                <a:spcPts val="0"/>
              </a:spcBef>
              <a:spcAft>
                <a:spcPts val="0"/>
              </a:spcAft>
              <a:buClr>
                <a:schemeClr val="tx1"/>
              </a:buClr>
              <a:buSzPct val="80000"/>
              <a:buNone/>
            </a:pPr>
            <a:r>
              <a:rPr lang="en-US" altLang="en-US" sz="1350" dirty="0">
                <a:solidFill>
                  <a:srgbClr val="242424"/>
                </a:solidFill>
                <a:latin typeface="Arial"/>
                <a:cs typeface="Arial"/>
              </a:rPr>
              <a:t>Clinical Outcomes</a:t>
            </a:r>
          </a:p>
          <a:p>
            <a:pPr marL="0" indent="0" algn="ctr">
              <a:lnSpc>
                <a:spcPct val="100000"/>
              </a:lnSpc>
              <a:spcBef>
                <a:spcPts val="0"/>
              </a:spcBef>
              <a:spcAft>
                <a:spcPts val="0"/>
              </a:spcAft>
              <a:buClr>
                <a:schemeClr val="tx1"/>
              </a:buClr>
              <a:buSzPct val="80000"/>
              <a:buNone/>
            </a:pPr>
            <a:r>
              <a:rPr lang="en-US" sz="1350" b="0" dirty="0">
                <a:solidFill>
                  <a:schemeClr val="tx1">
                    <a:lumMod val="50000"/>
                  </a:schemeClr>
                </a:solidFill>
                <a:latin typeface="Arial" panose="020B0604020202020204" pitchFamily="34" charset="0"/>
                <a:cs typeface="Arial" panose="020B0604020202020204" pitchFamily="34" charset="0"/>
              </a:rPr>
              <a:t>(Results of any Healthcare Intervention</a:t>
            </a:r>
            <a:r>
              <a:rPr lang="en-US" sz="1500" b="0" dirty="0">
                <a:solidFill>
                  <a:schemeClr val="tx1">
                    <a:lumMod val="50000"/>
                  </a:schemeClr>
                </a:solidFill>
                <a:latin typeface="Arial" panose="020B0604020202020204" pitchFamily="34" charset="0"/>
                <a:cs typeface="Arial" panose="020B0604020202020204" pitchFamily="34" charset="0"/>
              </a:rPr>
              <a:t>)</a:t>
            </a:r>
            <a:endParaRPr lang="en-US" altLang="en-US" sz="1500" b="0" dirty="0">
              <a:solidFill>
                <a:schemeClr val="tx1">
                  <a:lumMod val="50000"/>
                </a:schemeClr>
              </a:solidFill>
              <a:latin typeface="Arial" panose="020B0604020202020204" pitchFamily="34" charset="0"/>
              <a:cs typeface="Arial" panose="020B0604020202020204" pitchFamily="34" charset="0"/>
            </a:endParaRPr>
          </a:p>
        </p:txBody>
      </p:sp>
      <p:sp>
        <p:nvSpPr>
          <p:cNvPr id="148486" name="Content Placeholder 2"/>
          <p:cNvSpPr>
            <a:spLocks noGrp="1"/>
          </p:cNvSpPr>
          <p:nvPr>
            <p:ph idx="4294967295"/>
          </p:nvPr>
        </p:nvSpPr>
        <p:spPr bwMode="auto">
          <a:xfrm>
            <a:off x="4494628" y="2091181"/>
            <a:ext cx="4563665" cy="60602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p>
            <a:pPr marL="0" indent="0" algn="ctr">
              <a:spcBef>
                <a:spcPct val="30000"/>
              </a:spcBef>
              <a:spcAft>
                <a:spcPct val="20000"/>
              </a:spcAft>
              <a:buClr>
                <a:schemeClr val="tx1"/>
              </a:buClr>
              <a:buSzPct val="80000"/>
              <a:buNone/>
            </a:pPr>
            <a:r>
              <a:rPr lang="en-US" altLang="en-US" sz="1350" dirty="0">
                <a:solidFill>
                  <a:srgbClr val="242424"/>
                </a:solidFill>
                <a:latin typeface="Arial"/>
                <a:cs typeface="Arial"/>
              </a:rPr>
              <a:t>Performance Outcomes </a:t>
            </a:r>
            <a:r>
              <a:rPr lang="en-US" altLang="en-US" sz="1350" b="0" dirty="0">
                <a:solidFill>
                  <a:srgbClr val="242424"/>
                </a:solidFill>
                <a:latin typeface="Arial"/>
                <a:cs typeface="Arial"/>
              </a:rPr>
              <a:t>(Speed/Efficiency/Quality/Productivity/Cost)</a:t>
            </a:r>
          </a:p>
        </p:txBody>
      </p:sp>
      <p:sp>
        <p:nvSpPr>
          <p:cNvPr id="11" name="Content Placeholder 2"/>
          <p:cNvSpPr>
            <a:spLocks noGrp="1"/>
          </p:cNvSpPr>
          <p:nvPr>
            <p:ph idx="4294967295"/>
          </p:nvPr>
        </p:nvSpPr>
        <p:spPr>
          <a:xfrm>
            <a:off x="2134213" y="4280018"/>
            <a:ext cx="4642247" cy="457200"/>
          </a:xfrm>
          <a:prstGeom prst="roundRect">
            <a:avLst/>
          </a:prstGeom>
          <a:solidFill>
            <a:schemeClr val="tx2"/>
          </a:solidFill>
          <a:ln>
            <a:noFill/>
          </a:ln>
        </p:spPr>
        <p:txBody>
          <a:bodyPr anchor="ctr"/>
          <a:lstStyle/>
          <a:p>
            <a:pPr marL="0" indent="0" algn="ctr" fontAlgn="auto">
              <a:spcBef>
                <a:spcPct val="30000"/>
              </a:spcBef>
              <a:spcAft>
                <a:spcPct val="20000"/>
              </a:spcAft>
              <a:buClr>
                <a:schemeClr val="tx1"/>
              </a:buClr>
              <a:buSzPct val="80000"/>
              <a:buNone/>
              <a:defRPr/>
            </a:pPr>
            <a:r>
              <a:rPr lang="en-US" sz="1200" dirty="0">
                <a:solidFill>
                  <a:srgbClr val="FFFFFF"/>
                </a:solidFill>
                <a:latin typeface="Arial"/>
                <a:cs typeface="Arial"/>
              </a:rPr>
              <a:t>Alignment and Presentation is Priceless </a:t>
            </a:r>
            <a:r>
              <a:rPr lang="en-US" sz="1200" dirty="0">
                <a:solidFill>
                  <a:srgbClr val="FFFFFF"/>
                </a:solidFill>
                <a:latin typeface="Arial"/>
                <a:cs typeface="Arial"/>
                <a:sym typeface="Wingdings" pitchFamily="2" charset="2"/>
              </a:rPr>
              <a:t>!</a:t>
            </a:r>
            <a:endParaRPr lang="en-US" sz="1200" dirty="0">
              <a:solidFill>
                <a:srgbClr val="FFFFFF"/>
              </a:solidFill>
              <a:latin typeface="Arial"/>
              <a:cs typeface="Arial"/>
            </a:endParaRPr>
          </a:p>
        </p:txBody>
      </p:sp>
      <p:sp>
        <p:nvSpPr>
          <p:cNvPr id="14" name="Rounded Rectangle 13"/>
          <p:cNvSpPr/>
          <p:nvPr/>
        </p:nvSpPr>
        <p:spPr>
          <a:xfrm>
            <a:off x="5682691" y="950446"/>
            <a:ext cx="2001441" cy="332006"/>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spAutoFit/>
          </a:bodyPr>
          <a:lstStyle/>
          <a:p>
            <a:pPr marL="457200" indent="-457200" algn="ctr" eaLnBrk="1" fontAlgn="auto" hangingPunct="1">
              <a:spcBef>
                <a:spcPct val="30000"/>
              </a:spcBef>
              <a:spcAft>
                <a:spcPct val="20000"/>
              </a:spcAft>
              <a:buClr>
                <a:prstClr val="black"/>
              </a:buClr>
              <a:defRPr/>
            </a:pPr>
            <a:r>
              <a:rPr lang="en-US" sz="1350" b="1" dirty="0">
                <a:solidFill>
                  <a:srgbClr val="FFFFFF"/>
                </a:solidFill>
                <a:latin typeface="Arial"/>
                <a:cs typeface="Arial"/>
                <a:sym typeface="Times" charset="0"/>
              </a:rPr>
              <a:t>Recruitment</a:t>
            </a:r>
          </a:p>
        </p:txBody>
      </p:sp>
      <p:sp>
        <p:nvSpPr>
          <p:cNvPr id="15" name="Rounded Rectangle 14"/>
          <p:cNvSpPr/>
          <p:nvPr/>
        </p:nvSpPr>
        <p:spPr>
          <a:xfrm>
            <a:off x="1282109" y="979096"/>
            <a:ext cx="2001441" cy="332006"/>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anchor="ctr">
            <a:spAutoFit/>
          </a:bodyPr>
          <a:lstStyle/>
          <a:p>
            <a:pPr marL="457200" indent="-457200" algn="ctr" eaLnBrk="1" fontAlgn="auto" hangingPunct="1">
              <a:spcBef>
                <a:spcPct val="30000"/>
              </a:spcBef>
              <a:spcAft>
                <a:spcPct val="20000"/>
              </a:spcAft>
              <a:buClr>
                <a:prstClr val="black"/>
              </a:buClr>
              <a:defRPr/>
            </a:pPr>
            <a:r>
              <a:rPr lang="en-US" sz="1350" b="1" dirty="0">
                <a:solidFill>
                  <a:srgbClr val="FFFFFF"/>
                </a:solidFill>
                <a:latin typeface="Arial"/>
                <a:cs typeface="Arial"/>
                <a:sym typeface="Times" charset="0"/>
              </a:rPr>
              <a:t>Health System</a:t>
            </a:r>
          </a:p>
        </p:txBody>
      </p:sp>
      <p:sp>
        <p:nvSpPr>
          <p:cNvPr id="3" name="TextBox 2">
            <a:extLst>
              <a:ext uri="{FF2B5EF4-FFF2-40B4-BE49-F238E27FC236}">
                <a16:creationId xmlns:a16="http://schemas.microsoft.com/office/drawing/2014/main" id="{1A09ED63-54DD-490A-B39B-896DB2134624}"/>
              </a:ext>
            </a:extLst>
          </p:cNvPr>
          <p:cNvSpPr txBox="1"/>
          <p:nvPr/>
        </p:nvSpPr>
        <p:spPr>
          <a:xfrm>
            <a:off x="786266" y="2718372"/>
            <a:ext cx="2993128" cy="507831"/>
          </a:xfrm>
          <a:prstGeom prst="rect">
            <a:avLst/>
          </a:prstGeom>
          <a:noFill/>
        </p:spPr>
        <p:txBody>
          <a:bodyPr wrap="none" rtlCol="0">
            <a:spAutoFit/>
          </a:bodyPr>
          <a:lstStyle/>
          <a:p>
            <a:pPr algn="ctr" eaLnBrk="1" fontAlgn="auto" hangingPunct="1">
              <a:spcBef>
                <a:spcPts val="0"/>
              </a:spcBef>
              <a:spcAft>
                <a:spcPts val="0"/>
              </a:spcAft>
            </a:pPr>
            <a:r>
              <a:rPr lang="en-US" sz="1350" b="1" dirty="0">
                <a:solidFill>
                  <a:srgbClr val="292934">
                    <a:lumMod val="50000"/>
                  </a:srgbClr>
                </a:solidFill>
                <a:latin typeface="Arial" panose="020B0604020202020204" pitchFamily="34" charset="0"/>
                <a:cs typeface="Arial" panose="020B0604020202020204" pitchFamily="34" charset="0"/>
              </a:rPr>
              <a:t>Clinical Protocols</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(Set of Rules Followed by Providers</a:t>
            </a:r>
            <a:r>
              <a:rPr lang="en-US" sz="1350" b="1" dirty="0">
                <a:solidFill>
                  <a:srgbClr val="292934">
                    <a:lumMod val="50000"/>
                  </a:srgbClr>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1179B227-6070-4F24-A09E-099C7453E599}"/>
              </a:ext>
            </a:extLst>
          </p:cNvPr>
          <p:cNvSpPr txBox="1"/>
          <p:nvPr/>
        </p:nvSpPr>
        <p:spPr>
          <a:xfrm>
            <a:off x="4943381" y="2756162"/>
            <a:ext cx="3849132" cy="507831"/>
          </a:xfrm>
          <a:prstGeom prst="rect">
            <a:avLst/>
          </a:prstGeom>
          <a:noFill/>
        </p:spPr>
        <p:txBody>
          <a:bodyPr wrap="none" rtlCol="0">
            <a:spAutoFit/>
          </a:bodyPr>
          <a:lstStyle/>
          <a:p>
            <a:pPr algn="ctr" eaLnBrk="1" fontAlgn="auto" hangingPunct="1">
              <a:spcBef>
                <a:spcPts val="0"/>
              </a:spcBef>
              <a:spcAft>
                <a:spcPts val="0"/>
              </a:spcAft>
            </a:pPr>
            <a:r>
              <a:rPr lang="en-US" sz="1350" b="1" dirty="0">
                <a:solidFill>
                  <a:srgbClr val="292934">
                    <a:lumMod val="50000"/>
                  </a:srgbClr>
                </a:solidFill>
                <a:latin typeface="Arial" panose="020B0604020202020204" pitchFamily="34" charset="0"/>
                <a:cs typeface="Arial" panose="020B0604020202020204" pitchFamily="34" charset="0"/>
              </a:rPr>
              <a:t>Standard Operating Procedure</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(Established Methods to be Followed Routinely)</a:t>
            </a:r>
          </a:p>
        </p:txBody>
      </p:sp>
      <p:sp>
        <p:nvSpPr>
          <p:cNvPr id="13" name="TextBox 12">
            <a:extLst>
              <a:ext uri="{FF2B5EF4-FFF2-40B4-BE49-F238E27FC236}">
                <a16:creationId xmlns:a16="http://schemas.microsoft.com/office/drawing/2014/main" id="{A6AFA55A-F726-4006-BD3F-D8A69FED3B4C}"/>
              </a:ext>
            </a:extLst>
          </p:cNvPr>
          <p:cNvSpPr txBox="1"/>
          <p:nvPr/>
        </p:nvSpPr>
        <p:spPr>
          <a:xfrm>
            <a:off x="557352" y="3355556"/>
            <a:ext cx="3493264" cy="715581"/>
          </a:xfrm>
          <a:prstGeom prst="rect">
            <a:avLst/>
          </a:prstGeom>
          <a:noFill/>
        </p:spPr>
        <p:txBody>
          <a:bodyPr wrap="none" rtlCol="0">
            <a:spAutoFit/>
          </a:bodyPr>
          <a:lstStyle/>
          <a:p>
            <a:pPr algn="ctr" eaLnBrk="1" fontAlgn="auto" hangingPunct="1">
              <a:spcBef>
                <a:spcPts val="0"/>
              </a:spcBef>
              <a:spcAft>
                <a:spcPts val="0"/>
              </a:spcAft>
            </a:pPr>
            <a:r>
              <a:rPr lang="en-US" sz="1350" b="1" dirty="0">
                <a:solidFill>
                  <a:srgbClr val="292934">
                    <a:lumMod val="50000"/>
                  </a:srgbClr>
                </a:solidFill>
                <a:latin typeface="Arial" panose="020B0604020202020204" pitchFamily="34" charset="0"/>
                <a:cs typeface="Arial" panose="020B0604020202020204" pitchFamily="34" charset="0"/>
              </a:rPr>
              <a:t>Evidence Based Practice</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(Current best evidence in making decisions</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 about patient care)</a:t>
            </a:r>
          </a:p>
        </p:txBody>
      </p:sp>
      <p:sp>
        <p:nvSpPr>
          <p:cNvPr id="16" name="TextBox 15">
            <a:extLst>
              <a:ext uri="{FF2B5EF4-FFF2-40B4-BE49-F238E27FC236}">
                <a16:creationId xmlns:a16="http://schemas.microsoft.com/office/drawing/2014/main" id="{8EFC9CC9-C83D-43F0-9D79-F6C7A87075C7}"/>
              </a:ext>
            </a:extLst>
          </p:cNvPr>
          <p:cNvSpPr txBox="1"/>
          <p:nvPr/>
        </p:nvSpPr>
        <p:spPr>
          <a:xfrm>
            <a:off x="4940345" y="3357456"/>
            <a:ext cx="3820341" cy="715581"/>
          </a:xfrm>
          <a:prstGeom prst="rect">
            <a:avLst/>
          </a:prstGeom>
          <a:noFill/>
        </p:spPr>
        <p:txBody>
          <a:bodyPr wrap="none" rtlCol="0">
            <a:spAutoFit/>
          </a:bodyPr>
          <a:lstStyle/>
          <a:p>
            <a:pPr algn="ctr" eaLnBrk="1" fontAlgn="auto" hangingPunct="1">
              <a:spcBef>
                <a:spcPts val="0"/>
              </a:spcBef>
              <a:spcAft>
                <a:spcPts val="0"/>
              </a:spcAft>
            </a:pPr>
            <a:r>
              <a:rPr lang="en-US" sz="1350" b="1" dirty="0">
                <a:solidFill>
                  <a:srgbClr val="292934">
                    <a:lumMod val="50000"/>
                  </a:srgbClr>
                </a:solidFill>
                <a:latin typeface="Arial" panose="020B0604020202020204" pitchFamily="34" charset="0"/>
                <a:cs typeface="Arial" panose="020B0604020202020204" pitchFamily="34" charset="0"/>
              </a:rPr>
              <a:t>Best Practice Recommendations</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(A procedure that has been shown by research </a:t>
            </a:r>
          </a:p>
          <a:p>
            <a:pPr algn="ctr" eaLnBrk="1" fontAlgn="auto" hangingPunct="1">
              <a:spcBef>
                <a:spcPts val="0"/>
              </a:spcBef>
              <a:spcAft>
                <a:spcPts val="0"/>
              </a:spcAft>
            </a:pPr>
            <a:r>
              <a:rPr lang="en-US" sz="1350" dirty="0">
                <a:solidFill>
                  <a:srgbClr val="292934">
                    <a:lumMod val="50000"/>
                  </a:srgbClr>
                </a:solidFill>
                <a:latin typeface="Arial" panose="020B0604020202020204" pitchFamily="34" charset="0"/>
                <a:cs typeface="Arial" panose="020B0604020202020204" pitchFamily="34" charset="0"/>
              </a:rPr>
              <a:t>and experience to produce optimal results)</a:t>
            </a:r>
          </a:p>
        </p:txBody>
      </p:sp>
      <p:cxnSp>
        <p:nvCxnSpPr>
          <p:cNvPr id="6" name="Straight Connector 5">
            <a:extLst>
              <a:ext uri="{FF2B5EF4-FFF2-40B4-BE49-F238E27FC236}">
                <a16:creationId xmlns:a16="http://schemas.microsoft.com/office/drawing/2014/main" id="{6FA3ACD0-C2D5-42BD-B148-5F9A7EAC1250}"/>
              </a:ext>
            </a:extLst>
          </p:cNvPr>
          <p:cNvCxnSpPr>
            <a:cxnSpLocks/>
          </p:cNvCxnSpPr>
          <p:nvPr/>
        </p:nvCxnSpPr>
        <p:spPr>
          <a:xfrm flipH="1">
            <a:off x="4461543" y="834049"/>
            <a:ext cx="1" cy="3214004"/>
          </a:xfrm>
          <a:prstGeom prst="line">
            <a:avLst/>
          </a:prstGeom>
          <a:ln w="381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4056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700" dirty="0"/>
              <a:t>2017 Honorees</a:t>
            </a:r>
          </a:p>
        </p:txBody>
      </p:sp>
      <p:sp>
        <p:nvSpPr>
          <p:cNvPr id="10" name="Content Placeholder 3"/>
          <p:cNvSpPr txBox="1">
            <a:spLocks noGrp="1"/>
          </p:cNvSpPr>
          <p:nvPr>
            <p:ph type="body" sz="quarter" idx="15"/>
          </p:nvPr>
        </p:nvSpPr>
        <p:spPr>
          <a:xfrm>
            <a:off x="5509260" y="690710"/>
            <a:ext cx="3634740" cy="3694858"/>
          </a:xfrm>
          <a:prstGeom prst="rect">
            <a:avLst/>
          </a:prstGeom>
          <a:ln>
            <a:noFill/>
          </a:ln>
        </p:spPr>
        <p:txBody>
          <a:bodyPr/>
          <a:lstStyle>
            <a:lvl1pPr marL="328613" indent="-257175" algn="l" rtl="0" eaLnBrk="1" fontAlgn="base" hangingPunct="1">
              <a:lnSpc>
                <a:spcPct val="110000"/>
              </a:lnSpc>
              <a:spcBef>
                <a:spcPts val="225"/>
              </a:spcBef>
              <a:spcAft>
                <a:spcPts val="525"/>
              </a:spcAft>
              <a:buClr>
                <a:schemeClr val="accent1"/>
              </a:buClr>
              <a:buSzPct val="100000"/>
              <a:buFont typeface="Lucida Grande" charset="0"/>
              <a:buChar char="➜"/>
              <a:defRPr sz="1500" kern="1200">
                <a:solidFill>
                  <a:srgbClr val="292934"/>
                </a:solidFill>
                <a:latin typeface="+mn-lt"/>
                <a:ea typeface="ＭＳ Ｐゴシック" charset="0"/>
                <a:cs typeface="ＭＳ Ｐゴシック" charset="0"/>
              </a:defRPr>
            </a:lvl1pPr>
            <a:lvl2pPr marL="534924" indent="-115491" algn="l" rtl="0" eaLnBrk="1" fontAlgn="base" hangingPunct="1">
              <a:lnSpc>
                <a:spcPct val="110000"/>
              </a:lnSpc>
              <a:spcBef>
                <a:spcPts val="75"/>
              </a:spcBef>
              <a:spcAft>
                <a:spcPts val="225"/>
              </a:spcAft>
              <a:buClr>
                <a:schemeClr val="accent1"/>
              </a:buClr>
              <a:buSzPct val="100000"/>
              <a:buFont typeface="Arial" charset="0"/>
              <a:buChar char="•"/>
              <a:defRPr sz="1200" kern="1200">
                <a:solidFill>
                  <a:schemeClr val="tx1"/>
                </a:solidFill>
                <a:latin typeface="+mn-lt"/>
                <a:ea typeface="ＭＳ Ｐゴシック" charset="0"/>
                <a:cs typeface="+mn-cs"/>
              </a:defRPr>
            </a:lvl2pPr>
            <a:lvl3pPr marL="691754" indent="-115491" algn="l" rtl="0" eaLnBrk="1" fontAlgn="base" hangingPunct="1">
              <a:spcBef>
                <a:spcPts val="75"/>
              </a:spcBef>
              <a:spcAft>
                <a:spcPts val="225"/>
              </a:spcAft>
              <a:buClr>
                <a:schemeClr val="accent1"/>
              </a:buClr>
              <a:buSzPct val="90000"/>
              <a:buFont typeface="Arial" charset="0"/>
              <a:buChar char="•"/>
              <a:defRPr sz="1050" kern="1200">
                <a:solidFill>
                  <a:schemeClr val="tx1"/>
                </a:solidFill>
                <a:latin typeface="+mn-lt"/>
                <a:ea typeface="ＭＳ Ｐゴシック" charset="0"/>
                <a:cs typeface="+mn-cs"/>
              </a:defRPr>
            </a:lvl3pPr>
            <a:lvl4pPr marL="890588" indent="-136922" algn="l" rtl="0" eaLnBrk="1" fontAlgn="base" hangingPunct="1">
              <a:spcBef>
                <a:spcPts val="75"/>
              </a:spcBef>
              <a:spcAft>
                <a:spcPts val="225"/>
              </a:spcAft>
              <a:buClr>
                <a:schemeClr val="accent1"/>
              </a:buClr>
              <a:buFont typeface="Arial" charset="0"/>
              <a:buChar char="•"/>
              <a:defRPr sz="900" kern="1200">
                <a:solidFill>
                  <a:schemeClr val="tx1"/>
                </a:solidFill>
                <a:latin typeface="+mn-lt"/>
                <a:ea typeface="ＭＳ Ｐゴシック" charset="0"/>
                <a:cs typeface="+mn-cs"/>
              </a:defRPr>
            </a:lvl4pPr>
            <a:lvl5pPr marL="890588" indent="-102394" algn="l" rtl="0" eaLnBrk="1" fontAlgn="base" hangingPunct="1">
              <a:spcBef>
                <a:spcPct val="20000"/>
              </a:spcBef>
              <a:spcAft>
                <a:spcPct val="0"/>
              </a:spcAft>
              <a:buClr>
                <a:schemeClr val="accent1"/>
              </a:buClr>
              <a:buSzPct val="100000"/>
              <a:buFont typeface="Arial" charset="0"/>
              <a:buChar char="•"/>
              <a:defRPr sz="900" kern="1200">
                <a:solidFill>
                  <a:schemeClr val="tx1"/>
                </a:solidFill>
                <a:latin typeface="+mn-lt"/>
                <a:ea typeface="ＭＳ Ｐゴシック" charset="0"/>
                <a:cs typeface="+mn-cs"/>
              </a:defRPr>
            </a:lvl5pPr>
            <a:lvl6pPr marL="102870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6pPr>
            <a:lvl7pPr marL="116586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7pPr>
            <a:lvl8pPr marL="130302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8pPr>
            <a:lvl9pPr marL="1440180" indent="-137160" algn="l" defTabSz="685800" rtl="0" eaLnBrk="1" latinLnBrk="0" hangingPunct="1">
              <a:spcBef>
                <a:spcPct val="20000"/>
              </a:spcBef>
              <a:buClr>
                <a:schemeClr val="accent1"/>
              </a:buClr>
              <a:buFont typeface="Arial" pitchFamily="34" charset="0"/>
              <a:buChar char="•"/>
              <a:defRPr sz="975" kern="1200">
                <a:solidFill>
                  <a:schemeClr val="tx1"/>
                </a:solidFill>
                <a:latin typeface="+mn-lt"/>
                <a:ea typeface="+mn-ea"/>
                <a:cs typeface="+mn-cs"/>
              </a:defRPr>
            </a:lvl9pPr>
          </a:lstStyle>
          <a:p>
            <a:pPr marL="342900" indent="-342900">
              <a:lnSpc>
                <a:spcPct val="80000"/>
              </a:lnSpc>
              <a:buFont typeface="Wingdings" panose="05000000000000000000" pitchFamily="2" charset="2"/>
              <a:buChar char="§"/>
              <a:defRPr/>
            </a:pPr>
            <a:r>
              <a:rPr lang="en-US" sz="2100" dirty="0">
                <a:solidFill>
                  <a:schemeClr val="bg1"/>
                </a:solidFill>
              </a:rPr>
              <a:t>Mercy Health, a member of Trinity Health – West Michigan</a:t>
            </a:r>
          </a:p>
          <a:p>
            <a:pPr marL="400050" lvl="1" indent="-195263">
              <a:lnSpc>
                <a:spcPct val="80000"/>
              </a:lnSpc>
              <a:buFont typeface="Arial" panose="020B0604020202020204" pitchFamily="34" charset="0"/>
              <a:buChar char="•"/>
              <a:defRPr/>
            </a:pPr>
            <a:r>
              <a:rPr lang="en-US" sz="1800" kern="0" dirty="0">
                <a:solidFill>
                  <a:schemeClr val="bg1"/>
                </a:solidFill>
                <a:sym typeface="Arial" charset="0"/>
              </a:rPr>
              <a:t>1st time honoree</a:t>
            </a:r>
          </a:p>
          <a:p>
            <a:pPr marL="154733" lvl="1" indent="0">
              <a:lnSpc>
                <a:spcPct val="80000"/>
              </a:lnSpc>
              <a:buNone/>
              <a:defRPr/>
            </a:pPr>
            <a:endParaRPr lang="en-US" sz="1800" kern="0" dirty="0">
              <a:solidFill>
                <a:schemeClr val="bg1"/>
              </a:solidFill>
              <a:sym typeface="Arial" charset="0"/>
            </a:endParaRPr>
          </a:p>
          <a:p>
            <a:pPr marL="342900" indent="-342900">
              <a:lnSpc>
                <a:spcPct val="80000"/>
              </a:lnSpc>
              <a:buFont typeface="Wingdings" panose="05000000000000000000" pitchFamily="2" charset="2"/>
              <a:buChar char="§"/>
              <a:defRPr/>
            </a:pPr>
            <a:r>
              <a:rPr lang="en-US" sz="2100" kern="0" dirty="0">
                <a:solidFill>
                  <a:schemeClr val="bg1"/>
                </a:solidFill>
                <a:sym typeface="Arial" charset="0"/>
              </a:rPr>
              <a:t>Providence St. Joseph Health &amp; Services</a:t>
            </a:r>
          </a:p>
          <a:p>
            <a:pPr marL="411908" lvl="1" indent="-257175">
              <a:lnSpc>
                <a:spcPct val="80000"/>
              </a:lnSpc>
              <a:defRPr/>
            </a:pPr>
            <a:r>
              <a:rPr lang="en-US" sz="1800" kern="0" dirty="0">
                <a:solidFill>
                  <a:schemeClr val="bg1"/>
                </a:solidFill>
                <a:sym typeface="Arial" charset="0"/>
              </a:rPr>
              <a:t>2nd time honoree</a:t>
            </a:r>
          </a:p>
          <a:p>
            <a:pPr marL="411908" lvl="1" indent="-257175">
              <a:lnSpc>
                <a:spcPct val="80000"/>
              </a:lnSpc>
              <a:defRPr/>
            </a:pPr>
            <a:endParaRPr lang="en-US" sz="1800" kern="0" dirty="0">
              <a:solidFill>
                <a:schemeClr val="bg1"/>
              </a:solidFill>
              <a:sym typeface="Arial" charset="0"/>
            </a:endParaRPr>
          </a:p>
          <a:p>
            <a:pPr marL="342900" indent="-342900">
              <a:lnSpc>
                <a:spcPct val="80000"/>
              </a:lnSpc>
              <a:buFont typeface="Wingdings" panose="05000000000000000000" pitchFamily="2" charset="2"/>
              <a:buChar char="§"/>
              <a:defRPr/>
            </a:pPr>
            <a:r>
              <a:rPr lang="en-US" sz="2100" kern="0" dirty="0">
                <a:solidFill>
                  <a:schemeClr val="bg1"/>
                </a:solidFill>
                <a:sym typeface="Arial" charset="0"/>
              </a:rPr>
              <a:t>SCL Health</a:t>
            </a:r>
          </a:p>
          <a:p>
            <a:pPr marL="411908" lvl="1" indent="-257175">
              <a:lnSpc>
                <a:spcPct val="80000"/>
              </a:lnSpc>
              <a:defRPr/>
            </a:pPr>
            <a:r>
              <a:rPr lang="en-US" sz="1800" kern="0" dirty="0">
                <a:solidFill>
                  <a:schemeClr val="bg1"/>
                </a:solidFill>
                <a:sym typeface="Arial" charset="0"/>
              </a:rPr>
              <a:t>2nd time honoree</a:t>
            </a:r>
          </a:p>
          <a:p>
            <a:pPr marL="411908" lvl="1" indent="-257175">
              <a:lnSpc>
                <a:spcPct val="80000"/>
              </a:lnSpc>
              <a:defRPr/>
            </a:pPr>
            <a:endParaRPr lang="en-US" sz="1800" kern="0" dirty="0">
              <a:solidFill>
                <a:schemeClr val="bg1"/>
              </a:solidFill>
              <a:sym typeface="Arial" charset="0"/>
            </a:endParaRPr>
          </a:p>
          <a:p>
            <a:pPr marL="342900" indent="-342900">
              <a:lnSpc>
                <a:spcPct val="80000"/>
              </a:lnSpc>
              <a:buFont typeface="Wingdings" panose="05000000000000000000" pitchFamily="2" charset="2"/>
              <a:buChar char="§"/>
              <a:defRPr/>
            </a:pPr>
            <a:endParaRPr lang="en-US" sz="1800" kern="0" dirty="0">
              <a:solidFill>
                <a:schemeClr val="bg1"/>
              </a:solidFill>
              <a:sym typeface="Arial" charset="0"/>
            </a:endParaRPr>
          </a:p>
        </p:txBody>
      </p:sp>
      <p:pic>
        <p:nvPicPr>
          <p:cNvPr id="6" name="Picture 5"/>
          <p:cNvPicPr>
            <a:picLocks noChangeAspect="1"/>
          </p:cNvPicPr>
          <p:nvPr/>
        </p:nvPicPr>
        <p:blipFill>
          <a:blip r:embed="rId2"/>
          <a:stretch>
            <a:fillRect/>
          </a:stretch>
        </p:blipFill>
        <p:spPr>
          <a:xfrm>
            <a:off x="1646676" y="1545431"/>
            <a:ext cx="2443472" cy="2057400"/>
          </a:xfrm>
          <a:prstGeom prst="rect">
            <a:avLst/>
          </a:prstGeom>
        </p:spPr>
      </p:pic>
    </p:spTree>
    <p:extLst>
      <p:ext uri="{BB962C8B-B14F-4D97-AF65-F5344CB8AC3E}">
        <p14:creationId xmlns:p14="http://schemas.microsoft.com/office/powerpoint/2010/main" val="110372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3400147" y="1352368"/>
            <a:ext cx="5637322" cy="2867294"/>
          </a:xfrm>
        </p:spPr>
        <p:txBody>
          <a:bodyPr>
            <a:normAutofit fontScale="25000" lnSpcReduction="20000"/>
          </a:bodyPr>
          <a:lstStyle/>
          <a:p>
            <a:pPr marL="342900" indent="-342900">
              <a:buFont typeface="Arial" panose="020B0604020202020204" pitchFamily="34" charset="0"/>
              <a:buChar char="•"/>
            </a:pPr>
            <a:r>
              <a:rPr lang="en-US" sz="5600" b="0" dirty="0"/>
              <a:t>Joined SCL Health in February 2014 </a:t>
            </a:r>
          </a:p>
          <a:p>
            <a:pPr marL="342900" indent="-342900">
              <a:buFont typeface="Arial" panose="020B0604020202020204" pitchFamily="34" charset="0"/>
              <a:buChar char="•"/>
            </a:pPr>
            <a:r>
              <a:rPr lang="en-US" sz="5600" b="0" dirty="0"/>
              <a:t>Serves as Vice President of Talent &amp; Workforce Optimization </a:t>
            </a:r>
          </a:p>
          <a:p>
            <a:pPr marL="342900" indent="-342900">
              <a:buFont typeface="Arial" panose="020B0604020202020204" pitchFamily="34" charset="0"/>
              <a:buChar char="•"/>
            </a:pPr>
            <a:r>
              <a:rPr lang="en-US" sz="5600" b="0" dirty="0"/>
              <a:t>Responsible for setting the strategic vision for how the organization will attract and acquire talent </a:t>
            </a:r>
          </a:p>
          <a:p>
            <a:pPr marL="342900" indent="-342900">
              <a:buFont typeface="Arial" panose="020B0604020202020204" pitchFamily="34" charset="0"/>
              <a:buChar char="•"/>
            </a:pPr>
            <a:r>
              <a:rPr lang="en-US" sz="5600" b="0" dirty="0"/>
              <a:t>Additionally, focused on supporting the talent development and engagement strategies to promote a highly engaged culture </a:t>
            </a:r>
          </a:p>
          <a:p>
            <a:pPr marL="342900" indent="-342900">
              <a:buFont typeface="Arial" panose="020B0604020202020204" pitchFamily="34" charset="0"/>
              <a:buChar char="•"/>
            </a:pPr>
            <a:r>
              <a:rPr lang="en-US" sz="5600" b="0" dirty="0"/>
              <a:t>Prior to SCL Health, held recruitment positions at both Henry Ford Health System and Beaumont Health. </a:t>
            </a:r>
          </a:p>
          <a:p>
            <a:pPr marL="342900" indent="-342900">
              <a:buFont typeface="Arial" panose="020B0604020202020204" pitchFamily="34" charset="0"/>
              <a:buChar char="•"/>
            </a:pPr>
            <a:r>
              <a:rPr lang="en-US" sz="5600" b="0" dirty="0"/>
              <a:t>Earned a master’s degree in human resources administration and a bachelor’s degree in business administration both from Central Michigan University</a:t>
            </a:r>
          </a:p>
          <a:p>
            <a:endParaRPr lang="en-US" dirty="0"/>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Introduction – Nick Watts</a:t>
            </a:r>
          </a:p>
        </p:txBody>
      </p:sp>
      <p:pic>
        <p:nvPicPr>
          <p:cNvPr id="3" name="Content Placeholder 2"/>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665825" y="1356591"/>
            <a:ext cx="2268538" cy="2468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a:extLst>
              <a:ext uri="{FF2B5EF4-FFF2-40B4-BE49-F238E27FC236}">
                <a16:creationId xmlns:a16="http://schemas.microsoft.com/office/drawing/2014/main" id="{5FFF51A9-D0AD-4535-9E42-4784A146DB60}"/>
              </a:ext>
            </a:extLst>
          </p:cNvPr>
          <p:cNvPicPr>
            <a:picLocks noChangeAspect="1"/>
          </p:cNvPicPr>
          <p:nvPr/>
        </p:nvPicPr>
        <p:blipFill>
          <a:blip r:embed="rId3"/>
          <a:stretch>
            <a:fillRect/>
          </a:stretch>
        </p:blipFill>
        <p:spPr>
          <a:xfrm>
            <a:off x="7466202" y="625478"/>
            <a:ext cx="1608110" cy="402371"/>
          </a:xfrm>
          <a:prstGeom prst="rect">
            <a:avLst/>
          </a:prstGeom>
        </p:spPr>
      </p:pic>
    </p:spTree>
    <p:extLst>
      <p:ext uri="{BB962C8B-B14F-4D97-AF65-F5344CB8AC3E}">
        <p14:creationId xmlns:p14="http://schemas.microsoft.com/office/powerpoint/2010/main" val="3038779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47154" y="1442192"/>
            <a:ext cx="8961120" cy="320857"/>
          </a:xfrm>
        </p:spPr>
        <p:txBody>
          <a:bodyPr>
            <a:noAutofit/>
          </a:bodyPr>
          <a:lstStyle/>
          <a:p>
            <a:r>
              <a:rPr lang="en-US" sz="1200" dirty="0"/>
              <a:t>SCL Health is a faith-based, nonprofit healthcare organization dedicated to improving the health of the people and communities we serve, especially those who are poor and vulnerable</a:t>
            </a:r>
          </a:p>
          <a:p>
            <a:r>
              <a:rPr lang="en-US" sz="1200" dirty="0"/>
              <a:t>Founded by the Sisters of Charity of Leavenworth in 1864, the $2.6 billion health network provides comprehensive, coordinated care through 10 hospitals, more than 100 physician clinics, and home health, hospice, mental health and safety-net services primarily in Colorado and Montana</a:t>
            </a:r>
          </a:p>
          <a:p>
            <a:r>
              <a:rPr lang="en-US" sz="1200" dirty="0"/>
              <a:t>We relentlessly focus on delivering safe, high-quality, effective care to every patient, every time, everywhere</a:t>
            </a:r>
          </a:p>
          <a:p>
            <a:r>
              <a:rPr lang="en-US" sz="1200" dirty="0"/>
              <a:t>In 2016, SCL Health invested $257 million in community benefit —10 cents of every dollar we earn—to support health improvement in our communities</a:t>
            </a:r>
          </a:p>
          <a:p>
            <a:r>
              <a:rPr lang="en-US" sz="1200" dirty="0"/>
              <a:t>We proudly partner with other organizations to improve quality and the patient experience. </a:t>
            </a:r>
          </a:p>
          <a:p>
            <a:r>
              <a:rPr lang="en-US" sz="1200" dirty="0"/>
              <a:t>Our story starts with the Sisters of Charity of Leavenworth, who opened their first hospital in 1864.</a:t>
            </a:r>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Introduction – Organization</a:t>
            </a:r>
          </a:p>
        </p:txBody>
      </p:sp>
      <p:pic>
        <p:nvPicPr>
          <p:cNvPr id="1026" name="Picture 2" descr="https://thelanding.sclhs.net/PublishingImages/System%20Page/SCL%20Health_2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07479" y="634441"/>
            <a:ext cx="1633406" cy="399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01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24" y="301997"/>
            <a:ext cx="8332689" cy="394502"/>
          </a:xfrm>
        </p:spPr>
        <p:txBody>
          <a:bodyPr>
            <a:noAutofit/>
          </a:bodyPr>
          <a:lstStyle/>
          <a:p>
            <a:r>
              <a:rPr lang="en-US" sz="2700" dirty="0">
                <a:solidFill>
                  <a:schemeClr val="accent2">
                    <a:lumMod val="75000"/>
                  </a:schemeClr>
                </a:solidFill>
              </a:rPr>
              <a:t>Metric: Number of hires per month</a:t>
            </a:r>
          </a:p>
        </p:txBody>
      </p:sp>
      <p:sp>
        <p:nvSpPr>
          <p:cNvPr id="4" name="Rectangle 3">
            <a:extLst>
              <a:ext uri="{FF2B5EF4-FFF2-40B4-BE49-F238E27FC236}">
                <a16:creationId xmlns:a16="http://schemas.microsoft.com/office/drawing/2014/main" id="{9560AD8A-4D25-4BB3-A0F6-D0CA37E8F32C}"/>
              </a:ext>
            </a:extLst>
          </p:cNvPr>
          <p:cNvSpPr/>
          <p:nvPr/>
        </p:nvSpPr>
        <p:spPr>
          <a:xfrm>
            <a:off x="417251" y="1490695"/>
            <a:ext cx="8256232" cy="2308324"/>
          </a:xfrm>
          <a:prstGeom prst="rect">
            <a:avLst/>
          </a:prstGeom>
        </p:spPr>
        <p:txBody>
          <a:bodyPr wrap="square">
            <a:spAutoFit/>
          </a:bodyPr>
          <a:lstStyle/>
          <a:p>
            <a:r>
              <a:rPr lang="en-US" sz="1600" b="1" dirty="0">
                <a:latin typeface="+mn-lt"/>
              </a:rPr>
              <a:t>How it is used: </a:t>
            </a:r>
            <a:r>
              <a:rPr lang="en-US" sz="1600" dirty="0">
                <a:latin typeface="+mn-lt"/>
              </a:rPr>
              <a:t>Utilized to track productivity within the Recruiter Team. This metric shows a Recruiters ability to manage their requisitions, priorities and hiring managers to open and close requisitions quickly. </a:t>
            </a:r>
          </a:p>
          <a:p>
            <a:endParaRPr lang="en-US" sz="1600" dirty="0">
              <a:latin typeface="+mn-lt"/>
            </a:endParaRPr>
          </a:p>
          <a:p>
            <a:r>
              <a:rPr lang="en-US" sz="1600" b="1" dirty="0">
                <a:latin typeface="+mn-lt"/>
              </a:rPr>
              <a:t>Intent: </a:t>
            </a:r>
            <a:r>
              <a:rPr lang="en-US" sz="1600" dirty="0">
                <a:latin typeface="+mn-lt"/>
              </a:rPr>
              <a:t>Inspire and drive performance within the Recruiters</a:t>
            </a:r>
            <a:endParaRPr lang="en-US" sz="1600" b="1" dirty="0">
              <a:latin typeface="+mn-lt"/>
            </a:endParaRPr>
          </a:p>
          <a:p>
            <a:endParaRPr lang="en-US" sz="1600" dirty="0">
              <a:latin typeface="+mn-lt"/>
            </a:endParaRPr>
          </a:p>
          <a:p>
            <a:r>
              <a:rPr lang="en-US" sz="1600" b="1" dirty="0">
                <a:latin typeface="+mn-lt"/>
              </a:rPr>
              <a:t>How we implemented: </a:t>
            </a:r>
            <a:r>
              <a:rPr lang="en-US" sz="1600" dirty="0">
                <a:latin typeface="+mn-lt"/>
              </a:rPr>
              <a:t>Automated reports from our Applicant Tracking System are sent to our Leadership Team. The Leaders review and include this in their weekly update email which includes recognition for the top performers from the prior week</a:t>
            </a:r>
            <a:endParaRPr lang="en-US" sz="1600" dirty="0"/>
          </a:p>
        </p:txBody>
      </p:sp>
    </p:spTree>
    <p:extLst>
      <p:ext uri="{BB962C8B-B14F-4D97-AF65-F5344CB8AC3E}">
        <p14:creationId xmlns:p14="http://schemas.microsoft.com/office/powerpoint/2010/main" val="2968603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solidFill>
                  <a:schemeClr val="accent2">
                    <a:lumMod val="75000"/>
                  </a:schemeClr>
                </a:solidFill>
              </a:rPr>
              <a:t>Reporting Sample </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612436289"/>
              </p:ext>
            </p:extLst>
          </p:nvPr>
        </p:nvGraphicFramePr>
        <p:xfrm>
          <a:off x="1127464" y="1312066"/>
          <a:ext cx="5407627" cy="1390650"/>
        </p:xfrm>
        <a:graphic>
          <a:graphicData uri="http://schemas.openxmlformats.org/drawingml/2006/table">
            <a:tbl>
              <a:tblPr firstRow="1" bandRow="1">
                <a:tableStyleId>{5C22544A-7EE6-4342-B048-85BDC9FD1C3A}</a:tableStyleId>
              </a:tblPr>
              <a:tblGrid>
                <a:gridCol w="954301">
                  <a:extLst>
                    <a:ext uri="{9D8B030D-6E8A-4147-A177-3AD203B41FA5}">
                      <a16:colId xmlns:a16="http://schemas.microsoft.com/office/drawing/2014/main" val="20000"/>
                    </a:ext>
                  </a:extLst>
                </a:gridCol>
                <a:gridCol w="1444455">
                  <a:extLst>
                    <a:ext uri="{9D8B030D-6E8A-4147-A177-3AD203B41FA5}">
                      <a16:colId xmlns:a16="http://schemas.microsoft.com/office/drawing/2014/main" val="20001"/>
                    </a:ext>
                  </a:extLst>
                </a:gridCol>
                <a:gridCol w="932935">
                  <a:extLst>
                    <a:ext uri="{9D8B030D-6E8A-4147-A177-3AD203B41FA5}">
                      <a16:colId xmlns:a16="http://schemas.microsoft.com/office/drawing/2014/main" val="20002"/>
                    </a:ext>
                  </a:extLst>
                </a:gridCol>
                <a:gridCol w="1093573">
                  <a:extLst>
                    <a:ext uri="{9D8B030D-6E8A-4147-A177-3AD203B41FA5}">
                      <a16:colId xmlns:a16="http://schemas.microsoft.com/office/drawing/2014/main" val="20003"/>
                    </a:ext>
                  </a:extLst>
                </a:gridCol>
                <a:gridCol w="982363">
                  <a:extLst>
                    <a:ext uri="{9D8B030D-6E8A-4147-A177-3AD203B41FA5}">
                      <a16:colId xmlns:a16="http://schemas.microsoft.com/office/drawing/2014/main" val="20004"/>
                    </a:ext>
                  </a:extLst>
                </a:gridCol>
              </a:tblGrid>
              <a:tr h="278130">
                <a:tc>
                  <a:txBody>
                    <a:bodyPr/>
                    <a:lstStyle/>
                    <a:p>
                      <a:pPr algn="ctr"/>
                      <a:r>
                        <a:rPr lang="en-US" sz="1000" dirty="0"/>
                        <a:t>Recruiter</a:t>
                      </a:r>
                    </a:p>
                  </a:txBody>
                  <a:tcPr marL="68580" marR="68580" marT="34290" marB="34290"/>
                </a:tc>
                <a:tc>
                  <a:txBody>
                    <a:bodyPr/>
                    <a:lstStyle/>
                    <a:p>
                      <a:pPr algn="ctr"/>
                      <a:r>
                        <a:rPr lang="en-US" sz="1000" dirty="0"/>
                        <a:t>Ave Monthly Total</a:t>
                      </a:r>
                    </a:p>
                  </a:txBody>
                  <a:tcPr marL="68580" marR="68580" marT="34290" marB="34290"/>
                </a:tc>
                <a:tc>
                  <a:txBody>
                    <a:bodyPr/>
                    <a:lstStyle/>
                    <a:p>
                      <a:pPr algn="ctr"/>
                      <a:r>
                        <a:rPr lang="en-US" sz="1000" dirty="0"/>
                        <a:t>YTD</a:t>
                      </a:r>
                      <a:r>
                        <a:rPr lang="en-US" sz="1000" baseline="0" dirty="0"/>
                        <a:t> Total</a:t>
                      </a:r>
                      <a:endParaRPr lang="en-US" sz="1000" dirty="0"/>
                    </a:p>
                  </a:txBody>
                  <a:tcPr marL="68580" marR="68580" marT="34290" marB="34290"/>
                </a:tc>
                <a:tc>
                  <a:txBody>
                    <a:bodyPr/>
                    <a:lstStyle/>
                    <a:p>
                      <a:pPr algn="ctr"/>
                      <a:r>
                        <a:rPr lang="en-US" sz="1000" dirty="0"/>
                        <a:t>4 Week Total </a:t>
                      </a:r>
                    </a:p>
                  </a:txBody>
                  <a:tcPr marL="68580" marR="68580" marT="34290" marB="34290"/>
                </a:tc>
                <a:tc>
                  <a:txBody>
                    <a:bodyPr/>
                    <a:lstStyle/>
                    <a:p>
                      <a:pPr algn="ctr"/>
                      <a:r>
                        <a:rPr lang="en-US" sz="1000" dirty="0"/>
                        <a:t>Last 7 Days</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000" dirty="0"/>
                        <a:t>Recruit</a:t>
                      </a:r>
                      <a:r>
                        <a:rPr lang="en-US" sz="1000" baseline="0" dirty="0"/>
                        <a:t>er 1</a:t>
                      </a:r>
                      <a:endParaRPr lang="en-US" sz="1000" dirty="0"/>
                    </a:p>
                  </a:txBody>
                  <a:tcPr marL="68580" marR="68580" marT="34290" marB="34290"/>
                </a:tc>
                <a:tc>
                  <a:txBody>
                    <a:bodyPr/>
                    <a:lstStyle/>
                    <a:p>
                      <a:pPr algn="ctr"/>
                      <a:r>
                        <a:rPr lang="en-US" sz="1000" dirty="0"/>
                        <a:t>50</a:t>
                      </a:r>
                    </a:p>
                  </a:txBody>
                  <a:tcPr marL="68580" marR="68580" marT="34290" marB="34290"/>
                </a:tc>
                <a:tc>
                  <a:txBody>
                    <a:bodyPr/>
                    <a:lstStyle/>
                    <a:p>
                      <a:pPr algn="ctr"/>
                      <a:r>
                        <a:rPr lang="en-US" sz="1000" dirty="0"/>
                        <a:t>200</a:t>
                      </a:r>
                    </a:p>
                  </a:txBody>
                  <a:tcPr marL="68580" marR="68580" marT="34290" marB="34290"/>
                </a:tc>
                <a:tc>
                  <a:txBody>
                    <a:bodyPr/>
                    <a:lstStyle/>
                    <a:p>
                      <a:pPr algn="ctr"/>
                      <a:r>
                        <a:rPr lang="en-US" sz="1000" dirty="0"/>
                        <a:t>60</a:t>
                      </a:r>
                    </a:p>
                  </a:txBody>
                  <a:tcPr marL="68580" marR="68580" marT="34290" marB="34290"/>
                </a:tc>
                <a:tc>
                  <a:txBody>
                    <a:bodyPr/>
                    <a:lstStyle/>
                    <a:p>
                      <a:pPr algn="ctr"/>
                      <a:r>
                        <a:rPr lang="en-US" sz="1000" dirty="0"/>
                        <a:t>10</a:t>
                      </a:r>
                    </a:p>
                  </a:txBody>
                  <a:tcPr marL="68580" marR="68580" marT="34290" marB="34290"/>
                </a:tc>
                <a:extLst>
                  <a:ext uri="{0D108BD9-81ED-4DB2-BD59-A6C34878D82A}">
                    <a16:rowId xmlns:a16="http://schemas.microsoft.com/office/drawing/2014/main" val="10001"/>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2</a:t>
                      </a:r>
                      <a:endParaRPr lang="en-US" sz="1000" dirty="0"/>
                    </a:p>
                  </a:txBody>
                  <a:tcPr marL="68580" marR="68580" marT="34290" marB="34290"/>
                </a:tc>
                <a:tc>
                  <a:txBody>
                    <a:bodyPr/>
                    <a:lstStyle/>
                    <a:p>
                      <a:pPr algn="ctr"/>
                      <a:r>
                        <a:rPr lang="en-US" sz="1000" dirty="0"/>
                        <a:t>45</a:t>
                      </a:r>
                    </a:p>
                  </a:txBody>
                  <a:tcPr marL="68580" marR="68580" marT="34290" marB="34290"/>
                </a:tc>
                <a:tc>
                  <a:txBody>
                    <a:bodyPr/>
                    <a:lstStyle/>
                    <a:p>
                      <a:pPr algn="ctr"/>
                      <a:r>
                        <a:rPr lang="en-US" sz="1000" dirty="0"/>
                        <a:t>185</a:t>
                      </a:r>
                    </a:p>
                  </a:txBody>
                  <a:tcPr marL="68580" marR="68580" marT="34290" marB="34290"/>
                </a:tc>
                <a:tc>
                  <a:txBody>
                    <a:bodyPr/>
                    <a:lstStyle/>
                    <a:p>
                      <a:pPr algn="ctr"/>
                      <a:r>
                        <a:rPr lang="en-US" sz="1000" dirty="0"/>
                        <a:t>50</a:t>
                      </a:r>
                    </a:p>
                  </a:txBody>
                  <a:tcPr marL="68580" marR="68580" marT="34290" marB="34290"/>
                </a:tc>
                <a:tc>
                  <a:txBody>
                    <a:bodyPr/>
                    <a:lstStyle/>
                    <a:p>
                      <a:pPr algn="ctr"/>
                      <a:r>
                        <a:rPr lang="en-US" sz="1000" dirty="0"/>
                        <a:t>9</a:t>
                      </a:r>
                    </a:p>
                  </a:txBody>
                  <a:tcPr marL="68580" marR="68580" marT="34290" marB="34290"/>
                </a:tc>
                <a:extLst>
                  <a:ext uri="{0D108BD9-81ED-4DB2-BD59-A6C34878D82A}">
                    <a16:rowId xmlns:a16="http://schemas.microsoft.com/office/drawing/2014/main" val="10002"/>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3</a:t>
                      </a:r>
                      <a:endParaRPr lang="en-US" sz="1000" dirty="0"/>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165</a:t>
                      </a:r>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8</a:t>
                      </a:r>
                    </a:p>
                  </a:txBody>
                  <a:tcPr marL="68580" marR="68580" marT="34290" marB="34290"/>
                </a:tc>
                <a:extLst>
                  <a:ext uri="{0D108BD9-81ED-4DB2-BD59-A6C34878D82A}">
                    <a16:rowId xmlns:a16="http://schemas.microsoft.com/office/drawing/2014/main" val="10003"/>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4</a:t>
                      </a:r>
                      <a:endParaRPr lang="en-US" sz="1000" dirty="0"/>
                    </a:p>
                  </a:txBody>
                  <a:tcPr marL="68580" marR="68580" marT="34290" marB="34290"/>
                </a:tc>
                <a:tc>
                  <a:txBody>
                    <a:bodyPr/>
                    <a:lstStyle/>
                    <a:p>
                      <a:pPr algn="ctr"/>
                      <a:r>
                        <a:rPr lang="en-US" sz="1000" dirty="0"/>
                        <a:t>35</a:t>
                      </a:r>
                    </a:p>
                  </a:txBody>
                  <a:tcPr marL="68580" marR="68580" marT="34290" marB="34290"/>
                </a:tc>
                <a:tc>
                  <a:txBody>
                    <a:bodyPr/>
                    <a:lstStyle/>
                    <a:p>
                      <a:pPr algn="ctr"/>
                      <a:r>
                        <a:rPr lang="en-US" sz="1000" dirty="0"/>
                        <a:t>145</a:t>
                      </a:r>
                    </a:p>
                  </a:txBody>
                  <a:tcPr marL="68580" marR="68580" marT="34290" marB="34290"/>
                </a:tc>
                <a:tc>
                  <a:txBody>
                    <a:bodyPr/>
                    <a:lstStyle/>
                    <a:p>
                      <a:pPr algn="ctr"/>
                      <a:r>
                        <a:rPr lang="en-US" sz="1000" dirty="0"/>
                        <a:t>30</a:t>
                      </a:r>
                    </a:p>
                  </a:txBody>
                  <a:tcPr marL="68580" marR="68580" marT="34290" marB="34290"/>
                </a:tc>
                <a:tc>
                  <a:txBody>
                    <a:bodyPr/>
                    <a:lstStyle/>
                    <a:p>
                      <a:pPr algn="ctr"/>
                      <a:r>
                        <a:rPr lang="en-US" sz="1000" dirty="0"/>
                        <a:t>7</a:t>
                      </a: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nvPr>
        </p:nvGraphicFramePr>
        <p:xfrm>
          <a:off x="1868187" y="3024091"/>
          <a:ext cx="5407627" cy="1390650"/>
        </p:xfrm>
        <a:graphic>
          <a:graphicData uri="http://schemas.openxmlformats.org/drawingml/2006/table">
            <a:tbl>
              <a:tblPr firstRow="1" bandRow="1">
                <a:tableStyleId>{5C22544A-7EE6-4342-B048-85BDC9FD1C3A}</a:tableStyleId>
              </a:tblPr>
              <a:tblGrid>
                <a:gridCol w="954301">
                  <a:extLst>
                    <a:ext uri="{9D8B030D-6E8A-4147-A177-3AD203B41FA5}">
                      <a16:colId xmlns:a16="http://schemas.microsoft.com/office/drawing/2014/main" val="20000"/>
                    </a:ext>
                  </a:extLst>
                </a:gridCol>
                <a:gridCol w="1444455">
                  <a:extLst>
                    <a:ext uri="{9D8B030D-6E8A-4147-A177-3AD203B41FA5}">
                      <a16:colId xmlns:a16="http://schemas.microsoft.com/office/drawing/2014/main" val="20001"/>
                    </a:ext>
                  </a:extLst>
                </a:gridCol>
                <a:gridCol w="932935">
                  <a:extLst>
                    <a:ext uri="{9D8B030D-6E8A-4147-A177-3AD203B41FA5}">
                      <a16:colId xmlns:a16="http://schemas.microsoft.com/office/drawing/2014/main" val="20002"/>
                    </a:ext>
                  </a:extLst>
                </a:gridCol>
                <a:gridCol w="1093573">
                  <a:extLst>
                    <a:ext uri="{9D8B030D-6E8A-4147-A177-3AD203B41FA5}">
                      <a16:colId xmlns:a16="http://schemas.microsoft.com/office/drawing/2014/main" val="20003"/>
                    </a:ext>
                  </a:extLst>
                </a:gridCol>
                <a:gridCol w="982363">
                  <a:extLst>
                    <a:ext uri="{9D8B030D-6E8A-4147-A177-3AD203B41FA5}">
                      <a16:colId xmlns:a16="http://schemas.microsoft.com/office/drawing/2014/main" val="20004"/>
                    </a:ext>
                  </a:extLst>
                </a:gridCol>
              </a:tblGrid>
              <a:tr h="278130">
                <a:tc>
                  <a:txBody>
                    <a:bodyPr/>
                    <a:lstStyle/>
                    <a:p>
                      <a:pPr algn="ctr"/>
                      <a:r>
                        <a:rPr lang="en-US" sz="1000" dirty="0"/>
                        <a:t>Site</a:t>
                      </a:r>
                    </a:p>
                  </a:txBody>
                  <a:tcPr marL="68580" marR="68580" marT="34290" marB="34290"/>
                </a:tc>
                <a:tc>
                  <a:txBody>
                    <a:bodyPr/>
                    <a:lstStyle/>
                    <a:p>
                      <a:pPr algn="ctr"/>
                      <a:r>
                        <a:rPr lang="en-US" sz="1000" dirty="0"/>
                        <a:t>Ave Monthly Total</a:t>
                      </a:r>
                    </a:p>
                  </a:txBody>
                  <a:tcPr marL="68580" marR="68580" marT="34290" marB="34290"/>
                </a:tc>
                <a:tc>
                  <a:txBody>
                    <a:bodyPr/>
                    <a:lstStyle/>
                    <a:p>
                      <a:pPr algn="ctr"/>
                      <a:r>
                        <a:rPr lang="en-US" sz="1000" dirty="0"/>
                        <a:t>YTD</a:t>
                      </a:r>
                      <a:r>
                        <a:rPr lang="en-US" sz="1000" baseline="0" dirty="0"/>
                        <a:t> Total</a:t>
                      </a:r>
                      <a:endParaRPr lang="en-US" sz="1000" dirty="0"/>
                    </a:p>
                  </a:txBody>
                  <a:tcPr marL="68580" marR="68580" marT="34290" marB="34290"/>
                </a:tc>
                <a:tc>
                  <a:txBody>
                    <a:bodyPr/>
                    <a:lstStyle/>
                    <a:p>
                      <a:pPr algn="ctr"/>
                      <a:r>
                        <a:rPr lang="en-US" sz="1000" dirty="0"/>
                        <a:t>4 Week Total </a:t>
                      </a:r>
                    </a:p>
                  </a:txBody>
                  <a:tcPr marL="68580" marR="68580" marT="34290" marB="34290"/>
                </a:tc>
                <a:tc>
                  <a:txBody>
                    <a:bodyPr/>
                    <a:lstStyle/>
                    <a:p>
                      <a:pPr algn="ctr"/>
                      <a:r>
                        <a:rPr lang="en-US" sz="1000" dirty="0"/>
                        <a:t>Last 7 Days</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000" dirty="0"/>
                        <a:t>Location</a:t>
                      </a:r>
                      <a:r>
                        <a:rPr lang="en-US" sz="1000" baseline="0" dirty="0"/>
                        <a:t> 1</a:t>
                      </a:r>
                      <a:endParaRPr lang="en-US" sz="1000" dirty="0"/>
                    </a:p>
                  </a:txBody>
                  <a:tcPr marL="68580" marR="68580" marT="34290" marB="34290"/>
                </a:tc>
                <a:tc>
                  <a:txBody>
                    <a:bodyPr/>
                    <a:lstStyle/>
                    <a:p>
                      <a:pPr algn="ctr"/>
                      <a:r>
                        <a:rPr lang="en-US" sz="1000" dirty="0"/>
                        <a:t>50</a:t>
                      </a:r>
                    </a:p>
                  </a:txBody>
                  <a:tcPr marL="68580" marR="68580" marT="34290" marB="34290"/>
                </a:tc>
                <a:tc>
                  <a:txBody>
                    <a:bodyPr/>
                    <a:lstStyle/>
                    <a:p>
                      <a:pPr algn="ctr"/>
                      <a:r>
                        <a:rPr lang="en-US" sz="1000" dirty="0"/>
                        <a:t>200</a:t>
                      </a:r>
                    </a:p>
                  </a:txBody>
                  <a:tcPr marL="68580" marR="68580" marT="34290" marB="34290"/>
                </a:tc>
                <a:tc>
                  <a:txBody>
                    <a:bodyPr/>
                    <a:lstStyle/>
                    <a:p>
                      <a:pPr algn="ctr"/>
                      <a:r>
                        <a:rPr lang="en-US" sz="1000" dirty="0"/>
                        <a:t>60</a:t>
                      </a:r>
                    </a:p>
                  </a:txBody>
                  <a:tcPr marL="68580" marR="68580" marT="34290" marB="34290"/>
                </a:tc>
                <a:tc>
                  <a:txBody>
                    <a:bodyPr/>
                    <a:lstStyle/>
                    <a:p>
                      <a:pPr algn="ctr"/>
                      <a:r>
                        <a:rPr lang="en-US" sz="1000" dirty="0"/>
                        <a:t>10</a:t>
                      </a:r>
                    </a:p>
                  </a:txBody>
                  <a:tcPr marL="68580" marR="68580" marT="34290" marB="34290"/>
                </a:tc>
                <a:extLst>
                  <a:ext uri="{0D108BD9-81ED-4DB2-BD59-A6C34878D82A}">
                    <a16:rowId xmlns:a16="http://schemas.microsoft.com/office/drawing/2014/main" val="10001"/>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2</a:t>
                      </a:r>
                      <a:endParaRPr lang="en-US" sz="1000" dirty="0"/>
                    </a:p>
                  </a:txBody>
                  <a:tcPr marL="68580" marR="68580" marT="34290" marB="34290"/>
                </a:tc>
                <a:tc>
                  <a:txBody>
                    <a:bodyPr/>
                    <a:lstStyle/>
                    <a:p>
                      <a:pPr algn="ctr"/>
                      <a:r>
                        <a:rPr lang="en-US" sz="1000" dirty="0"/>
                        <a:t>45</a:t>
                      </a:r>
                    </a:p>
                  </a:txBody>
                  <a:tcPr marL="68580" marR="68580" marT="34290" marB="34290"/>
                </a:tc>
                <a:tc>
                  <a:txBody>
                    <a:bodyPr/>
                    <a:lstStyle/>
                    <a:p>
                      <a:pPr algn="ctr"/>
                      <a:r>
                        <a:rPr lang="en-US" sz="1000" dirty="0"/>
                        <a:t>185</a:t>
                      </a:r>
                    </a:p>
                  </a:txBody>
                  <a:tcPr marL="68580" marR="68580" marT="34290" marB="34290"/>
                </a:tc>
                <a:tc>
                  <a:txBody>
                    <a:bodyPr/>
                    <a:lstStyle/>
                    <a:p>
                      <a:pPr algn="ctr"/>
                      <a:r>
                        <a:rPr lang="en-US" sz="1000" dirty="0"/>
                        <a:t>50</a:t>
                      </a:r>
                    </a:p>
                  </a:txBody>
                  <a:tcPr marL="68580" marR="68580" marT="34290" marB="34290"/>
                </a:tc>
                <a:tc>
                  <a:txBody>
                    <a:bodyPr/>
                    <a:lstStyle/>
                    <a:p>
                      <a:pPr algn="ctr"/>
                      <a:r>
                        <a:rPr lang="en-US" sz="1000" dirty="0"/>
                        <a:t>9</a:t>
                      </a:r>
                    </a:p>
                  </a:txBody>
                  <a:tcPr marL="68580" marR="68580" marT="34290" marB="34290"/>
                </a:tc>
                <a:extLst>
                  <a:ext uri="{0D108BD9-81ED-4DB2-BD59-A6C34878D82A}">
                    <a16:rowId xmlns:a16="http://schemas.microsoft.com/office/drawing/2014/main" val="10002"/>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3</a:t>
                      </a:r>
                      <a:endParaRPr lang="en-US" sz="1000" dirty="0"/>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165</a:t>
                      </a:r>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8</a:t>
                      </a:r>
                    </a:p>
                  </a:txBody>
                  <a:tcPr marL="68580" marR="68580" marT="34290" marB="34290"/>
                </a:tc>
                <a:extLst>
                  <a:ext uri="{0D108BD9-81ED-4DB2-BD59-A6C34878D82A}">
                    <a16:rowId xmlns:a16="http://schemas.microsoft.com/office/drawing/2014/main" val="10003"/>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4</a:t>
                      </a:r>
                      <a:endParaRPr lang="en-US" sz="1000" dirty="0"/>
                    </a:p>
                  </a:txBody>
                  <a:tcPr marL="68580" marR="68580" marT="34290" marB="34290"/>
                </a:tc>
                <a:tc>
                  <a:txBody>
                    <a:bodyPr/>
                    <a:lstStyle/>
                    <a:p>
                      <a:pPr algn="ctr"/>
                      <a:r>
                        <a:rPr lang="en-US" sz="1000" dirty="0"/>
                        <a:t>35</a:t>
                      </a:r>
                    </a:p>
                  </a:txBody>
                  <a:tcPr marL="68580" marR="68580" marT="34290" marB="34290"/>
                </a:tc>
                <a:tc>
                  <a:txBody>
                    <a:bodyPr/>
                    <a:lstStyle/>
                    <a:p>
                      <a:pPr algn="ctr"/>
                      <a:r>
                        <a:rPr lang="en-US" sz="1000" dirty="0"/>
                        <a:t>145</a:t>
                      </a:r>
                    </a:p>
                  </a:txBody>
                  <a:tcPr marL="68580" marR="68580" marT="34290" marB="34290"/>
                </a:tc>
                <a:tc>
                  <a:txBody>
                    <a:bodyPr/>
                    <a:lstStyle/>
                    <a:p>
                      <a:pPr algn="ctr"/>
                      <a:r>
                        <a:rPr lang="en-US" sz="1000" dirty="0"/>
                        <a:t>30</a:t>
                      </a:r>
                    </a:p>
                  </a:txBody>
                  <a:tcPr marL="68580" marR="68580" marT="34290" marB="34290"/>
                </a:tc>
                <a:tc>
                  <a:txBody>
                    <a:bodyPr/>
                    <a:lstStyle/>
                    <a:p>
                      <a:pPr algn="ctr"/>
                      <a:r>
                        <a:rPr lang="en-US" sz="1000" dirty="0"/>
                        <a:t>7</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0601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25624" y="1362293"/>
            <a:ext cx="7874493" cy="3378383"/>
          </a:xfrm>
        </p:spPr>
        <p:txBody>
          <a:bodyPr>
            <a:normAutofit fontScale="25000" lnSpcReduction="20000"/>
          </a:bodyPr>
          <a:lstStyle/>
          <a:p>
            <a:r>
              <a:rPr lang="en-US" sz="6400" dirty="0"/>
              <a:t>How it is used: </a:t>
            </a:r>
            <a:r>
              <a:rPr lang="en-US" sz="6400" b="0" dirty="0"/>
              <a:t>Openings per Recruiter is used to track balance within the Recruiter Team. We strive for a balance of 40 – 60 active requisitions per Recruiter. This gives them the ability to phone screen candidates, source if needed and have regular touch base meetings with their hiring managers. </a:t>
            </a:r>
          </a:p>
          <a:p>
            <a:endParaRPr lang="en-US" sz="6400" b="0" dirty="0"/>
          </a:p>
          <a:p>
            <a:r>
              <a:rPr lang="en-US" sz="6400" dirty="0"/>
              <a:t>Intent</a:t>
            </a:r>
            <a:r>
              <a:rPr lang="en-US" sz="6400" b="0" dirty="0"/>
              <a:t>: Balance quality, efficiency and customer service</a:t>
            </a:r>
          </a:p>
          <a:p>
            <a:endParaRPr lang="en-US" sz="6400" b="0" dirty="0"/>
          </a:p>
          <a:p>
            <a:r>
              <a:rPr lang="en-US" sz="6400" dirty="0"/>
              <a:t>How we implemented: </a:t>
            </a:r>
            <a:r>
              <a:rPr lang="en-US" sz="6400" b="0" dirty="0"/>
              <a:t>Reviewed trends of openings by region and site to allocate resources properly. Provided training and tools for the Recruiters to properly pre-screen and source for hard-to-fill requisitions when needed.</a:t>
            </a:r>
          </a:p>
          <a:p>
            <a:endParaRPr lang="en-US" b="0" dirty="0"/>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Metric: Openings Per Recruiter</a:t>
            </a:r>
          </a:p>
        </p:txBody>
      </p:sp>
    </p:spTree>
    <p:extLst>
      <p:ext uri="{BB962C8B-B14F-4D97-AF65-F5344CB8AC3E}">
        <p14:creationId xmlns:p14="http://schemas.microsoft.com/office/powerpoint/2010/main" val="128949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solidFill>
                  <a:schemeClr val="accent2">
                    <a:lumMod val="75000"/>
                  </a:schemeClr>
                </a:solidFill>
              </a:rPr>
              <a:t>Reporting Sample</a:t>
            </a:r>
          </a:p>
        </p:txBody>
      </p:sp>
      <p:graphicFrame>
        <p:nvGraphicFramePr>
          <p:cNvPr id="4" name="Content Placeholder 3"/>
          <p:cNvGraphicFramePr>
            <a:graphicFrameLocks/>
          </p:cNvGraphicFramePr>
          <p:nvPr>
            <p:extLst>
              <p:ext uri="{D42A27DB-BD31-4B8C-83A1-F6EECF244321}">
                <p14:modId xmlns:p14="http://schemas.microsoft.com/office/powerpoint/2010/main" val="332249410"/>
              </p:ext>
            </p:extLst>
          </p:nvPr>
        </p:nvGraphicFramePr>
        <p:xfrm>
          <a:off x="1165183" y="1292121"/>
          <a:ext cx="4168089" cy="1390650"/>
        </p:xfrm>
        <a:graphic>
          <a:graphicData uri="http://schemas.openxmlformats.org/drawingml/2006/table">
            <a:tbl>
              <a:tblPr firstRow="1" bandRow="1">
                <a:tableStyleId>{5C22544A-7EE6-4342-B048-85BDC9FD1C3A}</a:tableStyleId>
              </a:tblPr>
              <a:tblGrid>
                <a:gridCol w="1064784">
                  <a:extLst>
                    <a:ext uri="{9D8B030D-6E8A-4147-A177-3AD203B41FA5}">
                      <a16:colId xmlns:a16="http://schemas.microsoft.com/office/drawing/2014/main" val="20000"/>
                    </a:ext>
                  </a:extLst>
                </a:gridCol>
                <a:gridCol w="1611686">
                  <a:extLst>
                    <a:ext uri="{9D8B030D-6E8A-4147-A177-3AD203B41FA5}">
                      <a16:colId xmlns:a16="http://schemas.microsoft.com/office/drawing/2014/main" val="20001"/>
                    </a:ext>
                  </a:extLst>
                </a:gridCol>
                <a:gridCol w="1491619">
                  <a:extLst>
                    <a:ext uri="{9D8B030D-6E8A-4147-A177-3AD203B41FA5}">
                      <a16:colId xmlns:a16="http://schemas.microsoft.com/office/drawing/2014/main" val="20002"/>
                    </a:ext>
                  </a:extLst>
                </a:gridCol>
              </a:tblGrid>
              <a:tr h="278130">
                <a:tc>
                  <a:txBody>
                    <a:bodyPr/>
                    <a:lstStyle/>
                    <a:p>
                      <a:pPr algn="ctr"/>
                      <a:r>
                        <a:rPr lang="en-US" sz="1000" dirty="0"/>
                        <a:t>Recruiter</a:t>
                      </a:r>
                    </a:p>
                  </a:txBody>
                  <a:tcPr marL="68580" marR="68580" marT="34290" marB="34290"/>
                </a:tc>
                <a:tc>
                  <a:txBody>
                    <a:bodyPr/>
                    <a:lstStyle/>
                    <a:p>
                      <a:pPr algn="ctr"/>
                      <a:r>
                        <a:rPr lang="en-US" sz="1000" dirty="0"/>
                        <a:t>Ave # of</a:t>
                      </a:r>
                      <a:r>
                        <a:rPr lang="en-US" sz="1000" baseline="0" dirty="0"/>
                        <a:t> Reqs</a:t>
                      </a:r>
                      <a:endParaRPr lang="en-US" sz="1000" dirty="0"/>
                    </a:p>
                  </a:txBody>
                  <a:tcPr marL="68580" marR="68580" marT="34290" marB="34290"/>
                </a:tc>
                <a:tc>
                  <a:txBody>
                    <a:bodyPr/>
                    <a:lstStyle/>
                    <a:p>
                      <a:pPr algn="ctr"/>
                      <a:r>
                        <a:rPr lang="en-US" sz="1000" dirty="0"/>
                        <a:t>Current # of Reqs</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000" dirty="0"/>
                        <a:t>Recruit</a:t>
                      </a:r>
                      <a:r>
                        <a:rPr lang="en-US" sz="1000" baseline="0" dirty="0"/>
                        <a:t>er 1</a:t>
                      </a:r>
                      <a:endParaRPr lang="en-US" sz="1000" dirty="0"/>
                    </a:p>
                  </a:txBody>
                  <a:tcPr marL="68580" marR="68580" marT="34290" marB="34290"/>
                </a:tc>
                <a:tc>
                  <a:txBody>
                    <a:bodyPr/>
                    <a:lstStyle/>
                    <a:p>
                      <a:pPr algn="ctr"/>
                      <a:r>
                        <a:rPr lang="en-US" sz="1000" dirty="0"/>
                        <a:t>40</a:t>
                      </a:r>
                    </a:p>
                  </a:txBody>
                  <a:tcPr marL="68580" marR="68580" marT="34290" marB="34290"/>
                </a:tc>
                <a:tc>
                  <a:txBody>
                    <a:bodyPr/>
                    <a:lstStyle/>
                    <a:p>
                      <a:pPr algn="ctr"/>
                      <a:r>
                        <a:rPr lang="en-US" sz="1000" dirty="0"/>
                        <a:t>35</a:t>
                      </a:r>
                    </a:p>
                  </a:txBody>
                  <a:tcPr marL="68580" marR="68580" marT="34290" marB="34290"/>
                </a:tc>
                <a:extLst>
                  <a:ext uri="{0D108BD9-81ED-4DB2-BD59-A6C34878D82A}">
                    <a16:rowId xmlns:a16="http://schemas.microsoft.com/office/drawing/2014/main" val="10001"/>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2</a:t>
                      </a:r>
                      <a:endParaRPr lang="en-US" sz="1000" dirty="0"/>
                    </a:p>
                  </a:txBody>
                  <a:tcPr marL="68580" marR="68580" marT="34290" marB="34290"/>
                </a:tc>
                <a:tc>
                  <a:txBody>
                    <a:bodyPr/>
                    <a:lstStyle/>
                    <a:p>
                      <a:pPr algn="ctr"/>
                      <a:r>
                        <a:rPr lang="en-US" sz="1000" dirty="0"/>
                        <a:t>45</a:t>
                      </a:r>
                    </a:p>
                  </a:txBody>
                  <a:tcPr marL="68580" marR="68580" marT="34290" marB="34290"/>
                </a:tc>
                <a:tc>
                  <a:txBody>
                    <a:bodyPr/>
                    <a:lstStyle/>
                    <a:p>
                      <a:pPr algn="ctr"/>
                      <a:r>
                        <a:rPr lang="en-US" sz="1000" dirty="0"/>
                        <a:t>40</a:t>
                      </a:r>
                    </a:p>
                  </a:txBody>
                  <a:tcPr marL="68580" marR="68580" marT="34290" marB="34290"/>
                </a:tc>
                <a:extLst>
                  <a:ext uri="{0D108BD9-81ED-4DB2-BD59-A6C34878D82A}">
                    <a16:rowId xmlns:a16="http://schemas.microsoft.com/office/drawing/2014/main" val="10002"/>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3</a:t>
                      </a:r>
                      <a:endParaRPr lang="en-US" sz="1000" dirty="0"/>
                    </a:p>
                  </a:txBody>
                  <a:tcPr marL="68580" marR="68580" marT="34290" marB="34290"/>
                </a:tc>
                <a:tc>
                  <a:txBody>
                    <a:bodyPr/>
                    <a:lstStyle/>
                    <a:p>
                      <a:pPr algn="ctr"/>
                      <a:r>
                        <a:rPr lang="en-US" sz="1000" dirty="0"/>
                        <a:t>50</a:t>
                      </a:r>
                    </a:p>
                  </a:txBody>
                  <a:tcPr marL="68580" marR="68580" marT="34290" marB="34290"/>
                </a:tc>
                <a:tc>
                  <a:txBody>
                    <a:bodyPr/>
                    <a:lstStyle/>
                    <a:p>
                      <a:pPr algn="ctr"/>
                      <a:r>
                        <a:rPr lang="en-US" sz="1000" dirty="0"/>
                        <a:t>40</a:t>
                      </a:r>
                    </a:p>
                  </a:txBody>
                  <a:tcPr marL="68580" marR="68580" marT="34290" marB="34290"/>
                </a:tc>
                <a:extLst>
                  <a:ext uri="{0D108BD9-81ED-4DB2-BD59-A6C34878D82A}">
                    <a16:rowId xmlns:a16="http://schemas.microsoft.com/office/drawing/2014/main" val="10003"/>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t>Recruit</a:t>
                      </a:r>
                      <a:r>
                        <a:rPr lang="en-US" sz="1000" baseline="0" dirty="0"/>
                        <a:t>er 4</a:t>
                      </a:r>
                      <a:endParaRPr lang="en-US" sz="1000" dirty="0"/>
                    </a:p>
                  </a:txBody>
                  <a:tcPr marL="68580" marR="68580" marT="34290" marB="34290"/>
                </a:tc>
                <a:tc>
                  <a:txBody>
                    <a:bodyPr/>
                    <a:lstStyle/>
                    <a:p>
                      <a:pPr algn="ctr"/>
                      <a:r>
                        <a:rPr lang="en-US" sz="1000" dirty="0"/>
                        <a:t>55</a:t>
                      </a:r>
                    </a:p>
                  </a:txBody>
                  <a:tcPr marL="68580" marR="68580" marT="34290" marB="34290"/>
                </a:tc>
                <a:tc>
                  <a:txBody>
                    <a:bodyPr/>
                    <a:lstStyle/>
                    <a:p>
                      <a:pPr algn="ctr"/>
                      <a:r>
                        <a:rPr lang="en-US" sz="1000" dirty="0"/>
                        <a:t>35</a:t>
                      </a: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202835515"/>
              </p:ext>
            </p:extLst>
          </p:nvPr>
        </p:nvGraphicFramePr>
        <p:xfrm>
          <a:off x="3091637" y="3021873"/>
          <a:ext cx="4168089" cy="1390650"/>
        </p:xfrm>
        <a:graphic>
          <a:graphicData uri="http://schemas.openxmlformats.org/drawingml/2006/table">
            <a:tbl>
              <a:tblPr firstRow="1" bandRow="1">
                <a:tableStyleId>{5C22544A-7EE6-4342-B048-85BDC9FD1C3A}</a:tableStyleId>
              </a:tblPr>
              <a:tblGrid>
                <a:gridCol w="1193871">
                  <a:extLst>
                    <a:ext uri="{9D8B030D-6E8A-4147-A177-3AD203B41FA5}">
                      <a16:colId xmlns:a16="http://schemas.microsoft.com/office/drawing/2014/main" val="20000"/>
                    </a:ext>
                  </a:extLst>
                </a:gridCol>
                <a:gridCol w="1497586">
                  <a:extLst>
                    <a:ext uri="{9D8B030D-6E8A-4147-A177-3AD203B41FA5}">
                      <a16:colId xmlns:a16="http://schemas.microsoft.com/office/drawing/2014/main" val="20001"/>
                    </a:ext>
                  </a:extLst>
                </a:gridCol>
                <a:gridCol w="1476632">
                  <a:extLst>
                    <a:ext uri="{9D8B030D-6E8A-4147-A177-3AD203B41FA5}">
                      <a16:colId xmlns:a16="http://schemas.microsoft.com/office/drawing/2014/main" val="20002"/>
                    </a:ext>
                  </a:extLst>
                </a:gridCol>
              </a:tblGrid>
              <a:tr h="278130">
                <a:tc>
                  <a:txBody>
                    <a:bodyPr/>
                    <a:lstStyle/>
                    <a:p>
                      <a:pPr algn="ctr"/>
                      <a:r>
                        <a:rPr lang="en-US" sz="1000" dirty="0"/>
                        <a:t>Site</a:t>
                      </a:r>
                    </a:p>
                  </a:txBody>
                  <a:tcPr marL="68580" marR="68580" marT="34290" marB="34290"/>
                </a:tc>
                <a:tc>
                  <a:txBody>
                    <a:bodyPr/>
                    <a:lstStyle/>
                    <a:p>
                      <a:pPr algn="ctr"/>
                      <a:r>
                        <a:rPr lang="en-US" sz="1000" dirty="0"/>
                        <a:t>Ave # of</a:t>
                      </a:r>
                      <a:r>
                        <a:rPr lang="en-US" sz="1000" baseline="0" dirty="0"/>
                        <a:t> Reqs</a:t>
                      </a:r>
                      <a:endParaRPr lang="en-US" sz="1000" dirty="0"/>
                    </a:p>
                  </a:txBody>
                  <a:tcPr marL="68580" marR="68580" marT="34290" marB="34290"/>
                </a:tc>
                <a:tc>
                  <a:txBody>
                    <a:bodyPr/>
                    <a:lstStyle/>
                    <a:p>
                      <a:pPr algn="ctr"/>
                      <a:r>
                        <a:rPr lang="en-US" sz="1000" dirty="0"/>
                        <a:t>Current # of Reqs</a:t>
                      </a:r>
                    </a:p>
                  </a:txBody>
                  <a:tcPr marL="68580" marR="68580" marT="34290" marB="34290"/>
                </a:tc>
                <a:extLst>
                  <a:ext uri="{0D108BD9-81ED-4DB2-BD59-A6C34878D82A}">
                    <a16:rowId xmlns:a16="http://schemas.microsoft.com/office/drawing/2014/main" val="10000"/>
                  </a:ext>
                </a:extLst>
              </a:tr>
              <a:tr h="278130">
                <a:tc>
                  <a:txBody>
                    <a:bodyPr/>
                    <a:lstStyle/>
                    <a:p>
                      <a:pPr algn="ctr"/>
                      <a:r>
                        <a:rPr lang="en-US" sz="1000" dirty="0"/>
                        <a:t>Location</a:t>
                      </a:r>
                      <a:r>
                        <a:rPr lang="en-US" sz="1000" baseline="0" dirty="0"/>
                        <a:t> 1</a:t>
                      </a:r>
                      <a:endParaRPr lang="en-US" sz="1000" dirty="0"/>
                    </a:p>
                  </a:txBody>
                  <a:tcPr marL="68580" marR="68580" marT="34290" marB="34290"/>
                </a:tc>
                <a:tc>
                  <a:txBody>
                    <a:bodyPr/>
                    <a:lstStyle/>
                    <a:p>
                      <a:pPr algn="ctr"/>
                      <a:r>
                        <a:rPr lang="en-US" sz="1000" dirty="0"/>
                        <a:t>150</a:t>
                      </a:r>
                    </a:p>
                  </a:txBody>
                  <a:tcPr marL="68580" marR="68580" marT="34290" marB="34290"/>
                </a:tc>
                <a:tc>
                  <a:txBody>
                    <a:bodyPr/>
                    <a:lstStyle/>
                    <a:p>
                      <a:pPr algn="ctr"/>
                      <a:r>
                        <a:rPr lang="en-US" sz="1000" dirty="0"/>
                        <a:t>200</a:t>
                      </a:r>
                    </a:p>
                  </a:txBody>
                  <a:tcPr marL="68580" marR="68580" marT="34290" marB="34290"/>
                </a:tc>
                <a:extLst>
                  <a:ext uri="{0D108BD9-81ED-4DB2-BD59-A6C34878D82A}">
                    <a16:rowId xmlns:a16="http://schemas.microsoft.com/office/drawing/2014/main" val="10001"/>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2</a:t>
                      </a:r>
                      <a:endParaRPr lang="en-US" sz="1000" dirty="0"/>
                    </a:p>
                  </a:txBody>
                  <a:tcPr marL="68580" marR="68580" marT="34290" marB="34290"/>
                </a:tc>
                <a:tc>
                  <a:txBody>
                    <a:bodyPr/>
                    <a:lstStyle/>
                    <a:p>
                      <a:pPr algn="ctr"/>
                      <a:r>
                        <a:rPr lang="en-US" sz="1000" dirty="0"/>
                        <a:t>145</a:t>
                      </a:r>
                    </a:p>
                  </a:txBody>
                  <a:tcPr marL="68580" marR="68580" marT="34290" marB="34290"/>
                </a:tc>
                <a:tc>
                  <a:txBody>
                    <a:bodyPr/>
                    <a:lstStyle/>
                    <a:p>
                      <a:pPr algn="ctr"/>
                      <a:r>
                        <a:rPr lang="en-US" sz="1000" dirty="0"/>
                        <a:t>185</a:t>
                      </a:r>
                    </a:p>
                  </a:txBody>
                  <a:tcPr marL="68580" marR="68580" marT="34290" marB="34290"/>
                </a:tc>
                <a:extLst>
                  <a:ext uri="{0D108BD9-81ED-4DB2-BD59-A6C34878D82A}">
                    <a16:rowId xmlns:a16="http://schemas.microsoft.com/office/drawing/2014/main" val="10002"/>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3</a:t>
                      </a:r>
                      <a:endParaRPr lang="en-US" sz="1000" dirty="0"/>
                    </a:p>
                  </a:txBody>
                  <a:tcPr marL="68580" marR="68580" marT="34290" marB="34290"/>
                </a:tc>
                <a:tc>
                  <a:txBody>
                    <a:bodyPr/>
                    <a:lstStyle/>
                    <a:p>
                      <a:pPr algn="ctr"/>
                      <a:r>
                        <a:rPr lang="en-US" sz="1000" dirty="0"/>
                        <a:t>140</a:t>
                      </a:r>
                    </a:p>
                  </a:txBody>
                  <a:tcPr marL="68580" marR="68580" marT="34290" marB="34290"/>
                </a:tc>
                <a:tc>
                  <a:txBody>
                    <a:bodyPr/>
                    <a:lstStyle/>
                    <a:p>
                      <a:pPr algn="ctr"/>
                      <a:r>
                        <a:rPr lang="en-US" sz="1000" dirty="0"/>
                        <a:t>165</a:t>
                      </a:r>
                    </a:p>
                  </a:txBody>
                  <a:tcPr marL="68580" marR="68580" marT="34290" marB="34290"/>
                </a:tc>
                <a:extLst>
                  <a:ext uri="{0D108BD9-81ED-4DB2-BD59-A6C34878D82A}">
                    <a16:rowId xmlns:a16="http://schemas.microsoft.com/office/drawing/2014/main" val="10003"/>
                  </a:ext>
                </a:extLst>
              </a:tr>
              <a:tr h="278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aseline="0" dirty="0"/>
                        <a:t>Location 4</a:t>
                      </a:r>
                      <a:endParaRPr lang="en-US" sz="1000" dirty="0"/>
                    </a:p>
                  </a:txBody>
                  <a:tcPr marL="68580" marR="68580" marT="34290" marB="34290"/>
                </a:tc>
                <a:tc>
                  <a:txBody>
                    <a:bodyPr/>
                    <a:lstStyle/>
                    <a:p>
                      <a:pPr algn="ctr"/>
                      <a:r>
                        <a:rPr lang="en-US" sz="1000" dirty="0"/>
                        <a:t>135</a:t>
                      </a:r>
                    </a:p>
                  </a:txBody>
                  <a:tcPr marL="68580" marR="68580" marT="34290" marB="34290"/>
                </a:tc>
                <a:tc>
                  <a:txBody>
                    <a:bodyPr/>
                    <a:lstStyle/>
                    <a:p>
                      <a:pPr algn="ctr"/>
                      <a:r>
                        <a:rPr lang="en-US" sz="1000" dirty="0"/>
                        <a:t>145</a:t>
                      </a: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52658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a:noFill/>
          </a:ln>
        </p:spPr>
        <p:txBody>
          <a:bodyPr>
            <a:noAutofit/>
          </a:bodyPr>
          <a:lstStyle/>
          <a:p>
            <a:r>
              <a:rPr lang="en-US" sz="2700" dirty="0">
                <a:solidFill>
                  <a:schemeClr val="accent2">
                    <a:lumMod val="75000"/>
                  </a:schemeClr>
                </a:solidFill>
              </a:rPr>
              <a:t>Labor Market — Openings vs. Hires</a:t>
            </a:r>
          </a:p>
        </p:txBody>
      </p:sp>
      <p:sp>
        <p:nvSpPr>
          <p:cNvPr id="4" name="Slide Number Placeholder 3"/>
          <p:cNvSpPr>
            <a:spLocks noGrp="1"/>
          </p:cNvSpPr>
          <p:nvPr>
            <p:ph type="sldNum" sz="quarter" idx="4294967295"/>
          </p:nvPr>
        </p:nvSpPr>
        <p:spPr>
          <a:xfrm>
            <a:off x="8866188" y="4756150"/>
            <a:ext cx="277812" cy="273050"/>
          </a:xfrm>
          <a:prstGeom prst="ellipse">
            <a:avLst/>
          </a:prstGeom>
        </p:spPr>
        <p:txBody>
          <a:bodyPr/>
          <a:lstStyle/>
          <a:p>
            <a:pPr defTabSz="685366"/>
            <a:fld id="{58BE9218-DFBD-DC4E-B024-7BA6B484F132}" type="slidenum">
              <a:rPr lang="en-US">
                <a:solidFill>
                  <a:srgbClr val="FFFFFF"/>
                </a:solidFill>
                <a:ea typeface="+mn-ea"/>
                <a:cs typeface="+mn-cs"/>
              </a:rPr>
              <a:pPr defTabSz="685366"/>
              <a:t>2</a:t>
            </a:fld>
            <a:endParaRPr lang="en-US" dirty="0">
              <a:solidFill>
                <a:srgbClr val="FFFFFF"/>
              </a:solidFill>
              <a:ea typeface="+mn-ea"/>
              <a:cs typeface="+mn-cs"/>
            </a:endParaRPr>
          </a:p>
        </p:txBody>
      </p:sp>
      <p:sp>
        <p:nvSpPr>
          <p:cNvPr id="11" name="TextBox 10"/>
          <p:cNvSpPr txBox="1"/>
          <p:nvPr/>
        </p:nvSpPr>
        <p:spPr>
          <a:xfrm>
            <a:off x="6511547" y="1273917"/>
            <a:ext cx="2372795" cy="945056"/>
          </a:xfrm>
          <a:prstGeom prst="rect">
            <a:avLst/>
          </a:prstGeom>
          <a:noFill/>
        </p:spPr>
        <p:txBody>
          <a:bodyPr wrap="square" lIns="0" tIns="0" rIns="0" bIns="0" rtlCol="0">
            <a:noAutofit/>
          </a:bodyPr>
          <a:lstStyle/>
          <a:p>
            <a:pPr defTabSz="685366" fontAlgn="auto">
              <a:spcBef>
                <a:spcPts val="0"/>
              </a:spcBef>
              <a:spcAft>
                <a:spcPts val="0"/>
              </a:spcAft>
            </a:pPr>
            <a:r>
              <a:rPr lang="en-US" sz="2198" b="1" dirty="0">
                <a:solidFill>
                  <a:schemeClr val="accent2">
                    <a:lumMod val="75000"/>
                  </a:schemeClr>
                </a:solidFill>
                <a:latin typeface="Calibri" panose="020F0502020204030204"/>
              </a:rPr>
              <a:t>33% of hospitals </a:t>
            </a:r>
            <a:r>
              <a:rPr lang="en-US" sz="2198" dirty="0">
                <a:solidFill>
                  <a:srgbClr val="666666"/>
                </a:solidFill>
                <a:latin typeface="Calibri" panose="020F0502020204030204"/>
              </a:rPr>
              <a:t>currently have a </a:t>
            </a:r>
            <a:r>
              <a:rPr lang="en-US" sz="2198" b="1" dirty="0">
                <a:solidFill>
                  <a:schemeClr val="accent2">
                    <a:lumMod val="75000"/>
                  </a:schemeClr>
                </a:solidFill>
                <a:latin typeface="Calibri" panose="020F0502020204030204"/>
              </a:rPr>
              <a:t>vacancy rate </a:t>
            </a:r>
            <a:r>
              <a:rPr lang="en-US" sz="2198" dirty="0">
                <a:solidFill>
                  <a:schemeClr val="accent2">
                    <a:lumMod val="75000"/>
                  </a:schemeClr>
                </a:solidFill>
                <a:latin typeface="Calibri" panose="020F0502020204030204"/>
              </a:rPr>
              <a:t>of </a:t>
            </a:r>
            <a:r>
              <a:rPr lang="en-US" sz="2198" b="1" dirty="0">
                <a:solidFill>
                  <a:schemeClr val="accent2">
                    <a:lumMod val="75000"/>
                  </a:schemeClr>
                </a:solidFill>
                <a:latin typeface="Calibri" panose="020F0502020204030204"/>
              </a:rPr>
              <a:t>greater than 10%</a:t>
            </a:r>
          </a:p>
        </p:txBody>
      </p:sp>
      <p:sp>
        <p:nvSpPr>
          <p:cNvPr id="12" name="TextBox 11"/>
          <p:cNvSpPr txBox="1"/>
          <p:nvPr/>
        </p:nvSpPr>
        <p:spPr>
          <a:xfrm>
            <a:off x="6499366" y="2505519"/>
            <a:ext cx="2384975" cy="945056"/>
          </a:xfrm>
          <a:prstGeom prst="rect">
            <a:avLst/>
          </a:prstGeom>
          <a:noFill/>
        </p:spPr>
        <p:txBody>
          <a:bodyPr wrap="square" lIns="0" tIns="0" rIns="0" bIns="0" rtlCol="0">
            <a:noAutofit/>
          </a:bodyPr>
          <a:lstStyle/>
          <a:p>
            <a:pPr defTabSz="685366" fontAlgn="auto">
              <a:spcBef>
                <a:spcPts val="0"/>
              </a:spcBef>
              <a:spcAft>
                <a:spcPts val="0"/>
              </a:spcAft>
            </a:pPr>
            <a:endParaRPr lang="en-US" sz="2198" dirty="0">
              <a:solidFill>
                <a:srgbClr val="666666"/>
              </a:solidFill>
              <a:latin typeface="Calibri" panose="020F0502020204030204"/>
            </a:endParaRPr>
          </a:p>
          <a:p>
            <a:pPr defTabSz="685366" fontAlgn="auto">
              <a:spcBef>
                <a:spcPts val="0"/>
              </a:spcBef>
              <a:spcAft>
                <a:spcPts val="0"/>
              </a:spcAft>
            </a:pPr>
            <a:r>
              <a:rPr lang="en-US" sz="2198" dirty="0">
                <a:solidFill>
                  <a:srgbClr val="666666"/>
                </a:solidFill>
                <a:latin typeface="Calibri" panose="020F0502020204030204"/>
              </a:rPr>
              <a:t>The </a:t>
            </a:r>
            <a:r>
              <a:rPr lang="en-US" sz="2198" b="1" dirty="0">
                <a:solidFill>
                  <a:schemeClr val="accent2">
                    <a:lumMod val="75000"/>
                  </a:schemeClr>
                </a:solidFill>
                <a:latin typeface="Calibri" panose="020F0502020204030204"/>
              </a:rPr>
              <a:t>average recruiter</a:t>
            </a:r>
            <a:r>
              <a:rPr lang="en-US" sz="2198" b="1" dirty="0">
                <a:solidFill>
                  <a:srgbClr val="7AB800"/>
                </a:solidFill>
                <a:latin typeface="Calibri" panose="020F0502020204030204"/>
              </a:rPr>
              <a:t> </a:t>
            </a:r>
            <a:r>
              <a:rPr lang="en-US" sz="2198" dirty="0">
                <a:solidFill>
                  <a:srgbClr val="666666"/>
                </a:solidFill>
                <a:latin typeface="Calibri" panose="020F0502020204030204"/>
              </a:rPr>
              <a:t>is carrying </a:t>
            </a:r>
            <a:r>
              <a:rPr lang="en-US" sz="2198" b="1" dirty="0">
                <a:solidFill>
                  <a:schemeClr val="accent2">
                    <a:lumMod val="75000"/>
                  </a:schemeClr>
                </a:solidFill>
                <a:latin typeface="Calibri" panose="020F0502020204030204"/>
              </a:rPr>
              <a:t>49% more workload </a:t>
            </a:r>
            <a:r>
              <a:rPr lang="en-US" sz="2198" dirty="0">
                <a:solidFill>
                  <a:srgbClr val="666666"/>
                </a:solidFill>
                <a:latin typeface="Calibri" panose="020F0502020204030204"/>
              </a:rPr>
              <a:t>than optimal </a:t>
            </a:r>
          </a:p>
          <a:p>
            <a:pPr defTabSz="685366" fontAlgn="auto">
              <a:spcBef>
                <a:spcPts val="0"/>
              </a:spcBef>
              <a:spcAft>
                <a:spcPts val="0"/>
              </a:spcAft>
            </a:pPr>
            <a:endParaRPr lang="en-US" sz="2198" dirty="0">
              <a:solidFill>
                <a:srgbClr val="666666"/>
              </a:solidFill>
              <a:latin typeface="Calibri" panose="020F0502020204030204"/>
            </a:endParaRPr>
          </a:p>
        </p:txBody>
      </p:sp>
      <p:sp>
        <p:nvSpPr>
          <p:cNvPr id="14" name="TextBox 13"/>
          <p:cNvSpPr txBox="1"/>
          <p:nvPr/>
        </p:nvSpPr>
        <p:spPr>
          <a:xfrm>
            <a:off x="900339" y="4351008"/>
            <a:ext cx="3857991" cy="405142"/>
          </a:xfrm>
          <a:prstGeom prst="rect">
            <a:avLst/>
          </a:prstGeom>
          <a:noFill/>
        </p:spPr>
        <p:txBody>
          <a:bodyPr wrap="square" lIns="0" tIns="0" rIns="0" bIns="0" rtlCol="0">
            <a:noAutofit/>
          </a:bodyPr>
          <a:lstStyle/>
          <a:p>
            <a:pPr defTabSz="685366" fontAlgn="auto">
              <a:spcBef>
                <a:spcPts val="0"/>
              </a:spcBef>
              <a:spcAft>
                <a:spcPts val="0"/>
              </a:spcAft>
            </a:pPr>
            <a:r>
              <a:rPr lang="en-US" sz="599" b="1" dirty="0">
                <a:solidFill>
                  <a:srgbClr val="666666"/>
                </a:solidFill>
                <a:latin typeface="Calibri" panose="020F0502020204030204"/>
              </a:rPr>
              <a:t>Bureau of Labor Statistics</a:t>
            </a:r>
            <a:endParaRPr lang="en-US" sz="599" dirty="0">
              <a:solidFill>
                <a:srgbClr val="666666"/>
              </a:solidFill>
              <a:latin typeface="Calibri" panose="020F0502020204030204"/>
            </a:endParaRPr>
          </a:p>
        </p:txBody>
      </p:sp>
      <p:graphicFrame>
        <p:nvGraphicFramePr>
          <p:cNvPr id="17" name="Chart 16"/>
          <p:cNvGraphicFramePr/>
          <p:nvPr>
            <p:extLst/>
          </p:nvPr>
        </p:nvGraphicFramePr>
        <p:xfrm>
          <a:off x="606808" y="1068665"/>
          <a:ext cx="5075165" cy="3383442"/>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18"/>
          <p:cNvSpPr/>
          <p:nvPr/>
        </p:nvSpPr>
        <p:spPr>
          <a:xfrm>
            <a:off x="1168132" y="1517344"/>
            <a:ext cx="1976259" cy="599609"/>
          </a:xfrm>
          <a:prstGeom prst="rect">
            <a:avLst/>
          </a:prstGeom>
        </p:spPr>
        <p:txBody>
          <a:bodyPr wrap="square">
            <a:spAutoFit/>
          </a:bodyPr>
          <a:lstStyle/>
          <a:p>
            <a:pPr algn="ctr" defTabSz="685366" fontAlgn="auto">
              <a:spcBef>
                <a:spcPts val="0"/>
              </a:spcBef>
              <a:spcAft>
                <a:spcPts val="0"/>
              </a:spcAft>
            </a:pPr>
            <a:r>
              <a:rPr lang="en-US" sz="1099" b="1" dirty="0">
                <a:solidFill>
                  <a:schemeClr val="accent6"/>
                </a:solidFill>
                <a:latin typeface="Calibri" panose="020F0502020204030204"/>
              </a:rPr>
              <a:t>Healthcare segment is adding 230,000 new jobs annually through 2024</a:t>
            </a:r>
          </a:p>
        </p:txBody>
      </p:sp>
    </p:spTree>
    <p:extLst>
      <p:ext uri="{BB962C8B-B14F-4D97-AF65-F5344CB8AC3E}">
        <p14:creationId xmlns:p14="http://schemas.microsoft.com/office/powerpoint/2010/main" val="4060381436"/>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graphicEl>
                                              <a:chart seriesIdx="-3" categoryIdx="-3" bldStep="gridLegend"/>
                                            </p:graphicEl>
                                          </p:spTgt>
                                        </p:tgtEl>
                                        <p:attrNameLst>
                                          <p:attrName>style.visibility</p:attrName>
                                        </p:attrNameLst>
                                      </p:cBhvr>
                                      <p:to>
                                        <p:strVal val="visible"/>
                                      </p:to>
                                    </p:set>
                                    <p:animEffect transition="in" filter="wipe(down)">
                                      <p:cBhvr>
                                        <p:cTn id="7" dur="500"/>
                                        <p:tgtEl>
                                          <p:spTgt spid="17">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graphicEl>
                                              <a:chart seriesIdx="0" categoryIdx="-4" bldStep="series"/>
                                            </p:graphicEl>
                                          </p:spTgt>
                                        </p:tgtEl>
                                        <p:attrNameLst>
                                          <p:attrName>style.visibility</p:attrName>
                                        </p:attrNameLst>
                                      </p:cBhvr>
                                      <p:to>
                                        <p:strVal val="visible"/>
                                      </p:to>
                                    </p:set>
                                    <p:animEffect transition="in" filter="wipe(left)">
                                      <p:cBhvr>
                                        <p:cTn id="12" dur="3000"/>
                                        <p:tgtEl>
                                          <p:spTgt spid="17">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graphicEl>
                                              <a:chart seriesIdx="1" categoryIdx="-4" bldStep="series"/>
                                            </p:graphicEl>
                                          </p:spTgt>
                                        </p:tgtEl>
                                        <p:attrNameLst>
                                          <p:attrName>style.visibility</p:attrName>
                                        </p:attrNameLst>
                                      </p:cBhvr>
                                      <p:to>
                                        <p:strVal val="visible"/>
                                      </p:to>
                                    </p:set>
                                    <p:animEffect transition="in" filter="wipe(left)">
                                      <p:cBhvr>
                                        <p:cTn id="17" dur="3000"/>
                                        <p:tgtEl>
                                          <p:spTgt spid="17">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Graphic spid="17" grpId="0" uiExpand="1">
        <p:bldSub>
          <a:bldChart bld="series"/>
        </p:bldSub>
      </p:bldGraphic>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754601" y="1273517"/>
            <a:ext cx="7594883" cy="320857"/>
          </a:xfrm>
        </p:spPr>
        <p:txBody>
          <a:bodyPr>
            <a:normAutofit fontScale="25000" lnSpcReduction="20000"/>
          </a:bodyPr>
          <a:lstStyle/>
          <a:p>
            <a:r>
              <a:rPr lang="en-US" sz="6400" dirty="0"/>
              <a:t>How it is used: </a:t>
            </a:r>
            <a:r>
              <a:rPr lang="en-US" sz="6400" b="0" dirty="0"/>
              <a:t>Utilized to track requisitions that are posted longer than anticipated. We work with the Recruiters to track these positions and their detailed statuses to identify opportunities to help support filling the role or evaluating alternatives. </a:t>
            </a:r>
          </a:p>
          <a:p>
            <a:endParaRPr lang="en-US" sz="6400" b="0" dirty="0"/>
          </a:p>
          <a:p>
            <a:r>
              <a:rPr lang="en-US" sz="6400" dirty="0"/>
              <a:t>Intent: </a:t>
            </a:r>
            <a:r>
              <a:rPr lang="en-US" sz="6400" b="0" dirty="0"/>
              <a:t>To keep the recruiting process a priority for hiring managers and to escalate focus for both Recruiters and Operational Leaders when needed.</a:t>
            </a:r>
          </a:p>
          <a:p>
            <a:endParaRPr lang="en-US" sz="6400" b="0" dirty="0"/>
          </a:p>
          <a:p>
            <a:r>
              <a:rPr lang="en-US" sz="6400" dirty="0"/>
              <a:t>How we implemented: </a:t>
            </a:r>
            <a:r>
              <a:rPr lang="en-US" sz="6400" b="0" dirty="0"/>
              <a:t>Weekly reporting &amp; monitoring by Talent Acquisition Leadership with monthly review by Recruiters, HR Business Partners and Operational Leadership.</a:t>
            </a:r>
          </a:p>
          <a:p>
            <a:endParaRPr lang="en-US" dirty="0"/>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Metric: % of positions filled in 60 days or more </a:t>
            </a:r>
          </a:p>
        </p:txBody>
      </p:sp>
    </p:spTree>
    <p:extLst>
      <p:ext uri="{BB962C8B-B14F-4D97-AF65-F5344CB8AC3E}">
        <p14:creationId xmlns:p14="http://schemas.microsoft.com/office/powerpoint/2010/main" val="163427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a:solidFill>
                  <a:schemeClr val="accent2">
                    <a:lumMod val="75000"/>
                  </a:schemeClr>
                </a:solidFill>
              </a:rPr>
              <a:t>Reporting Sample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57421198"/>
              </p:ext>
            </p:extLst>
          </p:nvPr>
        </p:nvGraphicFramePr>
        <p:xfrm>
          <a:off x="697932" y="1664563"/>
          <a:ext cx="7886700" cy="1834515"/>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585401">
                  <a:extLst>
                    <a:ext uri="{9D8B030D-6E8A-4147-A177-3AD203B41FA5}">
                      <a16:colId xmlns:a16="http://schemas.microsoft.com/office/drawing/2014/main" val="20002"/>
                    </a:ext>
                  </a:extLst>
                </a:gridCol>
                <a:gridCol w="543698">
                  <a:extLst>
                    <a:ext uri="{9D8B030D-6E8A-4147-A177-3AD203B41FA5}">
                      <a16:colId xmlns:a16="http://schemas.microsoft.com/office/drawing/2014/main" val="20003"/>
                    </a:ext>
                  </a:extLst>
                </a:gridCol>
                <a:gridCol w="2026508">
                  <a:extLst>
                    <a:ext uri="{9D8B030D-6E8A-4147-A177-3AD203B41FA5}">
                      <a16:colId xmlns:a16="http://schemas.microsoft.com/office/drawing/2014/main" val="20004"/>
                    </a:ext>
                  </a:extLst>
                </a:gridCol>
                <a:gridCol w="2102193">
                  <a:extLst>
                    <a:ext uri="{9D8B030D-6E8A-4147-A177-3AD203B41FA5}">
                      <a16:colId xmlns:a16="http://schemas.microsoft.com/office/drawing/2014/main" val="20005"/>
                    </a:ext>
                  </a:extLst>
                </a:gridCol>
              </a:tblGrid>
              <a:tr h="377190">
                <a:tc>
                  <a:txBody>
                    <a:bodyPr/>
                    <a:lstStyle/>
                    <a:p>
                      <a:pPr algn="ctr"/>
                      <a:r>
                        <a:rPr lang="en-US" sz="1000" dirty="0"/>
                        <a:t>Location</a:t>
                      </a:r>
                    </a:p>
                  </a:txBody>
                  <a:tcPr marL="68580" marR="68580" marT="34290" marB="34290"/>
                </a:tc>
                <a:tc>
                  <a:txBody>
                    <a:bodyPr/>
                    <a:lstStyle/>
                    <a:p>
                      <a:pPr algn="ctr"/>
                      <a:r>
                        <a:rPr lang="en-US" sz="1000" dirty="0"/>
                        <a:t>Requisition Title</a:t>
                      </a:r>
                    </a:p>
                  </a:txBody>
                  <a:tcPr marL="68580" marR="68580" marT="34290" marB="34290"/>
                </a:tc>
                <a:tc>
                  <a:txBody>
                    <a:bodyPr/>
                    <a:lstStyle/>
                    <a:p>
                      <a:pPr algn="ctr"/>
                      <a:r>
                        <a:rPr lang="en-US" sz="1000" dirty="0"/>
                        <a:t>Status</a:t>
                      </a:r>
                    </a:p>
                  </a:txBody>
                  <a:tcPr marL="68580" marR="68580" marT="34290" marB="34290"/>
                </a:tc>
                <a:tc>
                  <a:txBody>
                    <a:bodyPr/>
                    <a:lstStyle/>
                    <a:p>
                      <a:pPr algn="ctr"/>
                      <a:r>
                        <a:rPr lang="en-US" sz="1000" dirty="0"/>
                        <a:t>Days</a:t>
                      </a:r>
                      <a:r>
                        <a:rPr lang="en-US" sz="1000" baseline="0" dirty="0"/>
                        <a:t> Open</a:t>
                      </a:r>
                      <a:endParaRPr lang="en-US" sz="1000" dirty="0"/>
                    </a:p>
                  </a:txBody>
                  <a:tcPr marL="68580" marR="68580" marT="34290" marB="34290"/>
                </a:tc>
                <a:tc>
                  <a:txBody>
                    <a:bodyPr/>
                    <a:lstStyle/>
                    <a:p>
                      <a:pPr algn="ctr"/>
                      <a:r>
                        <a:rPr lang="en-US" sz="1000" dirty="0"/>
                        <a:t>Recruiter Summary</a:t>
                      </a:r>
                    </a:p>
                  </a:txBody>
                  <a:tcPr marL="68580" marR="68580" marT="34290" marB="34290"/>
                </a:tc>
                <a:tc>
                  <a:txBody>
                    <a:bodyPr/>
                    <a:lstStyle/>
                    <a:p>
                      <a:pPr algn="ctr"/>
                      <a:r>
                        <a:rPr lang="en-US" sz="1000" dirty="0"/>
                        <a:t>Strategy Plan</a:t>
                      </a:r>
                    </a:p>
                  </a:txBody>
                  <a:tcPr marL="68580" marR="68580" marT="34290" marB="34290"/>
                </a:tc>
                <a:extLst>
                  <a:ext uri="{0D108BD9-81ED-4DB2-BD59-A6C34878D82A}">
                    <a16:rowId xmlns:a16="http://schemas.microsoft.com/office/drawing/2014/main" val="10000"/>
                  </a:ext>
                </a:extLst>
              </a:tr>
              <a:tr h="1457325">
                <a:tc>
                  <a:txBody>
                    <a:bodyPr/>
                    <a:lstStyle/>
                    <a:p>
                      <a:r>
                        <a:rPr lang="en-US" sz="1000" dirty="0"/>
                        <a:t>Hospital 1 – ICU</a:t>
                      </a:r>
                    </a:p>
                  </a:txBody>
                  <a:tcPr marL="68580" marR="68580" marT="34290" marB="34290"/>
                </a:tc>
                <a:tc>
                  <a:txBody>
                    <a:bodyPr/>
                    <a:lstStyle/>
                    <a:p>
                      <a:r>
                        <a:rPr lang="en-US" sz="1000" dirty="0"/>
                        <a:t>Registered Nurse</a:t>
                      </a:r>
                    </a:p>
                  </a:txBody>
                  <a:tcPr marL="68580" marR="68580" marT="34290" marB="34290"/>
                </a:tc>
                <a:tc>
                  <a:txBody>
                    <a:bodyPr/>
                    <a:lstStyle/>
                    <a:p>
                      <a:r>
                        <a:rPr lang="en-US" sz="1000" dirty="0"/>
                        <a:t>PRN</a:t>
                      </a:r>
                    </a:p>
                  </a:txBody>
                  <a:tcPr marL="68580" marR="68580" marT="34290" marB="34290"/>
                </a:tc>
                <a:tc>
                  <a:txBody>
                    <a:bodyPr/>
                    <a:lstStyle/>
                    <a:p>
                      <a:r>
                        <a:rPr lang="en-US" sz="1000" dirty="0"/>
                        <a:t>150</a:t>
                      </a:r>
                      <a:r>
                        <a:rPr lang="en-US" sz="1000" baseline="0" dirty="0"/>
                        <a:t> </a:t>
                      </a:r>
                      <a:endParaRPr lang="en-US" sz="1000" dirty="0"/>
                    </a:p>
                  </a:txBody>
                  <a:tcPr marL="68580" marR="68580" marT="34290" marB="34290"/>
                </a:tc>
                <a:tc>
                  <a:txBody>
                    <a:bodyPr/>
                    <a:lstStyle/>
                    <a:p>
                      <a:r>
                        <a:rPr lang="en-US" sz="1000" dirty="0"/>
                        <a:t>3 candidates declined –</a:t>
                      </a:r>
                      <a:r>
                        <a:rPr lang="en-US" sz="1000" baseline="0" dirty="0"/>
                        <a:t> 2 new phone screens pending</a:t>
                      </a:r>
                      <a:endParaRPr lang="en-US" sz="1000" dirty="0"/>
                    </a:p>
                  </a:txBody>
                  <a:tcPr marL="68580" marR="68580" marT="34290" marB="34290"/>
                </a:tc>
                <a:tc>
                  <a:txBody>
                    <a:bodyPr/>
                    <a:lstStyle/>
                    <a:p>
                      <a:r>
                        <a:rPr lang="en-US" sz="1000" dirty="0"/>
                        <a:t>Attending local</a:t>
                      </a:r>
                      <a:r>
                        <a:rPr lang="en-US" sz="1000" baseline="0" dirty="0"/>
                        <a:t> conference on 7/1 and have added this job to our marketing materials for that event. Posted position on XYZ job board and sent out a email campaign to 200 passive candidates on 6/2. Asked hiring manager to socialize this with current staff support our Employee Referral Program. </a:t>
                      </a:r>
                      <a:endParaRPr lang="en-US" sz="10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91498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852310"/>
      </p:ext>
    </p:extLst>
  </p:cSld>
  <p:clrMapOvr>
    <a:masterClrMapping/>
  </p:clrMapOvr>
  <mc:AlternateContent xmlns:mc="http://schemas.openxmlformats.org/markup-compatibility/2006" xmlns:p14="http://schemas.microsoft.com/office/powerpoint/2010/main">
    <mc:Choice Requires="p14">
      <p:transition spd="slow" p14:dur="1500">
        <p:push dir="u"/>
      </p:transition>
    </mc:Choice>
    <mc:Fallback xmlns="">
      <p:transition spd="slow">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D05CC2-403F-4F1D-B537-CC886AC7BA64}"/>
              </a:ext>
            </a:extLst>
          </p:cNvPr>
          <p:cNvSpPr>
            <a:spLocks noGrp="1"/>
          </p:cNvSpPr>
          <p:nvPr>
            <p:ph type="title"/>
          </p:nvPr>
        </p:nvSpPr>
        <p:spPr/>
        <p:txBody>
          <a:bodyPr>
            <a:noAutofit/>
          </a:bodyPr>
          <a:lstStyle/>
          <a:p>
            <a:r>
              <a:rPr lang="en-US" sz="2700" dirty="0">
                <a:solidFill>
                  <a:schemeClr val="accent2">
                    <a:lumMod val="75000"/>
                  </a:schemeClr>
                </a:solidFill>
              </a:rPr>
              <a:t>Transformation</a:t>
            </a:r>
          </a:p>
        </p:txBody>
      </p:sp>
      <p:pic>
        <p:nvPicPr>
          <p:cNvPr id="10" name="Content Placeholder 9">
            <a:extLst>
              <a:ext uri="{FF2B5EF4-FFF2-40B4-BE49-F238E27FC236}">
                <a16:creationId xmlns:a16="http://schemas.microsoft.com/office/drawing/2014/main" id="{8728CF97-EFAC-45B5-A933-FB8A9360281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041068" y="1254943"/>
            <a:ext cx="4572000" cy="2813050"/>
          </a:xfrm>
          <a:prstGeom prst="rect">
            <a:avLst/>
          </a:prstGeom>
          <a:ln>
            <a:noFill/>
          </a:ln>
          <a:effectLst>
            <a:softEdge rad="112500"/>
          </a:effectLst>
        </p:spPr>
      </p:pic>
      <p:sp>
        <p:nvSpPr>
          <p:cNvPr id="11" name="TextBox 10">
            <a:extLst>
              <a:ext uri="{FF2B5EF4-FFF2-40B4-BE49-F238E27FC236}">
                <a16:creationId xmlns:a16="http://schemas.microsoft.com/office/drawing/2014/main" id="{35C64FFD-F4AA-45A5-997F-19A11B633B72}"/>
              </a:ext>
            </a:extLst>
          </p:cNvPr>
          <p:cNvSpPr txBox="1"/>
          <p:nvPr/>
        </p:nvSpPr>
        <p:spPr>
          <a:xfrm>
            <a:off x="429418" y="4179331"/>
            <a:ext cx="8285163" cy="403123"/>
          </a:xfrm>
          <a:prstGeom prst="rect">
            <a:avLst/>
          </a:prstGeom>
        </p:spPr>
        <p:txBody>
          <a:bodyPr vert="horz" wrap="square" lIns="0" tIns="0" rIns="0" bIns="0" rtlCol="0">
            <a:normAutofit/>
          </a:bodyPr>
          <a:lstStyle/>
          <a:p>
            <a:pPr algn="ctr"/>
            <a:r>
              <a:rPr lang="en-US" sz="2400" dirty="0">
                <a:solidFill>
                  <a:schemeClr val="accent2">
                    <a:lumMod val="75000"/>
                  </a:schemeClr>
                </a:solidFill>
                <a:sym typeface="Arial" charset="0"/>
              </a:rPr>
              <a:t>The Pain of the Same is Greater than the Pain of Change</a:t>
            </a:r>
            <a:endParaRPr lang="en-US" sz="2400" dirty="0">
              <a:solidFill>
                <a:schemeClr val="accent2">
                  <a:lumMod val="75000"/>
                </a:schemeClr>
              </a:solidFill>
            </a:endParaRPr>
          </a:p>
        </p:txBody>
      </p:sp>
    </p:spTree>
    <p:extLst>
      <p:ext uri="{BB962C8B-B14F-4D97-AF65-F5344CB8AC3E}">
        <p14:creationId xmlns:p14="http://schemas.microsoft.com/office/powerpoint/2010/main" val="579868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22" y="205782"/>
            <a:ext cx="7488585" cy="394502"/>
          </a:xfrm>
          <a:prstGeom prst="rect">
            <a:avLst/>
          </a:prstGeom>
        </p:spPr>
        <p:txBody>
          <a:bodyPr>
            <a:normAutofit fontScale="90000"/>
          </a:bodyPr>
          <a:lstStyle/>
          <a:p>
            <a:r>
              <a:rPr lang="en-US" sz="3000" dirty="0">
                <a:solidFill>
                  <a:schemeClr val="accent2">
                    <a:lumMod val="75000"/>
                  </a:schemeClr>
                </a:solidFill>
              </a:rPr>
              <a:t>Investment Comparison by Industry</a:t>
            </a:r>
            <a:br>
              <a:rPr lang="en-US" sz="2400" dirty="0"/>
            </a:br>
            <a:br>
              <a:rPr lang="en-US" dirty="0"/>
            </a:br>
            <a:endParaRPr lang="en-US" dirty="0"/>
          </a:p>
        </p:txBody>
      </p:sp>
      <p:sp>
        <p:nvSpPr>
          <p:cNvPr id="3" name="Text Placeholder 2">
            <a:extLst>
              <a:ext uri="{FF2B5EF4-FFF2-40B4-BE49-F238E27FC236}">
                <a16:creationId xmlns:a16="http://schemas.microsoft.com/office/drawing/2014/main" id="{126E6864-248C-46F0-AFC4-9ACCB10FB679}"/>
              </a:ext>
            </a:extLst>
          </p:cNvPr>
          <p:cNvSpPr>
            <a:spLocks noGrp="1"/>
          </p:cNvSpPr>
          <p:nvPr>
            <p:ph type="body" sz="quarter" idx="10"/>
          </p:nvPr>
        </p:nvSpPr>
        <p:spPr>
          <a:xfrm>
            <a:off x="160722" y="616921"/>
            <a:ext cx="8961120" cy="880241"/>
          </a:xfrm>
        </p:spPr>
        <p:txBody>
          <a:bodyPr/>
          <a:lstStyle/>
          <a:p>
            <a:r>
              <a:rPr lang="en-US" dirty="0">
                <a:solidFill>
                  <a:schemeClr val="tx1"/>
                </a:solidFill>
              </a:rPr>
              <a:t>Investment is down by an average of $200 per hire or 0.8% investment ratio from 2017 . Healthcare’s investment in recruitment continues to lag other industries by $4600 per hire or 12.5% overall</a:t>
            </a:r>
          </a:p>
          <a:p>
            <a:endParaRPr lang="en-US" dirty="0">
              <a:solidFill>
                <a:schemeClr val="tx1"/>
              </a:solidFill>
            </a:endParaRPr>
          </a:p>
        </p:txBody>
      </p:sp>
      <p:cxnSp>
        <p:nvCxnSpPr>
          <p:cNvPr id="7" name="Straight Connector 6"/>
          <p:cNvCxnSpPr/>
          <p:nvPr/>
        </p:nvCxnSpPr>
        <p:spPr>
          <a:xfrm>
            <a:off x="1131196" y="2258564"/>
            <a:ext cx="3240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Chart 8">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295730941"/>
              </p:ext>
            </p:extLst>
          </p:nvPr>
        </p:nvGraphicFramePr>
        <p:xfrm>
          <a:off x="4768582" y="1248815"/>
          <a:ext cx="3956030" cy="380852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p:cNvCxnSpPr/>
          <p:nvPr/>
        </p:nvCxnSpPr>
        <p:spPr>
          <a:xfrm>
            <a:off x="5337447" y="2469540"/>
            <a:ext cx="324015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Arrow: Down 12"/>
          <p:cNvSpPr/>
          <p:nvPr/>
        </p:nvSpPr>
        <p:spPr>
          <a:xfrm>
            <a:off x="8295860" y="2168053"/>
            <a:ext cx="172278" cy="6029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2" name="Chart 11">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610600846"/>
              </p:ext>
            </p:extLst>
          </p:nvPr>
        </p:nvGraphicFramePr>
        <p:xfrm>
          <a:off x="514905" y="1248815"/>
          <a:ext cx="3856447" cy="3704924"/>
        </p:xfrm>
        <a:graphic>
          <a:graphicData uri="http://schemas.openxmlformats.org/drawingml/2006/chart">
            <c:chart xmlns:c="http://schemas.openxmlformats.org/drawingml/2006/chart" xmlns:r="http://schemas.openxmlformats.org/officeDocument/2006/relationships" r:id="rId4"/>
          </a:graphicData>
        </a:graphic>
      </p:graphicFrame>
      <p:sp>
        <p:nvSpPr>
          <p:cNvPr id="11" name="Arrow: Down 10"/>
          <p:cNvSpPr/>
          <p:nvPr/>
        </p:nvSpPr>
        <p:spPr>
          <a:xfrm>
            <a:off x="3900461" y="2025974"/>
            <a:ext cx="172278" cy="60297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13732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 y="2149611"/>
            <a:ext cx="9162003" cy="198882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hangingPunct="1">
              <a:defRPr/>
            </a:pPr>
            <a:endParaRPr lang="en-US" sz="1800" dirty="0">
              <a:solidFill>
                <a:srgbClr val="FFFFFF"/>
              </a:solidFill>
              <a:latin typeface="Calibri"/>
            </a:endParaRPr>
          </a:p>
        </p:txBody>
      </p:sp>
      <p:sp>
        <p:nvSpPr>
          <p:cNvPr id="39937" name="Title 2"/>
          <p:cNvSpPr>
            <a:spLocks noGrp="1"/>
          </p:cNvSpPr>
          <p:nvPr>
            <p:ph type="title" idx="4294967295"/>
          </p:nvPr>
        </p:nvSpPr>
        <p:spPr>
          <a:xfrm>
            <a:off x="605632" y="174493"/>
            <a:ext cx="7886700" cy="548878"/>
          </a:xfrm>
          <a:prstGeom prst="rect">
            <a:avLst/>
          </a:prstGeom>
        </p:spPr>
        <p:txBody>
          <a:bodyPr>
            <a:noAutofit/>
          </a:bodyPr>
          <a:lstStyle/>
          <a:p>
            <a:pPr algn="ctr"/>
            <a:r>
              <a:rPr lang="en-US" altLang="en-US" sz="2400" b="0" dirty="0">
                <a:solidFill>
                  <a:schemeClr val="tx2">
                    <a:lumMod val="50000"/>
                  </a:schemeClr>
                </a:solidFill>
                <a:latin typeface="+mn-lt"/>
              </a:rPr>
              <a:t>Healthcare Recruitment Metrics Benchmark Study </a:t>
            </a:r>
          </a:p>
        </p:txBody>
      </p:sp>
      <p:sp>
        <p:nvSpPr>
          <p:cNvPr id="39940" name="TextBox 1"/>
          <p:cNvSpPr txBox="1">
            <a:spLocks noChangeArrowheads="1"/>
          </p:cNvSpPr>
          <p:nvPr/>
        </p:nvSpPr>
        <p:spPr bwMode="auto">
          <a:xfrm>
            <a:off x="617027" y="613751"/>
            <a:ext cx="7909947" cy="716930"/>
          </a:xfrm>
          <a:prstGeom prst="rect">
            <a:avLst/>
          </a:prstGeom>
          <a:noFill/>
          <a:ln w="9525">
            <a:noFill/>
            <a:miter lim="800000"/>
            <a:headEnd/>
            <a:tailEnd/>
          </a:ln>
          <a:extLst/>
        </p:spPr>
        <p:txBody>
          <a:bodyPr lIns="0" tIns="0" rIns="0" bIns="0"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defTabSz="914378" eaLnBrk="1" hangingPunct="1">
              <a:defRPr/>
            </a:pPr>
            <a:r>
              <a:rPr lang="en-US" altLang="x-none" sz="2800" dirty="0">
                <a:solidFill>
                  <a:srgbClr val="00A1DE">
                    <a:lumMod val="50000"/>
                  </a:srgbClr>
                </a:solidFill>
                <a:latin typeface="Calibri"/>
              </a:rPr>
              <a:t>The</a:t>
            </a:r>
            <a:r>
              <a:rPr lang="en-US" altLang="x-none" sz="2800" dirty="0">
                <a:solidFill>
                  <a:srgbClr val="00506F"/>
                </a:solidFill>
                <a:latin typeface="Calibri"/>
              </a:rPr>
              <a:t> Data Foundation</a:t>
            </a:r>
          </a:p>
        </p:txBody>
      </p:sp>
      <p:sp>
        <p:nvSpPr>
          <p:cNvPr id="39946" name="TextBox 14"/>
          <p:cNvSpPr txBox="1">
            <a:spLocks noChangeArrowheads="1"/>
          </p:cNvSpPr>
          <p:nvPr/>
        </p:nvSpPr>
        <p:spPr bwMode="auto">
          <a:xfrm>
            <a:off x="1060878" y="1282766"/>
            <a:ext cx="6950808" cy="494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defTabSz="914378" eaLnBrk="1" hangingPunct="1">
              <a:defRPr/>
            </a:pPr>
            <a:r>
              <a:rPr lang="en-US" altLang="x-none" sz="1600" dirty="0">
                <a:solidFill>
                  <a:srgbClr val="242424"/>
                </a:solidFill>
                <a:latin typeface="Calibri"/>
              </a:rPr>
              <a:t>Spanning 6 Key Performance Dimensions of Recruiting</a:t>
            </a:r>
          </a:p>
        </p:txBody>
      </p:sp>
      <p:sp>
        <p:nvSpPr>
          <p:cNvPr id="2" name="Rectangle 1"/>
          <p:cNvSpPr/>
          <p:nvPr/>
        </p:nvSpPr>
        <p:spPr>
          <a:xfrm>
            <a:off x="614854" y="3560483"/>
            <a:ext cx="2625245" cy="590931"/>
          </a:xfrm>
          <a:prstGeom prst="rect">
            <a:avLst/>
          </a:prstGeom>
          <a:noFill/>
        </p:spPr>
        <p:txBody>
          <a:bodyPr wrap="square">
            <a:spAutoFit/>
          </a:bodyPr>
          <a:lstStyle/>
          <a:p>
            <a:pPr algn="ctr" defTabSz="914378" eaLnBrk="1" hangingPunct="1">
              <a:lnSpc>
                <a:spcPct val="90000"/>
              </a:lnSpc>
              <a:defRPr/>
            </a:pPr>
            <a:r>
              <a:rPr lang="en-US" sz="1800" dirty="0">
                <a:solidFill>
                  <a:srgbClr val="00506F"/>
                </a:solidFill>
                <a:latin typeface="Calibri"/>
                <a:ea typeface="ＭＳ Ｐゴシック" charset="0"/>
              </a:rPr>
              <a:t>In Real, </a:t>
            </a:r>
            <a:br>
              <a:rPr lang="en-US" sz="1800" dirty="0">
                <a:solidFill>
                  <a:srgbClr val="00506F"/>
                </a:solidFill>
                <a:latin typeface="Calibri"/>
                <a:ea typeface="ＭＳ Ｐゴシック" charset="0"/>
              </a:rPr>
            </a:br>
            <a:r>
              <a:rPr lang="en-US" sz="1800" dirty="0">
                <a:solidFill>
                  <a:srgbClr val="00506F"/>
                </a:solidFill>
                <a:latin typeface="Calibri"/>
                <a:ea typeface="ＭＳ Ｐゴシック" charset="0"/>
              </a:rPr>
              <a:t>Meaningful Metrics</a:t>
            </a:r>
          </a:p>
        </p:txBody>
      </p:sp>
      <p:sp>
        <p:nvSpPr>
          <p:cNvPr id="4" name="Rectangle 3"/>
          <p:cNvSpPr/>
          <p:nvPr/>
        </p:nvSpPr>
        <p:spPr>
          <a:xfrm>
            <a:off x="3267933" y="3560483"/>
            <a:ext cx="2608135" cy="590931"/>
          </a:xfrm>
          <a:prstGeom prst="rect">
            <a:avLst/>
          </a:prstGeom>
        </p:spPr>
        <p:txBody>
          <a:bodyPr wrap="square">
            <a:spAutoFit/>
          </a:bodyPr>
          <a:lstStyle/>
          <a:p>
            <a:pPr algn="ctr" defTabSz="914378" eaLnBrk="1" hangingPunct="1">
              <a:lnSpc>
                <a:spcPct val="90000"/>
              </a:lnSpc>
              <a:defRPr/>
            </a:pPr>
            <a:r>
              <a:rPr lang="en-US" sz="1800" dirty="0">
                <a:solidFill>
                  <a:srgbClr val="00506F"/>
                </a:solidFill>
                <a:latin typeface="Calibri"/>
                <a:ea typeface="ＭＳ Ｐゴシック" charset="0"/>
              </a:rPr>
              <a:t>Relative to </a:t>
            </a:r>
            <a:br>
              <a:rPr lang="en-US" sz="1800" dirty="0">
                <a:solidFill>
                  <a:srgbClr val="00506F"/>
                </a:solidFill>
                <a:latin typeface="Calibri"/>
                <a:ea typeface="ＭＳ Ｐゴシック" charset="0"/>
              </a:rPr>
            </a:br>
            <a:r>
              <a:rPr lang="en-US" sz="1800" dirty="0">
                <a:solidFill>
                  <a:srgbClr val="00506F"/>
                </a:solidFill>
                <a:latin typeface="Calibri"/>
                <a:ea typeface="ＭＳ Ｐゴシック" charset="0"/>
              </a:rPr>
              <a:t>Your Peers</a:t>
            </a:r>
          </a:p>
        </p:txBody>
      </p:sp>
      <p:sp>
        <p:nvSpPr>
          <p:cNvPr id="7" name="Rectangle 6"/>
          <p:cNvSpPr/>
          <p:nvPr/>
        </p:nvSpPr>
        <p:spPr>
          <a:xfrm>
            <a:off x="5838095" y="3560483"/>
            <a:ext cx="2608135" cy="590931"/>
          </a:xfrm>
          <a:prstGeom prst="rect">
            <a:avLst/>
          </a:prstGeom>
        </p:spPr>
        <p:txBody>
          <a:bodyPr wrap="square">
            <a:spAutoFit/>
          </a:bodyPr>
          <a:lstStyle/>
          <a:p>
            <a:pPr algn="ctr" defTabSz="914378" eaLnBrk="1" hangingPunct="1">
              <a:lnSpc>
                <a:spcPct val="90000"/>
              </a:lnSpc>
              <a:defRPr/>
            </a:pPr>
            <a:r>
              <a:rPr lang="en-US" sz="1800" dirty="0">
                <a:solidFill>
                  <a:srgbClr val="00506F"/>
                </a:solidFill>
                <a:latin typeface="Calibri"/>
                <a:ea typeface="ＭＳ Ｐゴシック" charset="0"/>
              </a:rPr>
              <a:t>Quarter-to-Quarter </a:t>
            </a:r>
            <a:br>
              <a:rPr lang="en-US" sz="1800" dirty="0">
                <a:solidFill>
                  <a:srgbClr val="00506F"/>
                </a:solidFill>
                <a:latin typeface="Calibri"/>
                <a:ea typeface="ＭＳ Ｐゴシック" charset="0"/>
              </a:rPr>
            </a:br>
            <a:r>
              <a:rPr lang="en-US" sz="1800" dirty="0">
                <a:solidFill>
                  <a:srgbClr val="00506F"/>
                </a:solidFill>
                <a:latin typeface="Calibri"/>
                <a:ea typeface="ＭＳ Ｐゴシック" charset="0"/>
              </a:rPr>
              <a:t>and Year-to-Year</a:t>
            </a:r>
          </a:p>
        </p:txBody>
      </p:sp>
      <p:sp>
        <p:nvSpPr>
          <p:cNvPr id="8" name="Rectangle 7"/>
          <p:cNvSpPr/>
          <p:nvPr/>
        </p:nvSpPr>
        <p:spPr>
          <a:xfrm>
            <a:off x="-9002" y="1583868"/>
            <a:ext cx="9162003" cy="461665"/>
          </a:xfrm>
          <a:prstGeom prst="rect">
            <a:avLst/>
          </a:prstGeom>
          <a:solidFill>
            <a:schemeClr val="accent2"/>
          </a:solidFill>
        </p:spPr>
        <p:txBody>
          <a:bodyPr wrap="square">
            <a:spAutoFit/>
          </a:bodyPr>
          <a:lstStyle/>
          <a:p>
            <a:pPr algn="ctr" defTabSz="914378" eaLnBrk="1" hangingPunct="1">
              <a:defRPr/>
            </a:pPr>
            <a:r>
              <a:rPr lang="en-US" sz="2400" b="1" spc="300" dirty="0">
                <a:solidFill>
                  <a:srgbClr val="FFFFFF"/>
                </a:solidFill>
                <a:latin typeface="Calibri"/>
                <a:ea typeface="ＭＳ Ｐゴシック" charset="0"/>
              </a:rPr>
              <a:t>UNDERSTAND YOUR PERFORMANCE </a:t>
            </a:r>
          </a:p>
        </p:txBody>
      </p:sp>
      <p:grpSp>
        <p:nvGrpSpPr>
          <p:cNvPr id="3" name="Group 4"/>
          <p:cNvGrpSpPr>
            <a:grpSpLocks noChangeAspect="1"/>
          </p:cNvGrpSpPr>
          <p:nvPr/>
        </p:nvGrpSpPr>
        <p:grpSpPr bwMode="auto">
          <a:xfrm>
            <a:off x="1347789" y="2229521"/>
            <a:ext cx="1260475" cy="1260475"/>
            <a:chOff x="849" y="1648"/>
            <a:chExt cx="794" cy="794"/>
          </a:xfrm>
        </p:grpSpPr>
        <p:sp>
          <p:nvSpPr>
            <p:cNvPr id="5" name="AutoShape 3"/>
            <p:cNvSpPr>
              <a:spLocks noChangeAspect="1" noChangeArrowheads="1" noTextEdit="1"/>
            </p:cNvSpPr>
            <p:nvPr/>
          </p:nvSpPr>
          <p:spPr bwMode="auto">
            <a:xfrm>
              <a:off x="849" y="1648"/>
              <a:ext cx="794" cy="7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6" name="Freeform 5"/>
            <p:cNvSpPr>
              <a:spLocks/>
            </p:cNvSpPr>
            <p:nvPr/>
          </p:nvSpPr>
          <p:spPr bwMode="auto">
            <a:xfrm>
              <a:off x="874" y="1670"/>
              <a:ext cx="751" cy="751"/>
            </a:xfrm>
            <a:custGeom>
              <a:avLst/>
              <a:gdLst>
                <a:gd name="T0" fmla="*/ 794 w 1588"/>
                <a:gd name="T1" fmla="*/ 0 h 1588"/>
                <a:gd name="T2" fmla="*/ 794 w 1588"/>
                <a:gd name="T3" fmla="*/ 0 h 1588"/>
                <a:gd name="T4" fmla="*/ 0 w 1588"/>
                <a:gd name="T5" fmla="*/ 794 h 1588"/>
                <a:gd name="T6" fmla="*/ 219 w 1588"/>
                <a:gd name="T7" fmla="*/ 1341 h 1588"/>
                <a:gd name="T8" fmla="*/ 305 w 1588"/>
                <a:gd name="T9" fmla="*/ 1420 h 1588"/>
                <a:gd name="T10" fmla="*/ 388 w 1588"/>
                <a:gd name="T11" fmla="*/ 1477 h 1588"/>
                <a:gd name="T12" fmla="*/ 483 w 1588"/>
                <a:gd name="T13" fmla="*/ 1525 h 1588"/>
                <a:gd name="T14" fmla="*/ 794 w 1588"/>
                <a:gd name="T15" fmla="*/ 1588 h 1588"/>
                <a:gd name="T16" fmla="*/ 1588 w 1588"/>
                <a:gd name="T17" fmla="*/ 794 h 1588"/>
                <a:gd name="T18" fmla="*/ 794 w 1588"/>
                <a:gd name="T19"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8" h="1588">
                  <a:moveTo>
                    <a:pt x="794" y="0"/>
                  </a:moveTo>
                  <a:lnTo>
                    <a:pt x="794" y="0"/>
                  </a:lnTo>
                  <a:cubicBezTo>
                    <a:pt x="355" y="0"/>
                    <a:pt x="0" y="355"/>
                    <a:pt x="0" y="794"/>
                  </a:cubicBezTo>
                  <a:cubicBezTo>
                    <a:pt x="0" y="1006"/>
                    <a:pt x="83" y="1199"/>
                    <a:pt x="219" y="1341"/>
                  </a:cubicBezTo>
                  <a:cubicBezTo>
                    <a:pt x="246" y="1370"/>
                    <a:pt x="275"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close/>
                </a:path>
              </a:pathLst>
            </a:custGeom>
            <a:solidFill>
              <a:srgbClr val="34B6E4"/>
            </a:solidFill>
            <a:ln w="762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0" name="Freeform 6"/>
            <p:cNvSpPr>
              <a:spLocks/>
            </p:cNvSpPr>
            <p:nvPr/>
          </p:nvSpPr>
          <p:spPr bwMode="auto">
            <a:xfrm>
              <a:off x="874" y="1670"/>
              <a:ext cx="751" cy="751"/>
            </a:xfrm>
            <a:custGeom>
              <a:avLst/>
              <a:gdLst>
                <a:gd name="T0" fmla="*/ 794 w 1588"/>
                <a:gd name="T1" fmla="*/ 0 h 1588"/>
                <a:gd name="T2" fmla="*/ 794 w 1588"/>
                <a:gd name="T3" fmla="*/ 0 h 1588"/>
                <a:gd name="T4" fmla="*/ 0 w 1588"/>
                <a:gd name="T5" fmla="*/ 794 h 1588"/>
                <a:gd name="T6" fmla="*/ 219 w 1588"/>
                <a:gd name="T7" fmla="*/ 1341 h 1588"/>
                <a:gd name="T8" fmla="*/ 305 w 1588"/>
                <a:gd name="T9" fmla="*/ 1420 h 1588"/>
                <a:gd name="T10" fmla="*/ 388 w 1588"/>
                <a:gd name="T11" fmla="*/ 1477 h 1588"/>
                <a:gd name="T12" fmla="*/ 483 w 1588"/>
                <a:gd name="T13" fmla="*/ 1525 h 1588"/>
                <a:gd name="T14" fmla="*/ 794 w 1588"/>
                <a:gd name="T15" fmla="*/ 1588 h 1588"/>
                <a:gd name="T16" fmla="*/ 1588 w 1588"/>
                <a:gd name="T17" fmla="*/ 794 h 1588"/>
                <a:gd name="T18" fmla="*/ 794 w 1588"/>
                <a:gd name="T19" fmla="*/ 0 h 1588"/>
                <a:gd name="T20" fmla="*/ 794 w 1588"/>
                <a:gd name="T2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8" h="1588">
                  <a:moveTo>
                    <a:pt x="794" y="0"/>
                  </a:moveTo>
                  <a:lnTo>
                    <a:pt x="794" y="0"/>
                  </a:lnTo>
                  <a:cubicBezTo>
                    <a:pt x="355" y="0"/>
                    <a:pt x="0" y="355"/>
                    <a:pt x="0" y="794"/>
                  </a:cubicBezTo>
                  <a:cubicBezTo>
                    <a:pt x="0" y="1006"/>
                    <a:pt x="83" y="1199"/>
                    <a:pt x="219" y="1341"/>
                  </a:cubicBezTo>
                  <a:cubicBezTo>
                    <a:pt x="246" y="1370"/>
                    <a:pt x="275"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lnTo>
                    <a:pt x="794" y="0"/>
                  </a:lnTo>
                  <a:close/>
                </a:path>
              </a:pathLst>
            </a:custGeom>
            <a:noFill/>
            <a:ln w="793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1" name="Freeform 7"/>
            <p:cNvSpPr>
              <a:spLocks/>
            </p:cNvSpPr>
            <p:nvPr/>
          </p:nvSpPr>
          <p:spPr bwMode="auto">
            <a:xfrm>
              <a:off x="1042" y="2002"/>
              <a:ext cx="313" cy="259"/>
            </a:xfrm>
            <a:custGeom>
              <a:avLst/>
              <a:gdLst>
                <a:gd name="T0" fmla="*/ 47 w 662"/>
                <a:gd name="T1" fmla="*/ 548 h 548"/>
                <a:gd name="T2" fmla="*/ 47 w 662"/>
                <a:gd name="T3" fmla="*/ 548 h 548"/>
                <a:gd name="T4" fmla="*/ 0 w 662"/>
                <a:gd name="T5" fmla="*/ 527 h 548"/>
                <a:gd name="T6" fmla="*/ 193 w 662"/>
                <a:gd name="T7" fmla="*/ 157 h 548"/>
                <a:gd name="T8" fmla="*/ 249 w 662"/>
                <a:gd name="T9" fmla="*/ 301 h 548"/>
                <a:gd name="T10" fmla="*/ 438 w 662"/>
                <a:gd name="T11" fmla="*/ 81 h 548"/>
                <a:gd name="T12" fmla="*/ 493 w 662"/>
                <a:gd name="T13" fmla="*/ 242 h 548"/>
                <a:gd name="T14" fmla="*/ 622 w 662"/>
                <a:gd name="T15" fmla="*/ 52 h 548"/>
                <a:gd name="T16" fmla="*/ 590 w 662"/>
                <a:gd name="T17" fmla="*/ 52 h 548"/>
                <a:gd name="T18" fmla="*/ 654 w 662"/>
                <a:gd name="T19" fmla="*/ 0 h 548"/>
                <a:gd name="T20" fmla="*/ 662 w 662"/>
                <a:gd name="T21" fmla="*/ 87 h 548"/>
                <a:gd name="T22" fmla="*/ 644 w 662"/>
                <a:gd name="T23" fmla="*/ 58 h 548"/>
                <a:gd name="T24" fmla="*/ 492 w 662"/>
                <a:gd name="T25" fmla="*/ 374 h 548"/>
                <a:gd name="T26" fmla="*/ 418 w 662"/>
                <a:gd name="T27" fmla="*/ 183 h 548"/>
                <a:gd name="T28" fmla="*/ 231 w 662"/>
                <a:gd name="T29" fmla="*/ 400 h 548"/>
                <a:gd name="T30" fmla="*/ 186 w 662"/>
                <a:gd name="T31" fmla="*/ 284 h 548"/>
                <a:gd name="T32" fmla="*/ 47 w 662"/>
                <a:gd name="T33" fmla="*/ 54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548">
                  <a:moveTo>
                    <a:pt x="47" y="548"/>
                  </a:moveTo>
                  <a:lnTo>
                    <a:pt x="47" y="548"/>
                  </a:lnTo>
                  <a:lnTo>
                    <a:pt x="0" y="527"/>
                  </a:lnTo>
                  <a:lnTo>
                    <a:pt x="193" y="157"/>
                  </a:lnTo>
                  <a:lnTo>
                    <a:pt x="249" y="301"/>
                  </a:lnTo>
                  <a:lnTo>
                    <a:pt x="438" y="81"/>
                  </a:lnTo>
                  <a:lnTo>
                    <a:pt x="493" y="242"/>
                  </a:lnTo>
                  <a:lnTo>
                    <a:pt x="622" y="52"/>
                  </a:lnTo>
                  <a:lnTo>
                    <a:pt x="590" y="52"/>
                  </a:lnTo>
                  <a:lnTo>
                    <a:pt x="654" y="0"/>
                  </a:lnTo>
                  <a:lnTo>
                    <a:pt x="662" y="87"/>
                  </a:lnTo>
                  <a:lnTo>
                    <a:pt x="644" y="58"/>
                  </a:lnTo>
                  <a:lnTo>
                    <a:pt x="492" y="374"/>
                  </a:lnTo>
                  <a:lnTo>
                    <a:pt x="418" y="183"/>
                  </a:lnTo>
                  <a:lnTo>
                    <a:pt x="231" y="400"/>
                  </a:lnTo>
                  <a:lnTo>
                    <a:pt x="186" y="284"/>
                  </a:lnTo>
                  <a:lnTo>
                    <a:pt x="47" y="548"/>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2" name="Freeform 8"/>
            <p:cNvSpPr>
              <a:spLocks/>
            </p:cNvSpPr>
            <p:nvPr/>
          </p:nvSpPr>
          <p:spPr bwMode="auto">
            <a:xfrm>
              <a:off x="1038" y="1823"/>
              <a:ext cx="423" cy="450"/>
            </a:xfrm>
            <a:custGeom>
              <a:avLst/>
              <a:gdLst>
                <a:gd name="T0" fmla="*/ 894 w 895"/>
                <a:gd name="T1" fmla="*/ 951 h 951"/>
                <a:gd name="T2" fmla="*/ 894 w 895"/>
                <a:gd name="T3" fmla="*/ 951 h 951"/>
                <a:gd name="T4" fmla="*/ 0 w 895"/>
                <a:gd name="T5" fmla="*/ 937 h 951"/>
                <a:gd name="T6" fmla="*/ 16 w 895"/>
                <a:gd name="T7" fmla="*/ 0 h 951"/>
                <a:gd name="T8" fmla="*/ 69 w 895"/>
                <a:gd name="T9" fmla="*/ 1 h 951"/>
                <a:gd name="T10" fmla="*/ 55 w 895"/>
                <a:gd name="T11" fmla="*/ 890 h 951"/>
                <a:gd name="T12" fmla="*/ 895 w 895"/>
                <a:gd name="T13" fmla="*/ 902 h 951"/>
                <a:gd name="T14" fmla="*/ 894 w 895"/>
                <a:gd name="T15" fmla="*/ 951 h 9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5" h="951">
                  <a:moveTo>
                    <a:pt x="894" y="951"/>
                  </a:moveTo>
                  <a:lnTo>
                    <a:pt x="894" y="951"/>
                  </a:lnTo>
                  <a:lnTo>
                    <a:pt x="0" y="937"/>
                  </a:lnTo>
                  <a:lnTo>
                    <a:pt x="16" y="0"/>
                  </a:lnTo>
                  <a:lnTo>
                    <a:pt x="69" y="1"/>
                  </a:lnTo>
                  <a:lnTo>
                    <a:pt x="55" y="890"/>
                  </a:lnTo>
                  <a:lnTo>
                    <a:pt x="895" y="902"/>
                  </a:lnTo>
                  <a:lnTo>
                    <a:pt x="894" y="95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3" name="Freeform 9"/>
            <p:cNvSpPr>
              <a:spLocks/>
            </p:cNvSpPr>
            <p:nvPr/>
          </p:nvSpPr>
          <p:spPr bwMode="auto">
            <a:xfrm>
              <a:off x="1390" y="2173"/>
              <a:ext cx="154" cy="167"/>
            </a:xfrm>
            <a:custGeom>
              <a:avLst/>
              <a:gdLst>
                <a:gd name="T0" fmla="*/ 222 w 324"/>
                <a:gd name="T1" fmla="*/ 344 h 353"/>
                <a:gd name="T2" fmla="*/ 222 w 324"/>
                <a:gd name="T3" fmla="*/ 344 h 353"/>
                <a:gd name="T4" fmla="*/ 186 w 324"/>
                <a:gd name="T5" fmla="*/ 340 h 353"/>
                <a:gd name="T6" fmla="*/ 8 w 324"/>
                <a:gd name="T7" fmla="*/ 114 h 353"/>
                <a:gd name="T8" fmla="*/ 12 w 324"/>
                <a:gd name="T9" fmla="*/ 78 h 353"/>
                <a:gd name="T10" fmla="*/ 102 w 324"/>
                <a:gd name="T11" fmla="*/ 8 h 353"/>
                <a:gd name="T12" fmla="*/ 137 w 324"/>
                <a:gd name="T13" fmla="*/ 13 h 353"/>
                <a:gd name="T14" fmla="*/ 315 w 324"/>
                <a:gd name="T15" fmla="*/ 239 h 353"/>
                <a:gd name="T16" fmla="*/ 311 w 324"/>
                <a:gd name="T17" fmla="*/ 274 h 353"/>
                <a:gd name="T18" fmla="*/ 222 w 324"/>
                <a:gd name="T19" fmla="*/ 34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4" h="353">
                  <a:moveTo>
                    <a:pt x="222" y="344"/>
                  </a:moveTo>
                  <a:lnTo>
                    <a:pt x="222" y="344"/>
                  </a:lnTo>
                  <a:cubicBezTo>
                    <a:pt x="211" y="353"/>
                    <a:pt x="195" y="351"/>
                    <a:pt x="186" y="340"/>
                  </a:cubicBezTo>
                  <a:lnTo>
                    <a:pt x="8" y="114"/>
                  </a:lnTo>
                  <a:cubicBezTo>
                    <a:pt x="0" y="103"/>
                    <a:pt x="2" y="87"/>
                    <a:pt x="12" y="78"/>
                  </a:cubicBezTo>
                  <a:lnTo>
                    <a:pt x="102" y="8"/>
                  </a:lnTo>
                  <a:cubicBezTo>
                    <a:pt x="113" y="0"/>
                    <a:pt x="129" y="2"/>
                    <a:pt x="137" y="13"/>
                  </a:cubicBezTo>
                  <a:lnTo>
                    <a:pt x="315" y="239"/>
                  </a:lnTo>
                  <a:cubicBezTo>
                    <a:pt x="324" y="250"/>
                    <a:pt x="322" y="265"/>
                    <a:pt x="311" y="274"/>
                  </a:cubicBezTo>
                  <a:lnTo>
                    <a:pt x="222" y="34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4" name="Freeform 10"/>
            <p:cNvSpPr>
              <a:spLocks noEditPoints="1"/>
            </p:cNvSpPr>
            <p:nvPr/>
          </p:nvSpPr>
          <p:spPr bwMode="auto">
            <a:xfrm>
              <a:off x="1188" y="1932"/>
              <a:ext cx="270" cy="299"/>
            </a:xfrm>
            <a:custGeom>
              <a:avLst/>
              <a:gdLst>
                <a:gd name="T0" fmla="*/ 84 w 573"/>
                <a:gd name="T1" fmla="*/ 303 h 634"/>
                <a:gd name="T2" fmla="*/ 84 w 573"/>
                <a:gd name="T3" fmla="*/ 303 h 634"/>
                <a:gd name="T4" fmla="*/ 207 w 573"/>
                <a:gd name="T5" fmla="*/ 504 h 634"/>
                <a:gd name="T6" fmla="*/ 362 w 573"/>
                <a:gd name="T7" fmla="*/ 506 h 634"/>
                <a:gd name="T8" fmla="*/ 474 w 573"/>
                <a:gd name="T9" fmla="*/ 397 h 634"/>
                <a:gd name="T10" fmla="*/ 490 w 573"/>
                <a:gd name="T11" fmla="*/ 332 h 634"/>
                <a:gd name="T12" fmla="*/ 367 w 573"/>
                <a:gd name="T13" fmla="*/ 130 h 634"/>
                <a:gd name="T14" fmla="*/ 211 w 573"/>
                <a:gd name="T15" fmla="*/ 129 h 634"/>
                <a:gd name="T16" fmla="*/ 100 w 573"/>
                <a:gd name="T17" fmla="*/ 237 h 634"/>
                <a:gd name="T18" fmla="*/ 84 w 573"/>
                <a:gd name="T19" fmla="*/ 303 h 634"/>
                <a:gd name="T20" fmla="*/ 8 w 573"/>
                <a:gd name="T21" fmla="*/ 298 h 634"/>
                <a:gd name="T22" fmla="*/ 8 w 573"/>
                <a:gd name="T23" fmla="*/ 298 h 634"/>
                <a:gd name="T24" fmla="*/ 30 w 573"/>
                <a:gd name="T25" fmla="*/ 208 h 634"/>
                <a:gd name="T26" fmla="*/ 396 w 573"/>
                <a:gd name="T27" fmla="*/ 61 h 634"/>
                <a:gd name="T28" fmla="*/ 565 w 573"/>
                <a:gd name="T29" fmla="*/ 337 h 634"/>
                <a:gd name="T30" fmla="*/ 543 w 573"/>
                <a:gd name="T31" fmla="*/ 427 h 634"/>
                <a:gd name="T32" fmla="*/ 177 w 573"/>
                <a:gd name="T33" fmla="*/ 574 h 634"/>
                <a:gd name="T34" fmla="*/ 8 w 573"/>
                <a:gd name="T35" fmla="*/ 29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3" h="634">
                  <a:moveTo>
                    <a:pt x="84" y="303"/>
                  </a:moveTo>
                  <a:lnTo>
                    <a:pt x="84" y="303"/>
                  </a:lnTo>
                  <a:cubicBezTo>
                    <a:pt x="78" y="389"/>
                    <a:pt x="127" y="470"/>
                    <a:pt x="207" y="504"/>
                  </a:cubicBezTo>
                  <a:cubicBezTo>
                    <a:pt x="257" y="526"/>
                    <a:pt x="312" y="526"/>
                    <a:pt x="362" y="506"/>
                  </a:cubicBezTo>
                  <a:cubicBezTo>
                    <a:pt x="413" y="486"/>
                    <a:pt x="452" y="447"/>
                    <a:pt x="474" y="397"/>
                  </a:cubicBezTo>
                  <a:cubicBezTo>
                    <a:pt x="483" y="376"/>
                    <a:pt x="488" y="354"/>
                    <a:pt x="490" y="332"/>
                  </a:cubicBezTo>
                  <a:cubicBezTo>
                    <a:pt x="496" y="245"/>
                    <a:pt x="446" y="164"/>
                    <a:pt x="367" y="130"/>
                  </a:cubicBezTo>
                  <a:cubicBezTo>
                    <a:pt x="317" y="109"/>
                    <a:pt x="261" y="108"/>
                    <a:pt x="211" y="129"/>
                  </a:cubicBezTo>
                  <a:cubicBezTo>
                    <a:pt x="161" y="149"/>
                    <a:pt x="121" y="187"/>
                    <a:pt x="100" y="237"/>
                  </a:cubicBezTo>
                  <a:cubicBezTo>
                    <a:pt x="91" y="258"/>
                    <a:pt x="85" y="280"/>
                    <a:pt x="84" y="303"/>
                  </a:cubicBezTo>
                  <a:close/>
                  <a:moveTo>
                    <a:pt x="8" y="298"/>
                  </a:moveTo>
                  <a:lnTo>
                    <a:pt x="8" y="298"/>
                  </a:lnTo>
                  <a:cubicBezTo>
                    <a:pt x="11" y="267"/>
                    <a:pt x="18" y="237"/>
                    <a:pt x="30" y="208"/>
                  </a:cubicBezTo>
                  <a:cubicBezTo>
                    <a:pt x="91" y="66"/>
                    <a:pt x="255" y="0"/>
                    <a:pt x="396" y="61"/>
                  </a:cubicBezTo>
                  <a:cubicBezTo>
                    <a:pt x="509" y="109"/>
                    <a:pt x="573" y="222"/>
                    <a:pt x="565" y="337"/>
                  </a:cubicBezTo>
                  <a:cubicBezTo>
                    <a:pt x="563" y="367"/>
                    <a:pt x="556" y="397"/>
                    <a:pt x="543" y="427"/>
                  </a:cubicBezTo>
                  <a:cubicBezTo>
                    <a:pt x="483" y="568"/>
                    <a:pt x="319" y="634"/>
                    <a:pt x="177" y="574"/>
                  </a:cubicBezTo>
                  <a:cubicBezTo>
                    <a:pt x="65" y="526"/>
                    <a:pt x="0" y="413"/>
                    <a:pt x="8" y="298"/>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grpSp>
      <p:grpSp>
        <p:nvGrpSpPr>
          <p:cNvPr id="15" name="Group 13"/>
          <p:cNvGrpSpPr>
            <a:grpSpLocks noChangeAspect="1"/>
          </p:cNvGrpSpPr>
          <p:nvPr/>
        </p:nvGrpSpPr>
        <p:grpSpPr bwMode="auto">
          <a:xfrm>
            <a:off x="6554788" y="2226712"/>
            <a:ext cx="1200150" cy="1200150"/>
            <a:chOff x="4129" y="1667"/>
            <a:chExt cx="756" cy="756"/>
          </a:xfrm>
        </p:grpSpPr>
        <p:sp>
          <p:nvSpPr>
            <p:cNvPr id="16" name="AutoShape 12"/>
            <p:cNvSpPr>
              <a:spLocks noChangeAspect="1" noChangeArrowheads="1" noTextEdit="1"/>
            </p:cNvSpPr>
            <p:nvPr/>
          </p:nvSpPr>
          <p:spPr bwMode="auto">
            <a:xfrm>
              <a:off x="4129" y="1667"/>
              <a:ext cx="756" cy="75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7" name="Freeform 14"/>
            <p:cNvSpPr>
              <a:spLocks/>
            </p:cNvSpPr>
            <p:nvPr/>
          </p:nvSpPr>
          <p:spPr bwMode="auto">
            <a:xfrm>
              <a:off x="4350" y="1807"/>
              <a:ext cx="170" cy="178"/>
            </a:xfrm>
            <a:custGeom>
              <a:avLst/>
              <a:gdLst>
                <a:gd name="T0" fmla="*/ 193 w 378"/>
                <a:gd name="T1" fmla="*/ 31 h 396"/>
                <a:gd name="T2" fmla="*/ 193 w 378"/>
                <a:gd name="T3" fmla="*/ 31 h 396"/>
                <a:gd name="T4" fmla="*/ 234 w 378"/>
                <a:gd name="T5" fmla="*/ 72 h 396"/>
                <a:gd name="T6" fmla="*/ 0 w 378"/>
                <a:gd name="T7" fmla="*/ 396 h 396"/>
                <a:gd name="T8" fmla="*/ 319 w 378"/>
                <a:gd name="T9" fmla="*/ 149 h 396"/>
                <a:gd name="T10" fmla="*/ 359 w 378"/>
                <a:gd name="T11" fmla="*/ 188 h 396"/>
                <a:gd name="T12" fmla="*/ 378 w 378"/>
                <a:gd name="T13" fmla="*/ 0 h 396"/>
                <a:gd name="T14" fmla="*/ 193 w 378"/>
                <a:gd name="T15" fmla="*/ 31 h 3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8" h="396">
                  <a:moveTo>
                    <a:pt x="193" y="31"/>
                  </a:moveTo>
                  <a:lnTo>
                    <a:pt x="193" y="31"/>
                  </a:lnTo>
                  <a:lnTo>
                    <a:pt x="234" y="72"/>
                  </a:lnTo>
                  <a:lnTo>
                    <a:pt x="0" y="396"/>
                  </a:lnTo>
                  <a:lnTo>
                    <a:pt x="319" y="149"/>
                  </a:lnTo>
                  <a:lnTo>
                    <a:pt x="359" y="188"/>
                  </a:lnTo>
                  <a:lnTo>
                    <a:pt x="378" y="0"/>
                  </a:lnTo>
                  <a:lnTo>
                    <a:pt x="193" y="31"/>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8" name="Freeform 15"/>
            <p:cNvSpPr>
              <a:spLocks noEditPoints="1"/>
            </p:cNvSpPr>
            <p:nvPr/>
          </p:nvSpPr>
          <p:spPr bwMode="auto">
            <a:xfrm>
              <a:off x="4153" y="1688"/>
              <a:ext cx="715" cy="715"/>
            </a:xfrm>
            <a:custGeom>
              <a:avLst/>
              <a:gdLst>
                <a:gd name="T0" fmla="*/ 457 w 1588"/>
                <a:gd name="T1" fmla="*/ 983 h 1588"/>
                <a:gd name="T2" fmla="*/ 457 w 1588"/>
                <a:gd name="T3" fmla="*/ 983 h 1588"/>
                <a:gd name="T4" fmla="*/ 461 w 1588"/>
                <a:gd name="T5" fmla="*/ 991 h 1588"/>
                <a:gd name="T6" fmla="*/ 457 w 1588"/>
                <a:gd name="T7" fmla="*/ 983 h 1588"/>
                <a:gd name="T8" fmla="*/ 794 w 1588"/>
                <a:gd name="T9" fmla="*/ 0 h 1588"/>
                <a:gd name="T10" fmla="*/ 794 w 1588"/>
                <a:gd name="T11" fmla="*/ 0 h 1588"/>
                <a:gd name="T12" fmla="*/ 0 w 1588"/>
                <a:gd name="T13" fmla="*/ 794 h 1588"/>
                <a:gd name="T14" fmla="*/ 219 w 1588"/>
                <a:gd name="T15" fmla="*/ 1341 h 1588"/>
                <a:gd name="T16" fmla="*/ 305 w 1588"/>
                <a:gd name="T17" fmla="*/ 1420 h 1588"/>
                <a:gd name="T18" fmla="*/ 388 w 1588"/>
                <a:gd name="T19" fmla="*/ 1477 h 1588"/>
                <a:gd name="T20" fmla="*/ 483 w 1588"/>
                <a:gd name="T21" fmla="*/ 1525 h 1588"/>
                <a:gd name="T22" fmla="*/ 794 w 1588"/>
                <a:gd name="T23" fmla="*/ 1588 h 1588"/>
                <a:gd name="T24" fmla="*/ 1588 w 1588"/>
                <a:gd name="T25" fmla="*/ 794 h 1588"/>
                <a:gd name="T26" fmla="*/ 794 w 1588"/>
                <a:gd name="T27"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88">
                  <a:moveTo>
                    <a:pt x="457" y="983"/>
                  </a:moveTo>
                  <a:lnTo>
                    <a:pt x="457" y="983"/>
                  </a:lnTo>
                  <a:lnTo>
                    <a:pt x="461" y="991"/>
                  </a:lnTo>
                  <a:cubicBezTo>
                    <a:pt x="459" y="989"/>
                    <a:pt x="458" y="986"/>
                    <a:pt x="457" y="983"/>
                  </a:cubicBezTo>
                  <a:close/>
                  <a:moveTo>
                    <a:pt x="794" y="0"/>
                  </a:moveTo>
                  <a:lnTo>
                    <a:pt x="794" y="0"/>
                  </a:lnTo>
                  <a:cubicBezTo>
                    <a:pt x="355" y="0"/>
                    <a:pt x="0" y="355"/>
                    <a:pt x="0" y="794"/>
                  </a:cubicBezTo>
                  <a:cubicBezTo>
                    <a:pt x="0" y="1006"/>
                    <a:pt x="83" y="1199"/>
                    <a:pt x="219" y="1341"/>
                  </a:cubicBezTo>
                  <a:cubicBezTo>
                    <a:pt x="246" y="1370"/>
                    <a:pt x="274"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close/>
                </a:path>
              </a:pathLst>
            </a:custGeom>
            <a:solidFill>
              <a:srgbClr val="34B6E4"/>
            </a:solidFill>
            <a:ln w="762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19" name="Freeform 16"/>
            <p:cNvSpPr>
              <a:spLocks noEditPoints="1"/>
            </p:cNvSpPr>
            <p:nvPr/>
          </p:nvSpPr>
          <p:spPr bwMode="auto">
            <a:xfrm>
              <a:off x="4153" y="1688"/>
              <a:ext cx="715" cy="715"/>
            </a:xfrm>
            <a:custGeom>
              <a:avLst/>
              <a:gdLst>
                <a:gd name="T0" fmla="*/ 457 w 1588"/>
                <a:gd name="T1" fmla="*/ 983 h 1588"/>
                <a:gd name="T2" fmla="*/ 457 w 1588"/>
                <a:gd name="T3" fmla="*/ 983 h 1588"/>
                <a:gd name="T4" fmla="*/ 461 w 1588"/>
                <a:gd name="T5" fmla="*/ 991 h 1588"/>
                <a:gd name="T6" fmla="*/ 457 w 1588"/>
                <a:gd name="T7" fmla="*/ 983 h 1588"/>
                <a:gd name="T8" fmla="*/ 457 w 1588"/>
                <a:gd name="T9" fmla="*/ 983 h 1588"/>
                <a:gd name="T10" fmla="*/ 794 w 1588"/>
                <a:gd name="T11" fmla="*/ 0 h 1588"/>
                <a:gd name="T12" fmla="*/ 794 w 1588"/>
                <a:gd name="T13" fmla="*/ 0 h 1588"/>
                <a:gd name="T14" fmla="*/ 0 w 1588"/>
                <a:gd name="T15" fmla="*/ 794 h 1588"/>
                <a:gd name="T16" fmla="*/ 219 w 1588"/>
                <a:gd name="T17" fmla="*/ 1341 h 1588"/>
                <a:gd name="T18" fmla="*/ 305 w 1588"/>
                <a:gd name="T19" fmla="*/ 1420 h 1588"/>
                <a:gd name="T20" fmla="*/ 388 w 1588"/>
                <a:gd name="T21" fmla="*/ 1477 h 1588"/>
                <a:gd name="T22" fmla="*/ 483 w 1588"/>
                <a:gd name="T23" fmla="*/ 1525 h 1588"/>
                <a:gd name="T24" fmla="*/ 794 w 1588"/>
                <a:gd name="T25" fmla="*/ 1588 h 1588"/>
                <a:gd name="T26" fmla="*/ 1588 w 1588"/>
                <a:gd name="T27" fmla="*/ 794 h 1588"/>
                <a:gd name="T28" fmla="*/ 794 w 1588"/>
                <a:gd name="T29" fmla="*/ 0 h 1588"/>
                <a:gd name="T30" fmla="*/ 794 w 1588"/>
                <a:gd name="T3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8" h="1588">
                  <a:moveTo>
                    <a:pt x="457" y="983"/>
                  </a:moveTo>
                  <a:lnTo>
                    <a:pt x="457" y="983"/>
                  </a:lnTo>
                  <a:lnTo>
                    <a:pt x="461" y="991"/>
                  </a:lnTo>
                  <a:cubicBezTo>
                    <a:pt x="459" y="989"/>
                    <a:pt x="458" y="986"/>
                    <a:pt x="457" y="983"/>
                  </a:cubicBezTo>
                  <a:lnTo>
                    <a:pt x="457" y="983"/>
                  </a:lnTo>
                  <a:close/>
                  <a:moveTo>
                    <a:pt x="794" y="0"/>
                  </a:moveTo>
                  <a:lnTo>
                    <a:pt x="794" y="0"/>
                  </a:lnTo>
                  <a:cubicBezTo>
                    <a:pt x="355" y="0"/>
                    <a:pt x="0" y="355"/>
                    <a:pt x="0" y="794"/>
                  </a:cubicBezTo>
                  <a:cubicBezTo>
                    <a:pt x="0" y="1006"/>
                    <a:pt x="83" y="1199"/>
                    <a:pt x="219" y="1341"/>
                  </a:cubicBezTo>
                  <a:cubicBezTo>
                    <a:pt x="246" y="1370"/>
                    <a:pt x="274"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lnTo>
                    <a:pt x="794" y="0"/>
                  </a:lnTo>
                  <a:close/>
                </a:path>
              </a:pathLst>
            </a:custGeom>
            <a:noFill/>
            <a:ln w="7620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3" name="Freeform 17"/>
            <p:cNvSpPr>
              <a:spLocks/>
            </p:cNvSpPr>
            <p:nvPr/>
          </p:nvSpPr>
          <p:spPr bwMode="auto">
            <a:xfrm>
              <a:off x="4359" y="2131"/>
              <a:ext cx="1" cy="3"/>
            </a:xfrm>
            <a:custGeom>
              <a:avLst/>
              <a:gdLst>
                <a:gd name="T0" fmla="*/ 4 w 4"/>
                <a:gd name="T1" fmla="*/ 8 h 8"/>
                <a:gd name="T2" fmla="*/ 4 w 4"/>
                <a:gd name="T3" fmla="*/ 8 h 8"/>
                <a:gd name="T4" fmla="*/ 0 w 4"/>
                <a:gd name="T5" fmla="*/ 0 h 8"/>
                <a:gd name="T6" fmla="*/ 4 w 4"/>
                <a:gd name="T7" fmla="*/ 8 h 8"/>
              </a:gdLst>
              <a:ahLst/>
              <a:cxnLst>
                <a:cxn ang="0">
                  <a:pos x="T0" y="T1"/>
                </a:cxn>
                <a:cxn ang="0">
                  <a:pos x="T2" y="T3"/>
                </a:cxn>
                <a:cxn ang="0">
                  <a:pos x="T4" y="T5"/>
                </a:cxn>
                <a:cxn ang="0">
                  <a:pos x="T6" y="T7"/>
                </a:cxn>
              </a:cxnLst>
              <a:rect l="0" t="0" r="r" b="b"/>
              <a:pathLst>
                <a:path w="4" h="8">
                  <a:moveTo>
                    <a:pt x="4" y="8"/>
                  </a:moveTo>
                  <a:lnTo>
                    <a:pt x="4" y="8"/>
                  </a:lnTo>
                  <a:lnTo>
                    <a:pt x="0" y="0"/>
                  </a:lnTo>
                  <a:cubicBezTo>
                    <a:pt x="1" y="3"/>
                    <a:pt x="2" y="6"/>
                    <a:pt x="4" y="8"/>
                  </a:cubicBezTo>
                  <a:close/>
                </a:path>
              </a:pathLst>
            </a:custGeom>
            <a:solidFill>
              <a:srgbClr val="34B6E4"/>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4" name="Freeform 18"/>
            <p:cNvSpPr>
              <a:spLocks/>
            </p:cNvSpPr>
            <p:nvPr/>
          </p:nvSpPr>
          <p:spPr bwMode="auto">
            <a:xfrm>
              <a:off x="4420" y="2200"/>
              <a:ext cx="321" cy="23"/>
            </a:xfrm>
            <a:custGeom>
              <a:avLst/>
              <a:gdLst>
                <a:gd name="T0" fmla="*/ 675 w 714"/>
                <a:gd name="T1" fmla="*/ 0 h 53"/>
                <a:gd name="T2" fmla="*/ 675 w 714"/>
                <a:gd name="T3" fmla="*/ 0 h 53"/>
                <a:gd name="T4" fmla="*/ 41 w 714"/>
                <a:gd name="T5" fmla="*/ 1 h 53"/>
                <a:gd name="T6" fmla="*/ 23 w 714"/>
                <a:gd name="T7" fmla="*/ 2 h 53"/>
                <a:gd name="T8" fmla="*/ 0 w 714"/>
                <a:gd name="T9" fmla="*/ 27 h 53"/>
                <a:gd name="T10" fmla="*/ 25 w 714"/>
                <a:gd name="T11" fmla="*/ 53 h 53"/>
                <a:gd name="T12" fmla="*/ 42 w 714"/>
                <a:gd name="T13" fmla="*/ 53 h 53"/>
                <a:gd name="T14" fmla="*/ 676 w 714"/>
                <a:gd name="T15" fmla="*/ 53 h 53"/>
                <a:gd name="T16" fmla="*/ 714 w 714"/>
                <a:gd name="T17" fmla="*/ 40 h 53"/>
                <a:gd name="T18" fmla="*/ 714 w 714"/>
                <a:gd name="T19" fmla="*/ 14 h 53"/>
                <a:gd name="T20" fmla="*/ 675 w 714"/>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4" h="53">
                  <a:moveTo>
                    <a:pt x="675" y="0"/>
                  </a:moveTo>
                  <a:lnTo>
                    <a:pt x="675" y="0"/>
                  </a:lnTo>
                  <a:cubicBezTo>
                    <a:pt x="464" y="1"/>
                    <a:pt x="253" y="1"/>
                    <a:pt x="41" y="1"/>
                  </a:cubicBezTo>
                  <a:cubicBezTo>
                    <a:pt x="35" y="1"/>
                    <a:pt x="29" y="1"/>
                    <a:pt x="23" y="2"/>
                  </a:cubicBezTo>
                  <a:cubicBezTo>
                    <a:pt x="9" y="4"/>
                    <a:pt x="1" y="12"/>
                    <a:pt x="0" y="27"/>
                  </a:cubicBezTo>
                  <a:cubicBezTo>
                    <a:pt x="0" y="39"/>
                    <a:pt x="12" y="51"/>
                    <a:pt x="25" y="53"/>
                  </a:cubicBezTo>
                  <a:cubicBezTo>
                    <a:pt x="31" y="53"/>
                    <a:pt x="36" y="53"/>
                    <a:pt x="42" y="53"/>
                  </a:cubicBezTo>
                  <a:cubicBezTo>
                    <a:pt x="253" y="53"/>
                    <a:pt x="464" y="53"/>
                    <a:pt x="676" y="53"/>
                  </a:cubicBezTo>
                  <a:cubicBezTo>
                    <a:pt x="691" y="53"/>
                    <a:pt x="704" y="51"/>
                    <a:pt x="714" y="40"/>
                  </a:cubicBezTo>
                  <a:lnTo>
                    <a:pt x="714" y="14"/>
                  </a:lnTo>
                  <a:cubicBezTo>
                    <a:pt x="703" y="3"/>
                    <a:pt x="690" y="0"/>
                    <a:pt x="675"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5" name="Freeform 19"/>
            <p:cNvSpPr>
              <a:spLocks noEditPoints="1"/>
            </p:cNvSpPr>
            <p:nvPr/>
          </p:nvSpPr>
          <p:spPr bwMode="auto">
            <a:xfrm>
              <a:off x="4437" y="2062"/>
              <a:ext cx="124" cy="128"/>
            </a:xfrm>
            <a:custGeom>
              <a:avLst/>
              <a:gdLst>
                <a:gd name="T0" fmla="*/ 62 w 275"/>
                <a:gd name="T1" fmla="*/ 65 h 284"/>
                <a:gd name="T2" fmla="*/ 62 w 275"/>
                <a:gd name="T3" fmla="*/ 65 h 284"/>
                <a:gd name="T4" fmla="*/ 46 w 275"/>
                <a:gd name="T5" fmla="*/ 77 h 284"/>
                <a:gd name="T6" fmla="*/ 151 w 275"/>
                <a:gd name="T7" fmla="*/ 76 h 284"/>
                <a:gd name="T8" fmla="*/ 211 w 275"/>
                <a:gd name="T9" fmla="*/ 44 h 284"/>
                <a:gd name="T10" fmla="*/ 227 w 275"/>
                <a:gd name="T11" fmla="*/ 33 h 284"/>
                <a:gd name="T12" fmla="*/ 216 w 275"/>
                <a:gd name="T13" fmla="*/ 29 h 284"/>
                <a:gd name="T14" fmla="*/ 173 w 275"/>
                <a:gd name="T15" fmla="*/ 29 h 284"/>
                <a:gd name="T16" fmla="*/ 62 w 275"/>
                <a:gd name="T17" fmla="*/ 65 h 284"/>
                <a:gd name="T18" fmla="*/ 159 w 275"/>
                <a:gd name="T19" fmla="*/ 0 h 284"/>
                <a:gd name="T20" fmla="*/ 159 w 275"/>
                <a:gd name="T21" fmla="*/ 0 h 284"/>
                <a:gd name="T22" fmla="*/ 187 w 275"/>
                <a:gd name="T23" fmla="*/ 0 h 284"/>
                <a:gd name="T24" fmla="*/ 200 w 275"/>
                <a:gd name="T25" fmla="*/ 9 h 284"/>
                <a:gd name="T26" fmla="*/ 253 w 275"/>
                <a:gd name="T27" fmla="*/ 9 h 284"/>
                <a:gd name="T28" fmla="*/ 275 w 275"/>
                <a:gd name="T29" fmla="*/ 30 h 284"/>
                <a:gd name="T30" fmla="*/ 275 w 275"/>
                <a:gd name="T31" fmla="*/ 263 h 284"/>
                <a:gd name="T32" fmla="*/ 256 w 275"/>
                <a:gd name="T33" fmla="*/ 280 h 284"/>
                <a:gd name="T34" fmla="*/ 174 w 275"/>
                <a:gd name="T35" fmla="*/ 280 h 284"/>
                <a:gd name="T36" fmla="*/ 153 w 275"/>
                <a:gd name="T37" fmla="*/ 260 h 284"/>
                <a:gd name="T38" fmla="*/ 153 w 275"/>
                <a:gd name="T39" fmla="*/ 118 h 284"/>
                <a:gd name="T40" fmla="*/ 135 w 275"/>
                <a:gd name="T41" fmla="*/ 100 h 284"/>
                <a:gd name="T42" fmla="*/ 62 w 275"/>
                <a:gd name="T43" fmla="*/ 100 h 284"/>
                <a:gd name="T44" fmla="*/ 28 w 275"/>
                <a:gd name="T45" fmla="*/ 135 h 284"/>
                <a:gd name="T46" fmla="*/ 28 w 275"/>
                <a:gd name="T47" fmla="*/ 263 h 284"/>
                <a:gd name="T48" fmla="*/ 9 w 275"/>
                <a:gd name="T49" fmla="*/ 279 h 284"/>
                <a:gd name="T50" fmla="*/ 2 w 275"/>
                <a:gd name="T51" fmla="*/ 261 h 284"/>
                <a:gd name="T52" fmla="*/ 3 w 275"/>
                <a:gd name="T53" fmla="*/ 121 h 284"/>
                <a:gd name="T54" fmla="*/ 39 w 275"/>
                <a:gd name="T55" fmla="*/ 57 h 284"/>
                <a:gd name="T56" fmla="*/ 53 w 275"/>
                <a:gd name="T57" fmla="*/ 48 h 284"/>
                <a:gd name="T58" fmla="*/ 150 w 275"/>
                <a:gd name="T59" fmla="*/ 9 h 284"/>
                <a:gd name="T60" fmla="*/ 159 w 275"/>
                <a:gd name="T61"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5" h="284">
                  <a:moveTo>
                    <a:pt x="62" y="65"/>
                  </a:moveTo>
                  <a:lnTo>
                    <a:pt x="62" y="65"/>
                  </a:lnTo>
                  <a:cubicBezTo>
                    <a:pt x="58" y="68"/>
                    <a:pt x="54" y="71"/>
                    <a:pt x="46" y="77"/>
                  </a:cubicBezTo>
                  <a:cubicBezTo>
                    <a:pt x="84" y="77"/>
                    <a:pt x="118" y="79"/>
                    <a:pt x="151" y="76"/>
                  </a:cubicBezTo>
                  <a:cubicBezTo>
                    <a:pt x="174" y="73"/>
                    <a:pt x="191" y="54"/>
                    <a:pt x="211" y="44"/>
                  </a:cubicBezTo>
                  <a:cubicBezTo>
                    <a:pt x="217" y="41"/>
                    <a:pt x="222" y="37"/>
                    <a:pt x="227" y="33"/>
                  </a:cubicBezTo>
                  <a:cubicBezTo>
                    <a:pt x="225" y="27"/>
                    <a:pt x="220" y="29"/>
                    <a:pt x="216" y="29"/>
                  </a:cubicBezTo>
                  <a:cubicBezTo>
                    <a:pt x="202" y="29"/>
                    <a:pt x="187" y="31"/>
                    <a:pt x="173" y="29"/>
                  </a:cubicBezTo>
                  <a:cubicBezTo>
                    <a:pt x="129" y="21"/>
                    <a:pt x="96" y="43"/>
                    <a:pt x="62" y="65"/>
                  </a:cubicBezTo>
                  <a:close/>
                  <a:moveTo>
                    <a:pt x="159" y="0"/>
                  </a:moveTo>
                  <a:lnTo>
                    <a:pt x="159" y="0"/>
                  </a:lnTo>
                  <a:lnTo>
                    <a:pt x="187" y="0"/>
                  </a:lnTo>
                  <a:cubicBezTo>
                    <a:pt x="188" y="7"/>
                    <a:pt x="193" y="9"/>
                    <a:pt x="200" y="9"/>
                  </a:cubicBezTo>
                  <a:cubicBezTo>
                    <a:pt x="218" y="9"/>
                    <a:pt x="236" y="10"/>
                    <a:pt x="253" y="9"/>
                  </a:cubicBezTo>
                  <a:cubicBezTo>
                    <a:pt x="269" y="8"/>
                    <a:pt x="275" y="15"/>
                    <a:pt x="275" y="30"/>
                  </a:cubicBezTo>
                  <a:cubicBezTo>
                    <a:pt x="274" y="108"/>
                    <a:pt x="274" y="185"/>
                    <a:pt x="275" y="263"/>
                  </a:cubicBezTo>
                  <a:cubicBezTo>
                    <a:pt x="275" y="277"/>
                    <a:pt x="269" y="281"/>
                    <a:pt x="256" y="280"/>
                  </a:cubicBezTo>
                  <a:cubicBezTo>
                    <a:pt x="228" y="280"/>
                    <a:pt x="201" y="280"/>
                    <a:pt x="174" y="280"/>
                  </a:cubicBezTo>
                  <a:cubicBezTo>
                    <a:pt x="158" y="281"/>
                    <a:pt x="152" y="276"/>
                    <a:pt x="153" y="260"/>
                  </a:cubicBezTo>
                  <a:cubicBezTo>
                    <a:pt x="153" y="213"/>
                    <a:pt x="152" y="166"/>
                    <a:pt x="153" y="118"/>
                  </a:cubicBezTo>
                  <a:cubicBezTo>
                    <a:pt x="153" y="105"/>
                    <a:pt x="148" y="100"/>
                    <a:pt x="135" y="100"/>
                  </a:cubicBezTo>
                  <a:cubicBezTo>
                    <a:pt x="111" y="101"/>
                    <a:pt x="87" y="100"/>
                    <a:pt x="62" y="100"/>
                  </a:cubicBezTo>
                  <a:cubicBezTo>
                    <a:pt x="25" y="100"/>
                    <a:pt x="28" y="97"/>
                    <a:pt x="28" y="135"/>
                  </a:cubicBezTo>
                  <a:cubicBezTo>
                    <a:pt x="28" y="178"/>
                    <a:pt x="28" y="220"/>
                    <a:pt x="28" y="263"/>
                  </a:cubicBezTo>
                  <a:cubicBezTo>
                    <a:pt x="28" y="278"/>
                    <a:pt x="20" y="284"/>
                    <a:pt x="9" y="279"/>
                  </a:cubicBezTo>
                  <a:cubicBezTo>
                    <a:pt x="0" y="276"/>
                    <a:pt x="2" y="268"/>
                    <a:pt x="2" y="261"/>
                  </a:cubicBezTo>
                  <a:cubicBezTo>
                    <a:pt x="1" y="214"/>
                    <a:pt x="4" y="168"/>
                    <a:pt x="3" y="121"/>
                  </a:cubicBezTo>
                  <a:cubicBezTo>
                    <a:pt x="3" y="91"/>
                    <a:pt x="7" y="68"/>
                    <a:pt x="39" y="57"/>
                  </a:cubicBezTo>
                  <a:cubicBezTo>
                    <a:pt x="44" y="55"/>
                    <a:pt x="48" y="51"/>
                    <a:pt x="53" y="48"/>
                  </a:cubicBezTo>
                  <a:cubicBezTo>
                    <a:pt x="84" y="32"/>
                    <a:pt x="110" y="3"/>
                    <a:pt x="150" y="9"/>
                  </a:cubicBezTo>
                  <a:cubicBezTo>
                    <a:pt x="156" y="9"/>
                    <a:pt x="158" y="5"/>
                    <a:pt x="159"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6" name="Freeform 20"/>
            <p:cNvSpPr>
              <a:spLocks noEditPoints="1"/>
            </p:cNvSpPr>
            <p:nvPr/>
          </p:nvSpPr>
          <p:spPr bwMode="auto">
            <a:xfrm>
              <a:off x="4511" y="1996"/>
              <a:ext cx="124" cy="192"/>
            </a:xfrm>
            <a:custGeom>
              <a:avLst/>
              <a:gdLst>
                <a:gd name="T0" fmla="*/ 54 w 274"/>
                <a:gd name="T1" fmla="*/ 64 h 428"/>
                <a:gd name="T2" fmla="*/ 54 w 274"/>
                <a:gd name="T3" fmla="*/ 64 h 428"/>
                <a:gd name="T4" fmla="*/ 70 w 274"/>
                <a:gd name="T5" fmla="*/ 68 h 428"/>
                <a:gd name="T6" fmla="*/ 121 w 274"/>
                <a:gd name="T7" fmla="*/ 69 h 428"/>
                <a:gd name="T8" fmla="*/ 221 w 274"/>
                <a:gd name="T9" fmla="*/ 31 h 428"/>
                <a:gd name="T10" fmla="*/ 220 w 274"/>
                <a:gd name="T11" fmla="*/ 26 h 428"/>
                <a:gd name="T12" fmla="*/ 119 w 274"/>
                <a:gd name="T13" fmla="*/ 28 h 428"/>
                <a:gd name="T14" fmla="*/ 54 w 274"/>
                <a:gd name="T15" fmla="*/ 64 h 428"/>
                <a:gd name="T16" fmla="*/ 28 w 274"/>
                <a:gd name="T17" fmla="*/ 147 h 428"/>
                <a:gd name="T18" fmla="*/ 28 w 274"/>
                <a:gd name="T19" fmla="*/ 147 h 428"/>
                <a:gd name="T20" fmla="*/ 1 w 274"/>
                <a:gd name="T21" fmla="*/ 147 h 428"/>
                <a:gd name="T22" fmla="*/ 1 w 274"/>
                <a:gd name="T23" fmla="*/ 143 h 428"/>
                <a:gd name="T24" fmla="*/ 1 w 274"/>
                <a:gd name="T25" fmla="*/ 92 h 428"/>
                <a:gd name="T26" fmla="*/ 15 w 274"/>
                <a:gd name="T27" fmla="*/ 65 h 428"/>
                <a:gd name="T28" fmla="*/ 55 w 274"/>
                <a:gd name="T29" fmla="*/ 40 h 428"/>
                <a:gd name="T30" fmla="*/ 146 w 274"/>
                <a:gd name="T31" fmla="*/ 6 h 428"/>
                <a:gd name="T32" fmla="*/ 201 w 274"/>
                <a:gd name="T33" fmla="*/ 6 h 428"/>
                <a:gd name="T34" fmla="*/ 255 w 274"/>
                <a:gd name="T35" fmla="*/ 6 h 428"/>
                <a:gd name="T36" fmla="*/ 274 w 274"/>
                <a:gd name="T37" fmla="*/ 24 h 428"/>
                <a:gd name="T38" fmla="*/ 274 w 274"/>
                <a:gd name="T39" fmla="*/ 410 h 428"/>
                <a:gd name="T40" fmla="*/ 256 w 274"/>
                <a:gd name="T41" fmla="*/ 427 h 428"/>
                <a:gd name="T42" fmla="*/ 172 w 274"/>
                <a:gd name="T43" fmla="*/ 427 h 428"/>
                <a:gd name="T44" fmla="*/ 152 w 274"/>
                <a:gd name="T45" fmla="*/ 407 h 428"/>
                <a:gd name="T46" fmla="*/ 152 w 274"/>
                <a:gd name="T47" fmla="*/ 360 h 428"/>
                <a:gd name="T48" fmla="*/ 153 w 274"/>
                <a:gd name="T49" fmla="*/ 112 h 428"/>
                <a:gd name="T50" fmla="*/ 132 w 274"/>
                <a:gd name="T51" fmla="*/ 91 h 428"/>
                <a:gd name="T52" fmla="*/ 46 w 274"/>
                <a:gd name="T53" fmla="*/ 91 h 428"/>
                <a:gd name="T54" fmla="*/ 28 w 274"/>
                <a:gd name="T55" fmla="*/ 108 h 428"/>
                <a:gd name="T56" fmla="*/ 28 w 274"/>
                <a:gd name="T57" fmla="*/ 143 h 428"/>
                <a:gd name="T58" fmla="*/ 28 w 274"/>
                <a:gd name="T59" fmla="*/ 14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74" h="428">
                  <a:moveTo>
                    <a:pt x="54" y="64"/>
                  </a:moveTo>
                  <a:lnTo>
                    <a:pt x="54" y="64"/>
                  </a:lnTo>
                  <a:cubicBezTo>
                    <a:pt x="59" y="71"/>
                    <a:pt x="65" y="68"/>
                    <a:pt x="70" y="68"/>
                  </a:cubicBezTo>
                  <a:cubicBezTo>
                    <a:pt x="87" y="69"/>
                    <a:pt x="104" y="66"/>
                    <a:pt x="121" y="69"/>
                  </a:cubicBezTo>
                  <a:cubicBezTo>
                    <a:pt x="163" y="76"/>
                    <a:pt x="189" y="48"/>
                    <a:pt x="221" y="31"/>
                  </a:cubicBezTo>
                  <a:cubicBezTo>
                    <a:pt x="221" y="30"/>
                    <a:pt x="220" y="28"/>
                    <a:pt x="220" y="26"/>
                  </a:cubicBezTo>
                  <a:cubicBezTo>
                    <a:pt x="186" y="26"/>
                    <a:pt x="152" y="23"/>
                    <a:pt x="119" y="28"/>
                  </a:cubicBezTo>
                  <a:cubicBezTo>
                    <a:pt x="95" y="31"/>
                    <a:pt x="76" y="52"/>
                    <a:pt x="54" y="64"/>
                  </a:cubicBezTo>
                  <a:close/>
                  <a:moveTo>
                    <a:pt x="28" y="147"/>
                  </a:moveTo>
                  <a:lnTo>
                    <a:pt x="28" y="147"/>
                  </a:lnTo>
                  <a:lnTo>
                    <a:pt x="1" y="147"/>
                  </a:lnTo>
                  <a:cubicBezTo>
                    <a:pt x="1" y="146"/>
                    <a:pt x="1" y="144"/>
                    <a:pt x="1" y="143"/>
                  </a:cubicBezTo>
                  <a:cubicBezTo>
                    <a:pt x="1" y="126"/>
                    <a:pt x="1" y="109"/>
                    <a:pt x="1" y="92"/>
                  </a:cubicBezTo>
                  <a:cubicBezTo>
                    <a:pt x="0" y="80"/>
                    <a:pt x="4" y="72"/>
                    <a:pt x="15" y="65"/>
                  </a:cubicBezTo>
                  <a:cubicBezTo>
                    <a:pt x="29" y="58"/>
                    <a:pt x="42" y="48"/>
                    <a:pt x="55" y="40"/>
                  </a:cubicBezTo>
                  <a:cubicBezTo>
                    <a:pt x="84" y="23"/>
                    <a:pt x="109" y="0"/>
                    <a:pt x="146" y="6"/>
                  </a:cubicBezTo>
                  <a:cubicBezTo>
                    <a:pt x="155" y="7"/>
                    <a:pt x="190" y="6"/>
                    <a:pt x="201" y="6"/>
                  </a:cubicBezTo>
                  <a:cubicBezTo>
                    <a:pt x="219" y="6"/>
                    <a:pt x="237" y="7"/>
                    <a:pt x="255" y="6"/>
                  </a:cubicBezTo>
                  <a:cubicBezTo>
                    <a:pt x="268" y="6"/>
                    <a:pt x="274" y="10"/>
                    <a:pt x="274" y="24"/>
                  </a:cubicBezTo>
                  <a:cubicBezTo>
                    <a:pt x="274" y="152"/>
                    <a:pt x="274" y="281"/>
                    <a:pt x="274" y="410"/>
                  </a:cubicBezTo>
                  <a:cubicBezTo>
                    <a:pt x="274" y="423"/>
                    <a:pt x="269" y="428"/>
                    <a:pt x="256" y="427"/>
                  </a:cubicBezTo>
                  <a:cubicBezTo>
                    <a:pt x="228" y="427"/>
                    <a:pt x="200" y="427"/>
                    <a:pt x="172" y="427"/>
                  </a:cubicBezTo>
                  <a:cubicBezTo>
                    <a:pt x="156" y="428"/>
                    <a:pt x="151" y="421"/>
                    <a:pt x="152" y="407"/>
                  </a:cubicBezTo>
                  <a:cubicBezTo>
                    <a:pt x="153" y="391"/>
                    <a:pt x="152" y="376"/>
                    <a:pt x="152" y="360"/>
                  </a:cubicBezTo>
                  <a:cubicBezTo>
                    <a:pt x="152" y="277"/>
                    <a:pt x="152" y="195"/>
                    <a:pt x="153" y="112"/>
                  </a:cubicBezTo>
                  <a:cubicBezTo>
                    <a:pt x="153" y="97"/>
                    <a:pt x="148" y="91"/>
                    <a:pt x="132" y="91"/>
                  </a:cubicBezTo>
                  <a:cubicBezTo>
                    <a:pt x="103" y="92"/>
                    <a:pt x="75" y="92"/>
                    <a:pt x="46" y="91"/>
                  </a:cubicBezTo>
                  <a:cubicBezTo>
                    <a:pt x="34" y="91"/>
                    <a:pt x="28" y="96"/>
                    <a:pt x="28" y="108"/>
                  </a:cubicBezTo>
                  <a:cubicBezTo>
                    <a:pt x="28" y="120"/>
                    <a:pt x="28" y="131"/>
                    <a:pt x="28" y="143"/>
                  </a:cubicBezTo>
                  <a:cubicBezTo>
                    <a:pt x="28" y="144"/>
                    <a:pt x="28" y="146"/>
                    <a:pt x="28" y="147"/>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7" name="Freeform 21"/>
            <p:cNvSpPr>
              <a:spLocks noEditPoints="1"/>
            </p:cNvSpPr>
            <p:nvPr/>
          </p:nvSpPr>
          <p:spPr bwMode="auto">
            <a:xfrm>
              <a:off x="4599" y="1926"/>
              <a:ext cx="124" cy="260"/>
            </a:xfrm>
            <a:custGeom>
              <a:avLst/>
              <a:gdLst>
                <a:gd name="T0" fmla="*/ 44 w 276"/>
                <a:gd name="T1" fmla="*/ 68 h 578"/>
                <a:gd name="T2" fmla="*/ 44 w 276"/>
                <a:gd name="T3" fmla="*/ 68 h 578"/>
                <a:gd name="T4" fmla="*/ 152 w 276"/>
                <a:gd name="T5" fmla="*/ 67 h 578"/>
                <a:gd name="T6" fmla="*/ 208 w 276"/>
                <a:gd name="T7" fmla="*/ 37 h 578"/>
                <a:gd name="T8" fmla="*/ 231 w 276"/>
                <a:gd name="T9" fmla="*/ 21 h 578"/>
                <a:gd name="T10" fmla="*/ 121 w 276"/>
                <a:gd name="T11" fmla="*/ 23 h 578"/>
                <a:gd name="T12" fmla="*/ 62 w 276"/>
                <a:gd name="T13" fmla="*/ 56 h 578"/>
                <a:gd name="T14" fmla="*/ 44 w 276"/>
                <a:gd name="T15" fmla="*/ 68 h 578"/>
                <a:gd name="T16" fmla="*/ 31 w 276"/>
                <a:gd name="T17" fmla="*/ 152 h 578"/>
                <a:gd name="T18" fmla="*/ 31 w 276"/>
                <a:gd name="T19" fmla="*/ 152 h 578"/>
                <a:gd name="T20" fmla="*/ 0 w 276"/>
                <a:gd name="T21" fmla="*/ 152 h 578"/>
                <a:gd name="T22" fmla="*/ 2 w 276"/>
                <a:gd name="T23" fmla="*/ 143 h 578"/>
                <a:gd name="T24" fmla="*/ 2 w 276"/>
                <a:gd name="T25" fmla="*/ 91 h 578"/>
                <a:gd name="T26" fmla="*/ 18 w 276"/>
                <a:gd name="T27" fmla="*/ 60 h 578"/>
                <a:gd name="T28" fmla="*/ 96 w 276"/>
                <a:gd name="T29" fmla="*/ 12 h 578"/>
                <a:gd name="T30" fmla="*/ 143 w 276"/>
                <a:gd name="T31" fmla="*/ 0 h 578"/>
                <a:gd name="T32" fmla="*/ 255 w 276"/>
                <a:gd name="T33" fmla="*/ 1 h 578"/>
                <a:gd name="T34" fmla="*/ 276 w 276"/>
                <a:gd name="T35" fmla="*/ 22 h 578"/>
                <a:gd name="T36" fmla="*/ 276 w 276"/>
                <a:gd name="T37" fmla="*/ 289 h 578"/>
                <a:gd name="T38" fmla="*/ 276 w 276"/>
                <a:gd name="T39" fmla="*/ 289 h 578"/>
                <a:gd name="T40" fmla="*/ 276 w 276"/>
                <a:gd name="T41" fmla="*/ 555 h 578"/>
                <a:gd name="T42" fmla="*/ 253 w 276"/>
                <a:gd name="T43" fmla="*/ 578 h 578"/>
                <a:gd name="T44" fmla="*/ 176 w 276"/>
                <a:gd name="T45" fmla="*/ 578 h 578"/>
                <a:gd name="T46" fmla="*/ 151 w 276"/>
                <a:gd name="T47" fmla="*/ 554 h 578"/>
                <a:gd name="T48" fmla="*/ 151 w 276"/>
                <a:gd name="T49" fmla="*/ 122 h 578"/>
                <a:gd name="T50" fmla="*/ 151 w 276"/>
                <a:gd name="T51" fmla="*/ 106 h 578"/>
                <a:gd name="T52" fmla="*/ 137 w 276"/>
                <a:gd name="T53" fmla="*/ 92 h 578"/>
                <a:gd name="T54" fmla="*/ 43 w 276"/>
                <a:gd name="T55" fmla="*/ 92 h 578"/>
                <a:gd name="T56" fmla="*/ 29 w 276"/>
                <a:gd name="T57" fmla="*/ 106 h 578"/>
                <a:gd name="T58" fmla="*/ 29 w 276"/>
                <a:gd name="T59" fmla="*/ 141 h 578"/>
                <a:gd name="T60" fmla="*/ 31 w 276"/>
                <a:gd name="T61" fmla="*/ 15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6" h="578">
                  <a:moveTo>
                    <a:pt x="44" y="68"/>
                  </a:moveTo>
                  <a:lnTo>
                    <a:pt x="44" y="68"/>
                  </a:lnTo>
                  <a:cubicBezTo>
                    <a:pt x="83" y="68"/>
                    <a:pt x="118" y="71"/>
                    <a:pt x="152" y="67"/>
                  </a:cubicBezTo>
                  <a:cubicBezTo>
                    <a:pt x="173" y="65"/>
                    <a:pt x="189" y="46"/>
                    <a:pt x="208" y="37"/>
                  </a:cubicBezTo>
                  <a:cubicBezTo>
                    <a:pt x="215" y="33"/>
                    <a:pt x="221" y="28"/>
                    <a:pt x="231" y="21"/>
                  </a:cubicBezTo>
                  <a:cubicBezTo>
                    <a:pt x="192" y="21"/>
                    <a:pt x="156" y="17"/>
                    <a:pt x="121" y="23"/>
                  </a:cubicBezTo>
                  <a:cubicBezTo>
                    <a:pt x="100" y="26"/>
                    <a:pt x="82" y="45"/>
                    <a:pt x="62" y="56"/>
                  </a:cubicBezTo>
                  <a:cubicBezTo>
                    <a:pt x="57" y="59"/>
                    <a:pt x="52" y="63"/>
                    <a:pt x="44" y="68"/>
                  </a:cubicBezTo>
                  <a:close/>
                  <a:moveTo>
                    <a:pt x="31" y="152"/>
                  </a:moveTo>
                  <a:lnTo>
                    <a:pt x="31" y="152"/>
                  </a:lnTo>
                  <a:lnTo>
                    <a:pt x="0" y="152"/>
                  </a:lnTo>
                  <a:cubicBezTo>
                    <a:pt x="2" y="150"/>
                    <a:pt x="2" y="147"/>
                    <a:pt x="2" y="143"/>
                  </a:cubicBezTo>
                  <a:cubicBezTo>
                    <a:pt x="2" y="126"/>
                    <a:pt x="3" y="109"/>
                    <a:pt x="2" y="91"/>
                  </a:cubicBezTo>
                  <a:cubicBezTo>
                    <a:pt x="1" y="77"/>
                    <a:pt x="6" y="68"/>
                    <a:pt x="18" y="60"/>
                  </a:cubicBezTo>
                  <a:cubicBezTo>
                    <a:pt x="44" y="45"/>
                    <a:pt x="71" y="29"/>
                    <a:pt x="96" y="12"/>
                  </a:cubicBezTo>
                  <a:cubicBezTo>
                    <a:pt x="111" y="3"/>
                    <a:pt x="126" y="0"/>
                    <a:pt x="143" y="0"/>
                  </a:cubicBezTo>
                  <a:cubicBezTo>
                    <a:pt x="180" y="1"/>
                    <a:pt x="217" y="1"/>
                    <a:pt x="255" y="1"/>
                  </a:cubicBezTo>
                  <a:cubicBezTo>
                    <a:pt x="275" y="1"/>
                    <a:pt x="276" y="2"/>
                    <a:pt x="276" y="22"/>
                  </a:cubicBezTo>
                  <a:cubicBezTo>
                    <a:pt x="276" y="111"/>
                    <a:pt x="276" y="200"/>
                    <a:pt x="276" y="289"/>
                  </a:cubicBezTo>
                  <a:lnTo>
                    <a:pt x="276" y="289"/>
                  </a:lnTo>
                  <a:cubicBezTo>
                    <a:pt x="276" y="378"/>
                    <a:pt x="276" y="466"/>
                    <a:pt x="276" y="555"/>
                  </a:cubicBezTo>
                  <a:cubicBezTo>
                    <a:pt x="276" y="578"/>
                    <a:pt x="275" y="578"/>
                    <a:pt x="253" y="578"/>
                  </a:cubicBezTo>
                  <a:cubicBezTo>
                    <a:pt x="227" y="578"/>
                    <a:pt x="201" y="578"/>
                    <a:pt x="176" y="578"/>
                  </a:cubicBezTo>
                  <a:cubicBezTo>
                    <a:pt x="151" y="578"/>
                    <a:pt x="151" y="578"/>
                    <a:pt x="151" y="554"/>
                  </a:cubicBezTo>
                  <a:cubicBezTo>
                    <a:pt x="151" y="410"/>
                    <a:pt x="151" y="266"/>
                    <a:pt x="151" y="122"/>
                  </a:cubicBezTo>
                  <a:cubicBezTo>
                    <a:pt x="151" y="117"/>
                    <a:pt x="151" y="111"/>
                    <a:pt x="151" y="106"/>
                  </a:cubicBezTo>
                  <a:cubicBezTo>
                    <a:pt x="151" y="96"/>
                    <a:pt x="146" y="92"/>
                    <a:pt x="137" y="92"/>
                  </a:cubicBezTo>
                  <a:cubicBezTo>
                    <a:pt x="105" y="92"/>
                    <a:pt x="74" y="92"/>
                    <a:pt x="43" y="92"/>
                  </a:cubicBezTo>
                  <a:cubicBezTo>
                    <a:pt x="33" y="92"/>
                    <a:pt x="29" y="96"/>
                    <a:pt x="29" y="106"/>
                  </a:cubicBezTo>
                  <a:cubicBezTo>
                    <a:pt x="29" y="117"/>
                    <a:pt x="29" y="129"/>
                    <a:pt x="29" y="141"/>
                  </a:cubicBezTo>
                  <a:cubicBezTo>
                    <a:pt x="29" y="146"/>
                    <a:pt x="30" y="150"/>
                    <a:pt x="31" y="152"/>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28" name="Freeform 22"/>
            <p:cNvSpPr>
              <a:spLocks/>
            </p:cNvSpPr>
            <p:nvPr/>
          </p:nvSpPr>
          <p:spPr bwMode="auto">
            <a:xfrm>
              <a:off x="4439" y="1844"/>
              <a:ext cx="143" cy="153"/>
            </a:xfrm>
            <a:custGeom>
              <a:avLst/>
              <a:gdLst>
                <a:gd name="T0" fmla="*/ 180 w 318"/>
                <a:gd name="T1" fmla="*/ 36 h 339"/>
                <a:gd name="T2" fmla="*/ 180 w 318"/>
                <a:gd name="T3" fmla="*/ 36 h 339"/>
                <a:gd name="T4" fmla="*/ 212 w 318"/>
                <a:gd name="T5" fmla="*/ 70 h 339"/>
                <a:gd name="T6" fmla="*/ 0 w 318"/>
                <a:gd name="T7" fmla="*/ 339 h 339"/>
                <a:gd name="T8" fmla="*/ 281 w 318"/>
                <a:gd name="T9" fmla="*/ 133 h 339"/>
                <a:gd name="T10" fmla="*/ 318 w 318"/>
                <a:gd name="T11" fmla="*/ 163 h 339"/>
                <a:gd name="T12" fmla="*/ 313 w 318"/>
                <a:gd name="T13" fmla="*/ 0 h 339"/>
                <a:gd name="T14" fmla="*/ 180 w 318"/>
                <a:gd name="T15" fmla="*/ 36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339">
                  <a:moveTo>
                    <a:pt x="180" y="36"/>
                  </a:moveTo>
                  <a:lnTo>
                    <a:pt x="180" y="36"/>
                  </a:lnTo>
                  <a:cubicBezTo>
                    <a:pt x="193" y="50"/>
                    <a:pt x="199" y="56"/>
                    <a:pt x="212" y="70"/>
                  </a:cubicBezTo>
                  <a:cubicBezTo>
                    <a:pt x="145" y="184"/>
                    <a:pt x="102" y="239"/>
                    <a:pt x="0" y="339"/>
                  </a:cubicBezTo>
                  <a:cubicBezTo>
                    <a:pt x="130" y="270"/>
                    <a:pt x="187" y="227"/>
                    <a:pt x="281" y="133"/>
                  </a:cubicBezTo>
                  <a:cubicBezTo>
                    <a:pt x="296" y="145"/>
                    <a:pt x="303" y="151"/>
                    <a:pt x="318" y="163"/>
                  </a:cubicBezTo>
                  <a:cubicBezTo>
                    <a:pt x="317" y="98"/>
                    <a:pt x="316" y="65"/>
                    <a:pt x="313" y="0"/>
                  </a:cubicBezTo>
                  <a:cubicBezTo>
                    <a:pt x="262" y="18"/>
                    <a:pt x="235" y="25"/>
                    <a:pt x="180" y="36"/>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0" name="Freeform 23"/>
            <p:cNvSpPr>
              <a:spLocks/>
            </p:cNvSpPr>
            <p:nvPr/>
          </p:nvSpPr>
          <p:spPr bwMode="auto">
            <a:xfrm>
              <a:off x="4262" y="1939"/>
              <a:ext cx="71" cy="83"/>
            </a:xfrm>
            <a:custGeom>
              <a:avLst/>
              <a:gdLst>
                <a:gd name="T0" fmla="*/ 79 w 158"/>
                <a:gd name="T1" fmla="*/ 0 h 183"/>
                <a:gd name="T2" fmla="*/ 79 w 158"/>
                <a:gd name="T3" fmla="*/ 0 h 183"/>
                <a:gd name="T4" fmla="*/ 0 w 158"/>
                <a:gd name="T5" fmla="*/ 79 h 183"/>
                <a:gd name="T6" fmla="*/ 79 w 158"/>
                <a:gd name="T7" fmla="*/ 183 h 183"/>
                <a:gd name="T8" fmla="*/ 158 w 158"/>
                <a:gd name="T9" fmla="*/ 79 h 183"/>
                <a:gd name="T10" fmla="*/ 79 w 158"/>
                <a:gd name="T11" fmla="*/ 0 h 183"/>
              </a:gdLst>
              <a:ahLst/>
              <a:cxnLst>
                <a:cxn ang="0">
                  <a:pos x="T0" y="T1"/>
                </a:cxn>
                <a:cxn ang="0">
                  <a:pos x="T2" y="T3"/>
                </a:cxn>
                <a:cxn ang="0">
                  <a:pos x="T4" y="T5"/>
                </a:cxn>
                <a:cxn ang="0">
                  <a:pos x="T6" y="T7"/>
                </a:cxn>
                <a:cxn ang="0">
                  <a:pos x="T8" y="T9"/>
                </a:cxn>
                <a:cxn ang="0">
                  <a:pos x="T10" y="T11"/>
                </a:cxn>
              </a:cxnLst>
              <a:rect l="0" t="0" r="r" b="b"/>
              <a:pathLst>
                <a:path w="158" h="183">
                  <a:moveTo>
                    <a:pt x="79" y="0"/>
                  </a:moveTo>
                  <a:lnTo>
                    <a:pt x="79" y="0"/>
                  </a:lnTo>
                  <a:cubicBezTo>
                    <a:pt x="35" y="0"/>
                    <a:pt x="0" y="35"/>
                    <a:pt x="0" y="79"/>
                  </a:cubicBezTo>
                  <a:cubicBezTo>
                    <a:pt x="0" y="122"/>
                    <a:pt x="35" y="183"/>
                    <a:pt x="79" y="183"/>
                  </a:cubicBezTo>
                  <a:cubicBezTo>
                    <a:pt x="122" y="183"/>
                    <a:pt x="158" y="122"/>
                    <a:pt x="158" y="79"/>
                  </a:cubicBezTo>
                  <a:cubicBezTo>
                    <a:pt x="158" y="35"/>
                    <a:pt x="122" y="0"/>
                    <a:pt x="79"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36" name="Freeform 24"/>
            <p:cNvSpPr>
              <a:spLocks/>
            </p:cNvSpPr>
            <p:nvPr/>
          </p:nvSpPr>
          <p:spPr bwMode="auto">
            <a:xfrm>
              <a:off x="4186" y="2029"/>
              <a:ext cx="268" cy="359"/>
            </a:xfrm>
            <a:custGeom>
              <a:avLst/>
              <a:gdLst>
                <a:gd name="T0" fmla="*/ 357 w 595"/>
                <a:gd name="T1" fmla="*/ 405 h 797"/>
                <a:gd name="T2" fmla="*/ 357 w 595"/>
                <a:gd name="T3" fmla="*/ 405 h 797"/>
                <a:gd name="T4" fmla="*/ 360 w 595"/>
                <a:gd name="T5" fmla="*/ 235 h 797"/>
                <a:gd name="T6" fmla="*/ 361 w 595"/>
                <a:gd name="T7" fmla="*/ 239 h 797"/>
                <a:gd name="T8" fmla="*/ 365 w 595"/>
                <a:gd name="T9" fmla="*/ 248 h 797"/>
                <a:gd name="T10" fmla="*/ 372 w 595"/>
                <a:gd name="T11" fmla="*/ 257 h 797"/>
                <a:gd name="T12" fmla="*/ 396 w 595"/>
                <a:gd name="T13" fmla="*/ 267 h 797"/>
                <a:gd name="T14" fmla="*/ 421 w 595"/>
                <a:gd name="T15" fmla="*/ 256 h 797"/>
                <a:gd name="T16" fmla="*/ 433 w 595"/>
                <a:gd name="T17" fmla="*/ 243 h 797"/>
                <a:gd name="T18" fmla="*/ 582 w 595"/>
                <a:gd name="T19" fmla="*/ 86 h 797"/>
                <a:gd name="T20" fmla="*/ 580 w 595"/>
                <a:gd name="T21" fmla="*/ 37 h 797"/>
                <a:gd name="T22" fmla="*/ 530 w 595"/>
                <a:gd name="T23" fmla="*/ 38 h 797"/>
                <a:gd name="T24" fmla="*/ 410 w 595"/>
                <a:gd name="T25" fmla="*/ 165 h 797"/>
                <a:gd name="T26" fmla="*/ 375 w 595"/>
                <a:gd name="T27" fmla="*/ 31 h 797"/>
                <a:gd name="T28" fmla="*/ 377 w 595"/>
                <a:gd name="T29" fmla="*/ 36 h 797"/>
                <a:gd name="T30" fmla="*/ 375 w 595"/>
                <a:gd name="T31" fmla="*/ 30 h 797"/>
                <a:gd name="T32" fmla="*/ 332 w 595"/>
                <a:gd name="T33" fmla="*/ 0 h 797"/>
                <a:gd name="T34" fmla="*/ 156 w 595"/>
                <a:gd name="T35" fmla="*/ 0 h 797"/>
                <a:gd name="T36" fmla="*/ 113 w 595"/>
                <a:gd name="T37" fmla="*/ 31 h 797"/>
                <a:gd name="T38" fmla="*/ 70 w 595"/>
                <a:gd name="T39" fmla="*/ 199 h 797"/>
                <a:gd name="T40" fmla="*/ 5 w 595"/>
                <a:gd name="T41" fmla="*/ 391 h 797"/>
                <a:gd name="T42" fmla="*/ 24 w 595"/>
                <a:gd name="T43" fmla="*/ 430 h 797"/>
                <a:gd name="T44" fmla="*/ 63 w 595"/>
                <a:gd name="T45" fmla="*/ 411 h 797"/>
                <a:gd name="T46" fmla="*/ 127 w 595"/>
                <a:gd name="T47" fmla="*/ 238 h 797"/>
                <a:gd name="T48" fmla="*/ 130 w 595"/>
                <a:gd name="T49" fmla="*/ 393 h 797"/>
                <a:gd name="T50" fmla="*/ 130 w 595"/>
                <a:gd name="T51" fmla="*/ 401 h 797"/>
                <a:gd name="T52" fmla="*/ 116 w 595"/>
                <a:gd name="T53" fmla="*/ 608 h 797"/>
                <a:gd name="T54" fmla="*/ 204 w 595"/>
                <a:gd name="T55" fmla="*/ 688 h 797"/>
                <a:gd name="T56" fmla="*/ 211 w 595"/>
                <a:gd name="T57" fmla="*/ 640 h 797"/>
                <a:gd name="T58" fmla="*/ 243 w 595"/>
                <a:gd name="T59" fmla="*/ 461 h 797"/>
                <a:gd name="T60" fmla="*/ 275 w 595"/>
                <a:gd name="T61" fmla="*/ 640 h 797"/>
                <a:gd name="T62" fmla="*/ 290 w 595"/>
                <a:gd name="T63" fmla="*/ 747 h 797"/>
                <a:gd name="T64" fmla="*/ 388 w 595"/>
                <a:gd name="T65" fmla="*/ 797 h 797"/>
                <a:gd name="T66" fmla="*/ 372 w 595"/>
                <a:gd name="T67" fmla="*/ 626 h 797"/>
                <a:gd name="T68" fmla="*/ 357 w 595"/>
                <a:gd name="T69" fmla="*/ 405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5" h="797">
                  <a:moveTo>
                    <a:pt x="357" y="405"/>
                  </a:moveTo>
                  <a:lnTo>
                    <a:pt x="357" y="405"/>
                  </a:lnTo>
                  <a:lnTo>
                    <a:pt x="360" y="235"/>
                  </a:lnTo>
                  <a:lnTo>
                    <a:pt x="361" y="239"/>
                  </a:lnTo>
                  <a:lnTo>
                    <a:pt x="365" y="248"/>
                  </a:lnTo>
                  <a:cubicBezTo>
                    <a:pt x="366" y="251"/>
                    <a:pt x="369" y="254"/>
                    <a:pt x="372" y="257"/>
                  </a:cubicBezTo>
                  <a:cubicBezTo>
                    <a:pt x="378" y="264"/>
                    <a:pt x="387" y="267"/>
                    <a:pt x="396" y="267"/>
                  </a:cubicBezTo>
                  <a:cubicBezTo>
                    <a:pt x="405" y="267"/>
                    <a:pt x="414" y="263"/>
                    <a:pt x="421" y="256"/>
                  </a:cubicBezTo>
                  <a:lnTo>
                    <a:pt x="433" y="243"/>
                  </a:lnTo>
                  <a:lnTo>
                    <a:pt x="582" y="86"/>
                  </a:lnTo>
                  <a:cubicBezTo>
                    <a:pt x="595" y="72"/>
                    <a:pt x="594" y="50"/>
                    <a:pt x="580" y="37"/>
                  </a:cubicBezTo>
                  <a:cubicBezTo>
                    <a:pt x="566" y="23"/>
                    <a:pt x="544" y="24"/>
                    <a:pt x="530" y="38"/>
                  </a:cubicBezTo>
                  <a:lnTo>
                    <a:pt x="410" y="165"/>
                  </a:lnTo>
                  <a:cubicBezTo>
                    <a:pt x="398" y="119"/>
                    <a:pt x="378" y="41"/>
                    <a:pt x="375" y="31"/>
                  </a:cubicBezTo>
                  <a:lnTo>
                    <a:pt x="377" y="36"/>
                  </a:lnTo>
                  <a:cubicBezTo>
                    <a:pt x="376" y="34"/>
                    <a:pt x="376" y="32"/>
                    <a:pt x="375" y="30"/>
                  </a:cubicBezTo>
                  <a:cubicBezTo>
                    <a:pt x="368" y="11"/>
                    <a:pt x="350" y="0"/>
                    <a:pt x="332" y="0"/>
                  </a:cubicBezTo>
                  <a:lnTo>
                    <a:pt x="156" y="0"/>
                  </a:lnTo>
                  <a:cubicBezTo>
                    <a:pt x="137" y="0"/>
                    <a:pt x="120" y="11"/>
                    <a:pt x="113" y="31"/>
                  </a:cubicBezTo>
                  <a:cubicBezTo>
                    <a:pt x="109" y="45"/>
                    <a:pt x="71" y="196"/>
                    <a:pt x="70" y="199"/>
                  </a:cubicBezTo>
                  <a:lnTo>
                    <a:pt x="5" y="391"/>
                  </a:lnTo>
                  <a:cubicBezTo>
                    <a:pt x="0" y="407"/>
                    <a:pt x="8" y="424"/>
                    <a:pt x="24" y="430"/>
                  </a:cubicBezTo>
                  <a:cubicBezTo>
                    <a:pt x="40" y="435"/>
                    <a:pt x="57" y="427"/>
                    <a:pt x="63" y="411"/>
                  </a:cubicBezTo>
                  <a:lnTo>
                    <a:pt x="127" y="238"/>
                  </a:lnTo>
                  <a:lnTo>
                    <a:pt x="130" y="393"/>
                  </a:lnTo>
                  <a:cubicBezTo>
                    <a:pt x="130" y="396"/>
                    <a:pt x="130" y="398"/>
                    <a:pt x="130" y="401"/>
                  </a:cubicBezTo>
                  <a:lnTo>
                    <a:pt x="116" y="608"/>
                  </a:lnTo>
                  <a:cubicBezTo>
                    <a:pt x="143" y="637"/>
                    <a:pt x="173" y="664"/>
                    <a:pt x="204" y="688"/>
                  </a:cubicBezTo>
                  <a:lnTo>
                    <a:pt x="211" y="640"/>
                  </a:lnTo>
                  <a:lnTo>
                    <a:pt x="243" y="461"/>
                  </a:lnTo>
                  <a:lnTo>
                    <a:pt x="275" y="640"/>
                  </a:lnTo>
                  <a:lnTo>
                    <a:pt x="290" y="747"/>
                  </a:lnTo>
                  <a:cubicBezTo>
                    <a:pt x="321" y="766"/>
                    <a:pt x="354" y="783"/>
                    <a:pt x="388" y="797"/>
                  </a:cubicBezTo>
                  <a:lnTo>
                    <a:pt x="372" y="626"/>
                  </a:lnTo>
                  <a:lnTo>
                    <a:pt x="357" y="405"/>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grpSp>
      <p:grpSp>
        <p:nvGrpSpPr>
          <p:cNvPr id="39938" name="Group 27"/>
          <p:cNvGrpSpPr>
            <a:grpSpLocks noChangeAspect="1"/>
          </p:cNvGrpSpPr>
          <p:nvPr/>
        </p:nvGrpSpPr>
        <p:grpSpPr bwMode="auto">
          <a:xfrm>
            <a:off x="3913189" y="2222686"/>
            <a:ext cx="1246187" cy="1247775"/>
            <a:chOff x="2465" y="1652"/>
            <a:chExt cx="785" cy="786"/>
          </a:xfrm>
        </p:grpSpPr>
        <p:sp>
          <p:nvSpPr>
            <p:cNvPr id="39939" name="AutoShape 26"/>
            <p:cNvSpPr>
              <a:spLocks noChangeAspect="1" noChangeArrowheads="1" noTextEdit="1"/>
            </p:cNvSpPr>
            <p:nvPr/>
          </p:nvSpPr>
          <p:spPr bwMode="auto">
            <a:xfrm>
              <a:off x="2465" y="1652"/>
              <a:ext cx="785" cy="7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1" name="Freeform 28"/>
            <p:cNvSpPr>
              <a:spLocks/>
            </p:cNvSpPr>
            <p:nvPr/>
          </p:nvSpPr>
          <p:spPr bwMode="auto">
            <a:xfrm>
              <a:off x="2490" y="1674"/>
              <a:ext cx="742" cy="743"/>
            </a:xfrm>
            <a:custGeom>
              <a:avLst/>
              <a:gdLst>
                <a:gd name="T0" fmla="*/ 794 w 1588"/>
                <a:gd name="T1" fmla="*/ 0 h 1588"/>
                <a:gd name="T2" fmla="*/ 794 w 1588"/>
                <a:gd name="T3" fmla="*/ 0 h 1588"/>
                <a:gd name="T4" fmla="*/ 0 w 1588"/>
                <a:gd name="T5" fmla="*/ 794 h 1588"/>
                <a:gd name="T6" fmla="*/ 219 w 1588"/>
                <a:gd name="T7" fmla="*/ 1341 h 1588"/>
                <a:gd name="T8" fmla="*/ 305 w 1588"/>
                <a:gd name="T9" fmla="*/ 1420 h 1588"/>
                <a:gd name="T10" fmla="*/ 388 w 1588"/>
                <a:gd name="T11" fmla="*/ 1477 h 1588"/>
                <a:gd name="T12" fmla="*/ 483 w 1588"/>
                <a:gd name="T13" fmla="*/ 1525 h 1588"/>
                <a:gd name="T14" fmla="*/ 794 w 1588"/>
                <a:gd name="T15" fmla="*/ 1588 h 1588"/>
                <a:gd name="T16" fmla="*/ 1588 w 1588"/>
                <a:gd name="T17" fmla="*/ 794 h 1588"/>
                <a:gd name="T18" fmla="*/ 794 w 1588"/>
                <a:gd name="T19"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8" h="1588">
                  <a:moveTo>
                    <a:pt x="794" y="0"/>
                  </a:moveTo>
                  <a:lnTo>
                    <a:pt x="794" y="0"/>
                  </a:lnTo>
                  <a:cubicBezTo>
                    <a:pt x="355" y="0"/>
                    <a:pt x="0" y="355"/>
                    <a:pt x="0" y="794"/>
                  </a:cubicBezTo>
                  <a:cubicBezTo>
                    <a:pt x="0" y="1006"/>
                    <a:pt x="83" y="1199"/>
                    <a:pt x="219" y="1341"/>
                  </a:cubicBezTo>
                  <a:cubicBezTo>
                    <a:pt x="246" y="1370"/>
                    <a:pt x="275"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close/>
                </a:path>
              </a:pathLst>
            </a:custGeom>
            <a:solidFill>
              <a:srgbClr val="34B6E4"/>
            </a:solidFill>
            <a:ln w="762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2" name="Freeform 29"/>
            <p:cNvSpPr>
              <a:spLocks/>
            </p:cNvSpPr>
            <p:nvPr/>
          </p:nvSpPr>
          <p:spPr bwMode="auto">
            <a:xfrm>
              <a:off x="2683" y="1847"/>
              <a:ext cx="67" cy="57"/>
            </a:xfrm>
            <a:custGeom>
              <a:avLst/>
              <a:gdLst>
                <a:gd name="T0" fmla="*/ 125 w 144"/>
                <a:gd name="T1" fmla="*/ 53 h 123"/>
                <a:gd name="T2" fmla="*/ 125 w 144"/>
                <a:gd name="T3" fmla="*/ 53 h 123"/>
                <a:gd name="T4" fmla="*/ 144 w 144"/>
                <a:gd name="T5" fmla="*/ 107 h 123"/>
                <a:gd name="T6" fmla="*/ 109 w 144"/>
                <a:gd name="T7" fmla="*/ 100 h 123"/>
                <a:gd name="T8" fmla="*/ 72 w 144"/>
                <a:gd name="T9" fmla="*/ 123 h 123"/>
                <a:gd name="T10" fmla="*/ 35 w 144"/>
                <a:gd name="T11" fmla="*/ 100 h 123"/>
                <a:gd name="T12" fmla="*/ 0 w 144"/>
                <a:gd name="T13" fmla="*/ 107 h 123"/>
                <a:gd name="T14" fmla="*/ 19 w 144"/>
                <a:gd name="T15" fmla="*/ 53 h 123"/>
                <a:gd name="T16" fmla="*/ 72 w 144"/>
                <a:gd name="T17" fmla="*/ 0 h 123"/>
                <a:gd name="T18" fmla="*/ 125 w 144"/>
                <a:gd name="T19" fmla="*/ 5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23">
                  <a:moveTo>
                    <a:pt x="125" y="53"/>
                  </a:moveTo>
                  <a:lnTo>
                    <a:pt x="125" y="53"/>
                  </a:lnTo>
                  <a:cubicBezTo>
                    <a:pt x="125" y="101"/>
                    <a:pt x="144" y="107"/>
                    <a:pt x="144" y="107"/>
                  </a:cubicBezTo>
                  <a:cubicBezTo>
                    <a:pt x="144" y="107"/>
                    <a:pt x="125" y="117"/>
                    <a:pt x="109" y="100"/>
                  </a:cubicBezTo>
                  <a:cubicBezTo>
                    <a:pt x="99" y="114"/>
                    <a:pt x="86" y="123"/>
                    <a:pt x="72" y="123"/>
                  </a:cubicBezTo>
                  <a:cubicBezTo>
                    <a:pt x="58" y="123"/>
                    <a:pt x="45" y="114"/>
                    <a:pt x="35" y="100"/>
                  </a:cubicBezTo>
                  <a:cubicBezTo>
                    <a:pt x="19" y="117"/>
                    <a:pt x="0" y="107"/>
                    <a:pt x="0" y="107"/>
                  </a:cubicBezTo>
                  <a:cubicBezTo>
                    <a:pt x="0" y="107"/>
                    <a:pt x="19" y="101"/>
                    <a:pt x="19" y="53"/>
                  </a:cubicBezTo>
                  <a:cubicBezTo>
                    <a:pt x="19" y="24"/>
                    <a:pt x="43" y="0"/>
                    <a:pt x="72" y="0"/>
                  </a:cubicBezTo>
                  <a:cubicBezTo>
                    <a:pt x="101" y="0"/>
                    <a:pt x="125" y="24"/>
                    <a:pt x="125" y="53"/>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3" name="Freeform 30"/>
            <p:cNvSpPr>
              <a:spLocks/>
            </p:cNvSpPr>
            <p:nvPr/>
          </p:nvSpPr>
          <p:spPr bwMode="auto">
            <a:xfrm>
              <a:off x="2619" y="1840"/>
              <a:ext cx="196" cy="373"/>
            </a:xfrm>
            <a:custGeom>
              <a:avLst/>
              <a:gdLst>
                <a:gd name="T0" fmla="*/ 300 w 420"/>
                <a:gd name="T1" fmla="*/ 194 h 797"/>
                <a:gd name="T2" fmla="*/ 300 w 420"/>
                <a:gd name="T3" fmla="*/ 194 h 797"/>
                <a:gd name="T4" fmla="*/ 414 w 420"/>
                <a:gd name="T5" fmla="*/ 33 h 797"/>
                <a:gd name="T6" fmla="*/ 409 w 420"/>
                <a:gd name="T7" fmla="*/ 7 h 797"/>
                <a:gd name="T8" fmla="*/ 408 w 420"/>
                <a:gd name="T9" fmla="*/ 6 h 797"/>
                <a:gd name="T10" fmla="*/ 382 w 420"/>
                <a:gd name="T11" fmla="*/ 11 h 797"/>
                <a:gd name="T12" fmla="*/ 276 w 420"/>
                <a:gd name="T13" fmla="*/ 161 h 797"/>
                <a:gd name="T14" fmla="*/ 254 w 420"/>
                <a:gd name="T15" fmla="*/ 151 h 797"/>
                <a:gd name="T16" fmla="*/ 204 w 420"/>
                <a:gd name="T17" fmla="*/ 151 h 797"/>
                <a:gd name="T18" fmla="*/ 154 w 420"/>
                <a:gd name="T19" fmla="*/ 151 h 797"/>
                <a:gd name="T20" fmla="*/ 140 w 420"/>
                <a:gd name="T21" fmla="*/ 155 h 797"/>
                <a:gd name="T22" fmla="*/ 38 w 420"/>
                <a:gd name="T23" fmla="*/ 11 h 797"/>
                <a:gd name="T24" fmla="*/ 11 w 420"/>
                <a:gd name="T25" fmla="*/ 6 h 797"/>
                <a:gd name="T26" fmla="*/ 10 w 420"/>
                <a:gd name="T27" fmla="*/ 7 h 797"/>
                <a:gd name="T28" fmla="*/ 5 w 420"/>
                <a:gd name="T29" fmla="*/ 33 h 797"/>
                <a:gd name="T30" fmla="*/ 89 w 420"/>
                <a:gd name="T31" fmla="*/ 151 h 797"/>
                <a:gd name="T32" fmla="*/ 137 w 420"/>
                <a:gd name="T33" fmla="*/ 262 h 797"/>
                <a:gd name="T34" fmla="*/ 145 w 420"/>
                <a:gd name="T35" fmla="*/ 329 h 797"/>
                <a:gd name="T36" fmla="*/ 101 w 420"/>
                <a:gd name="T37" fmla="*/ 491 h 797"/>
                <a:gd name="T38" fmla="*/ 125 w 420"/>
                <a:gd name="T39" fmla="*/ 491 h 797"/>
                <a:gd name="T40" fmla="*/ 135 w 420"/>
                <a:gd name="T41" fmla="*/ 578 h 797"/>
                <a:gd name="T42" fmla="*/ 135 w 420"/>
                <a:gd name="T43" fmla="*/ 582 h 797"/>
                <a:gd name="T44" fmla="*/ 133 w 420"/>
                <a:gd name="T45" fmla="*/ 773 h 797"/>
                <a:gd name="T46" fmla="*/ 154 w 420"/>
                <a:gd name="T47" fmla="*/ 797 h 797"/>
                <a:gd name="T48" fmla="*/ 176 w 420"/>
                <a:gd name="T49" fmla="*/ 775 h 797"/>
                <a:gd name="T50" fmla="*/ 188 w 420"/>
                <a:gd name="T51" fmla="*/ 578 h 797"/>
                <a:gd name="T52" fmla="*/ 201 w 420"/>
                <a:gd name="T53" fmla="*/ 452 h 797"/>
                <a:gd name="T54" fmla="*/ 204 w 420"/>
                <a:gd name="T55" fmla="*/ 452 h 797"/>
                <a:gd name="T56" fmla="*/ 218 w 420"/>
                <a:gd name="T57" fmla="*/ 581 h 797"/>
                <a:gd name="T58" fmla="*/ 230 w 420"/>
                <a:gd name="T59" fmla="*/ 775 h 797"/>
                <a:gd name="T60" fmla="*/ 252 w 420"/>
                <a:gd name="T61" fmla="*/ 797 h 797"/>
                <a:gd name="T62" fmla="*/ 272 w 420"/>
                <a:gd name="T63" fmla="*/ 773 h 797"/>
                <a:gd name="T64" fmla="*/ 271 w 420"/>
                <a:gd name="T65" fmla="*/ 582 h 797"/>
                <a:gd name="T66" fmla="*/ 271 w 420"/>
                <a:gd name="T67" fmla="*/ 578 h 797"/>
                <a:gd name="T68" fmla="*/ 280 w 420"/>
                <a:gd name="T69" fmla="*/ 491 h 797"/>
                <a:gd name="T70" fmla="*/ 307 w 420"/>
                <a:gd name="T71" fmla="*/ 491 h 797"/>
                <a:gd name="T72" fmla="*/ 263 w 420"/>
                <a:gd name="T73" fmla="*/ 329 h 797"/>
                <a:gd name="T74" fmla="*/ 271 w 420"/>
                <a:gd name="T75" fmla="*/ 262 h 797"/>
                <a:gd name="T76" fmla="*/ 300 w 420"/>
                <a:gd name="T77" fmla="*/ 194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797">
                  <a:moveTo>
                    <a:pt x="300" y="194"/>
                  </a:moveTo>
                  <a:lnTo>
                    <a:pt x="300" y="194"/>
                  </a:lnTo>
                  <a:lnTo>
                    <a:pt x="414" y="33"/>
                  </a:lnTo>
                  <a:cubicBezTo>
                    <a:pt x="420" y="25"/>
                    <a:pt x="418" y="13"/>
                    <a:pt x="409" y="7"/>
                  </a:cubicBezTo>
                  <a:lnTo>
                    <a:pt x="408" y="6"/>
                  </a:lnTo>
                  <a:cubicBezTo>
                    <a:pt x="399" y="0"/>
                    <a:pt x="388" y="2"/>
                    <a:pt x="382" y="11"/>
                  </a:cubicBezTo>
                  <a:lnTo>
                    <a:pt x="276" y="161"/>
                  </a:lnTo>
                  <a:cubicBezTo>
                    <a:pt x="270" y="155"/>
                    <a:pt x="263" y="151"/>
                    <a:pt x="254" y="151"/>
                  </a:cubicBezTo>
                  <a:lnTo>
                    <a:pt x="204" y="151"/>
                  </a:lnTo>
                  <a:lnTo>
                    <a:pt x="154" y="151"/>
                  </a:lnTo>
                  <a:cubicBezTo>
                    <a:pt x="149" y="151"/>
                    <a:pt x="144" y="153"/>
                    <a:pt x="140" y="155"/>
                  </a:cubicBezTo>
                  <a:lnTo>
                    <a:pt x="38" y="11"/>
                  </a:lnTo>
                  <a:cubicBezTo>
                    <a:pt x="32" y="2"/>
                    <a:pt x="20" y="0"/>
                    <a:pt x="11" y="6"/>
                  </a:cubicBezTo>
                  <a:lnTo>
                    <a:pt x="10" y="7"/>
                  </a:lnTo>
                  <a:cubicBezTo>
                    <a:pt x="2" y="13"/>
                    <a:pt x="0" y="25"/>
                    <a:pt x="5" y="33"/>
                  </a:cubicBezTo>
                  <a:lnTo>
                    <a:pt x="89" y="151"/>
                  </a:lnTo>
                  <a:lnTo>
                    <a:pt x="137" y="262"/>
                  </a:lnTo>
                  <a:cubicBezTo>
                    <a:pt x="141" y="278"/>
                    <a:pt x="145" y="296"/>
                    <a:pt x="145" y="329"/>
                  </a:cubicBezTo>
                  <a:cubicBezTo>
                    <a:pt x="145" y="365"/>
                    <a:pt x="107" y="455"/>
                    <a:pt x="101" y="491"/>
                  </a:cubicBezTo>
                  <a:lnTo>
                    <a:pt x="125" y="491"/>
                  </a:lnTo>
                  <a:lnTo>
                    <a:pt x="135" y="578"/>
                  </a:lnTo>
                  <a:cubicBezTo>
                    <a:pt x="135" y="580"/>
                    <a:pt x="135" y="581"/>
                    <a:pt x="135" y="582"/>
                  </a:cubicBezTo>
                  <a:lnTo>
                    <a:pt x="133" y="773"/>
                  </a:lnTo>
                  <a:cubicBezTo>
                    <a:pt x="133" y="786"/>
                    <a:pt x="141" y="796"/>
                    <a:pt x="154" y="797"/>
                  </a:cubicBezTo>
                  <a:cubicBezTo>
                    <a:pt x="166" y="797"/>
                    <a:pt x="175" y="787"/>
                    <a:pt x="176" y="775"/>
                  </a:cubicBezTo>
                  <a:lnTo>
                    <a:pt x="188" y="578"/>
                  </a:lnTo>
                  <a:lnTo>
                    <a:pt x="201" y="452"/>
                  </a:lnTo>
                  <a:lnTo>
                    <a:pt x="204" y="452"/>
                  </a:lnTo>
                  <a:lnTo>
                    <a:pt x="218" y="581"/>
                  </a:lnTo>
                  <a:lnTo>
                    <a:pt x="230" y="775"/>
                  </a:lnTo>
                  <a:cubicBezTo>
                    <a:pt x="231" y="787"/>
                    <a:pt x="240" y="797"/>
                    <a:pt x="252" y="797"/>
                  </a:cubicBezTo>
                  <a:cubicBezTo>
                    <a:pt x="264" y="796"/>
                    <a:pt x="273" y="786"/>
                    <a:pt x="272" y="773"/>
                  </a:cubicBezTo>
                  <a:lnTo>
                    <a:pt x="271" y="582"/>
                  </a:lnTo>
                  <a:cubicBezTo>
                    <a:pt x="271" y="581"/>
                    <a:pt x="271" y="580"/>
                    <a:pt x="271" y="578"/>
                  </a:cubicBezTo>
                  <a:lnTo>
                    <a:pt x="280" y="491"/>
                  </a:lnTo>
                  <a:lnTo>
                    <a:pt x="307" y="491"/>
                  </a:lnTo>
                  <a:cubicBezTo>
                    <a:pt x="290" y="455"/>
                    <a:pt x="263" y="365"/>
                    <a:pt x="263" y="329"/>
                  </a:cubicBezTo>
                  <a:cubicBezTo>
                    <a:pt x="263" y="296"/>
                    <a:pt x="266" y="278"/>
                    <a:pt x="271" y="262"/>
                  </a:cubicBezTo>
                  <a:lnTo>
                    <a:pt x="300" y="194"/>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4" name="Freeform 31"/>
            <p:cNvSpPr>
              <a:spLocks/>
            </p:cNvSpPr>
            <p:nvPr/>
          </p:nvSpPr>
          <p:spPr bwMode="auto">
            <a:xfrm>
              <a:off x="2840" y="1921"/>
              <a:ext cx="57" cy="49"/>
            </a:xfrm>
            <a:custGeom>
              <a:avLst/>
              <a:gdLst>
                <a:gd name="T0" fmla="*/ 107 w 123"/>
                <a:gd name="T1" fmla="*/ 46 h 106"/>
                <a:gd name="T2" fmla="*/ 107 w 123"/>
                <a:gd name="T3" fmla="*/ 46 h 106"/>
                <a:gd name="T4" fmla="*/ 123 w 123"/>
                <a:gd name="T5" fmla="*/ 92 h 106"/>
                <a:gd name="T6" fmla="*/ 93 w 123"/>
                <a:gd name="T7" fmla="*/ 86 h 106"/>
                <a:gd name="T8" fmla="*/ 62 w 123"/>
                <a:gd name="T9" fmla="*/ 106 h 106"/>
                <a:gd name="T10" fmla="*/ 30 w 123"/>
                <a:gd name="T11" fmla="*/ 86 h 106"/>
                <a:gd name="T12" fmla="*/ 0 w 123"/>
                <a:gd name="T13" fmla="*/ 92 h 106"/>
                <a:gd name="T14" fmla="*/ 16 w 123"/>
                <a:gd name="T15" fmla="*/ 46 h 106"/>
                <a:gd name="T16" fmla="*/ 62 w 123"/>
                <a:gd name="T17" fmla="*/ 0 h 106"/>
                <a:gd name="T18" fmla="*/ 107 w 123"/>
                <a:gd name="T19" fmla="*/ 4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106">
                  <a:moveTo>
                    <a:pt x="107" y="46"/>
                  </a:moveTo>
                  <a:lnTo>
                    <a:pt x="107" y="46"/>
                  </a:lnTo>
                  <a:cubicBezTo>
                    <a:pt x="107" y="87"/>
                    <a:pt x="123" y="92"/>
                    <a:pt x="123" y="92"/>
                  </a:cubicBezTo>
                  <a:cubicBezTo>
                    <a:pt x="123" y="92"/>
                    <a:pt x="107" y="100"/>
                    <a:pt x="93" y="86"/>
                  </a:cubicBezTo>
                  <a:cubicBezTo>
                    <a:pt x="85" y="98"/>
                    <a:pt x="74" y="106"/>
                    <a:pt x="62" y="106"/>
                  </a:cubicBezTo>
                  <a:cubicBezTo>
                    <a:pt x="49" y="106"/>
                    <a:pt x="38" y="98"/>
                    <a:pt x="30" y="86"/>
                  </a:cubicBezTo>
                  <a:cubicBezTo>
                    <a:pt x="16" y="100"/>
                    <a:pt x="0" y="92"/>
                    <a:pt x="0" y="92"/>
                  </a:cubicBezTo>
                  <a:cubicBezTo>
                    <a:pt x="0" y="92"/>
                    <a:pt x="16" y="87"/>
                    <a:pt x="16" y="46"/>
                  </a:cubicBezTo>
                  <a:cubicBezTo>
                    <a:pt x="16" y="21"/>
                    <a:pt x="37" y="0"/>
                    <a:pt x="62" y="0"/>
                  </a:cubicBezTo>
                  <a:cubicBezTo>
                    <a:pt x="87" y="0"/>
                    <a:pt x="107" y="21"/>
                    <a:pt x="107" y="46"/>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5" name="Freeform 32"/>
            <p:cNvSpPr>
              <a:spLocks/>
            </p:cNvSpPr>
            <p:nvPr/>
          </p:nvSpPr>
          <p:spPr bwMode="auto">
            <a:xfrm>
              <a:off x="2799" y="1975"/>
              <a:ext cx="135" cy="259"/>
            </a:xfrm>
            <a:custGeom>
              <a:avLst/>
              <a:gdLst>
                <a:gd name="T0" fmla="*/ 213 w 290"/>
                <a:gd name="T1" fmla="*/ 19 h 553"/>
                <a:gd name="T2" fmla="*/ 213 w 290"/>
                <a:gd name="T3" fmla="*/ 19 h 553"/>
                <a:gd name="T4" fmla="*/ 240 w 290"/>
                <a:gd name="T5" fmla="*/ 115 h 553"/>
                <a:gd name="T6" fmla="*/ 288 w 290"/>
                <a:gd name="T7" fmla="*/ 232 h 553"/>
                <a:gd name="T8" fmla="*/ 279 w 290"/>
                <a:gd name="T9" fmla="*/ 250 h 553"/>
                <a:gd name="T10" fmla="*/ 261 w 290"/>
                <a:gd name="T11" fmla="*/ 242 h 553"/>
                <a:gd name="T12" fmla="*/ 210 w 290"/>
                <a:gd name="T13" fmla="*/ 127 h 553"/>
                <a:gd name="T14" fmla="*/ 202 w 290"/>
                <a:gd name="T15" fmla="*/ 94 h 553"/>
                <a:gd name="T16" fmla="*/ 196 w 290"/>
                <a:gd name="T17" fmla="*/ 152 h 553"/>
                <a:gd name="T18" fmla="*/ 233 w 290"/>
                <a:gd name="T19" fmla="*/ 290 h 553"/>
                <a:gd name="T20" fmla="*/ 211 w 290"/>
                <a:gd name="T21" fmla="*/ 290 h 553"/>
                <a:gd name="T22" fmla="*/ 203 w 290"/>
                <a:gd name="T23" fmla="*/ 366 h 553"/>
                <a:gd name="T24" fmla="*/ 202 w 290"/>
                <a:gd name="T25" fmla="*/ 369 h 553"/>
                <a:gd name="T26" fmla="*/ 204 w 290"/>
                <a:gd name="T27" fmla="*/ 532 h 553"/>
                <a:gd name="T28" fmla="*/ 186 w 290"/>
                <a:gd name="T29" fmla="*/ 552 h 553"/>
                <a:gd name="T30" fmla="*/ 168 w 290"/>
                <a:gd name="T31" fmla="*/ 534 h 553"/>
                <a:gd name="T32" fmla="*/ 157 w 290"/>
                <a:gd name="T33" fmla="*/ 368 h 553"/>
                <a:gd name="T34" fmla="*/ 146 w 290"/>
                <a:gd name="T35" fmla="*/ 258 h 553"/>
                <a:gd name="T36" fmla="*/ 143 w 290"/>
                <a:gd name="T37" fmla="*/ 258 h 553"/>
                <a:gd name="T38" fmla="*/ 131 w 290"/>
                <a:gd name="T39" fmla="*/ 365 h 553"/>
                <a:gd name="T40" fmla="*/ 121 w 290"/>
                <a:gd name="T41" fmla="*/ 534 h 553"/>
                <a:gd name="T42" fmla="*/ 102 w 290"/>
                <a:gd name="T43" fmla="*/ 552 h 553"/>
                <a:gd name="T44" fmla="*/ 85 w 290"/>
                <a:gd name="T45" fmla="*/ 532 h 553"/>
                <a:gd name="T46" fmla="*/ 86 w 290"/>
                <a:gd name="T47" fmla="*/ 369 h 553"/>
                <a:gd name="T48" fmla="*/ 86 w 290"/>
                <a:gd name="T49" fmla="*/ 366 h 553"/>
                <a:gd name="T50" fmla="*/ 78 w 290"/>
                <a:gd name="T51" fmla="*/ 290 h 553"/>
                <a:gd name="T52" fmla="*/ 57 w 290"/>
                <a:gd name="T53" fmla="*/ 290 h 553"/>
                <a:gd name="T54" fmla="*/ 95 w 290"/>
                <a:gd name="T55" fmla="*/ 152 h 553"/>
                <a:gd name="T56" fmla="*/ 88 w 290"/>
                <a:gd name="T57" fmla="*/ 95 h 553"/>
                <a:gd name="T58" fmla="*/ 81 w 290"/>
                <a:gd name="T59" fmla="*/ 127 h 553"/>
                <a:gd name="T60" fmla="*/ 29 w 290"/>
                <a:gd name="T61" fmla="*/ 242 h 553"/>
                <a:gd name="T62" fmla="*/ 11 w 290"/>
                <a:gd name="T63" fmla="*/ 250 h 553"/>
                <a:gd name="T64" fmla="*/ 3 w 290"/>
                <a:gd name="T65" fmla="*/ 232 h 553"/>
                <a:gd name="T66" fmla="*/ 50 w 290"/>
                <a:gd name="T67" fmla="*/ 115 h 553"/>
                <a:gd name="T68" fmla="*/ 77 w 290"/>
                <a:gd name="T69" fmla="*/ 19 h 553"/>
                <a:gd name="T70" fmla="*/ 102 w 290"/>
                <a:gd name="T71" fmla="*/ 0 h 553"/>
                <a:gd name="T72" fmla="*/ 145 w 290"/>
                <a:gd name="T73" fmla="*/ 0 h 553"/>
                <a:gd name="T74" fmla="*/ 188 w 290"/>
                <a:gd name="T75" fmla="*/ 0 h 553"/>
                <a:gd name="T76" fmla="*/ 213 w 290"/>
                <a:gd name="T77" fmla="*/ 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0" h="553">
                  <a:moveTo>
                    <a:pt x="213" y="19"/>
                  </a:moveTo>
                  <a:lnTo>
                    <a:pt x="213" y="19"/>
                  </a:lnTo>
                  <a:lnTo>
                    <a:pt x="240" y="115"/>
                  </a:lnTo>
                  <a:lnTo>
                    <a:pt x="288" y="232"/>
                  </a:lnTo>
                  <a:cubicBezTo>
                    <a:pt x="290" y="239"/>
                    <a:pt x="287" y="247"/>
                    <a:pt x="279" y="250"/>
                  </a:cubicBezTo>
                  <a:cubicBezTo>
                    <a:pt x="272" y="253"/>
                    <a:pt x="264" y="249"/>
                    <a:pt x="261" y="242"/>
                  </a:cubicBezTo>
                  <a:lnTo>
                    <a:pt x="210" y="127"/>
                  </a:lnTo>
                  <a:lnTo>
                    <a:pt x="202" y="94"/>
                  </a:lnTo>
                  <a:cubicBezTo>
                    <a:pt x="199" y="109"/>
                    <a:pt x="196" y="123"/>
                    <a:pt x="196" y="152"/>
                  </a:cubicBezTo>
                  <a:cubicBezTo>
                    <a:pt x="196" y="183"/>
                    <a:pt x="219" y="260"/>
                    <a:pt x="233" y="290"/>
                  </a:cubicBezTo>
                  <a:lnTo>
                    <a:pt x="211" y="290"/>
                  </a:lnTo>
                  <a:lnTo>
                    <a:pt x="203" y="366"/>
                  </a:lnTo>
                  <a:cubicBezTo>
                    <a:pt x="203" y="367"/>
                    <a:pt x="203" y="368"/>
                    <a:pt x="202" y="369"/>
                  </a:cubicBezTo>
                  <a:lnTo>
                    <a:pt x="204" y="532"/>
                  </a:lnTo>
                  <a:cubicBezTo>
                    <a:pt x="204" y="543"/>
                    <a:pt x="197" y="552"/>
                    <a:pt x="186" y="552"/>
                  </a:cubicBezTo>
                  <a:cubicBezTo>
                    <a:pt x="176" y="553"/>
                    <a:pt x="168" y="544"/>
                    <a:pt x="168" y="534"/>
                  </a:cubicBezTo>
                  <a:lnTo>
                    <a:pt x="157" y="368"/>
                  </a:lnTo>
                  <a:lnTo>
                    <a:pt x="146" y="258"/>
                  </a:lnTo>
                  <a:lnTo>
                    <a:pt x="143" y="258"/>
                  </a:lnTo>
                  <a:lnTo>
                    <a:pt x="131" y="365"/>
                  </a:lnTo>
                  <a:lnTo>
                    <a:pt x="121" y="534"/>
                  </a:lnTo>
                  <a:cubicBezTo>
                    <a:pt x="121" y="544"/>
                    <a:pt x="113" y="553"/>
                    <a:pt x="102" y="552"/>
                  </a:cubicBezTo>
                  <a:cubicBezTo>
                    <a:pt x="92" y="552"/>
                    <a:pt x="85" y="543"/>
                    <a:pt x="85" y="532"/>
                  </a:cubicBezTo>
                  <a:lnTo>
                    <a:pt x="86" y="369"/>
                  </a:lnTo>
                  <a:cubicBezTo>
                    <a:pt x="86" y="368"/>
                    <a:pt x="86" y="367"/>
                    <a:pt x="86" y="366"/>
                  </a:cubicBezTo>
                  <a:lnTo>
                    <a:pt x="78" y="290"/>
                  </a:lnTo>
                  <a:lnTo>
                    <a:pt x="57" y="290"/>
                  </a:lnTo>
                  <a:cubicBezTo>
                    <a:pt x="62" y="260"/>
                    <a:pt x="95" y="183"/>
                    <a:pt x="95" y="152"/>
                  </a:cubicBezTo>
                  <a:cubicBezTo>
                    <a:pt x="95" y="124"/>
                    <a:pt x="92" y="109"/>
                    <a:pt x="88" y="95"/>
                  </a:cubicBezTo>
                  <a:lnTo>
                    <a:pt x="81" y="127"/>
                  </a:lnTo>
                  <a:lnTo>
                    <a:pt x="29" y="242"/>
                  </a:lnTo>
                  <a:cubicBezTo>
                    <a:pt x="27" y="249"/>
                    <a:pt x="18" y="253"/>
                    <a:pt x="11" y="250"/>
                  </a:cubicBezTo>
                  <a:cubicBezTo>
                    <a:pt x="4" y="247"/>
                    <a:pt x="0" y="239"/>
                    <a:pt x="3" y="232"/>
                  </a:cubicBezTo>
                  <a:lnTo>
                    <a:pt x="50" y="115"/>
                  </a:lnTo>
                  <a:lnTo>
                    <a:pt x="77" y="19"/>
                  </a:lnTo>
                  <a:cubicBezTo>
                    <a:pt x="80" y="8"/>
                    <a:pt x="90" y="0"/>
                    <a:pt x="102" y="0"/>
                  </a:cubicBezTo>
                  <a:lnTo>
                    <a:pt x="145" y="0"/>
                  </a:lnTo>
                  <a:lnTo>
                    <a:pt x="188" y="0"/>
                  </a:lnTo>
                  <a:cubicBezTo>
                    <a:pt x="200" y="0"/>
                    <a:pt x="210" y="8"/>
                    <a:pt x="213" y="1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7" name="Freeform 33"/>
            <p:cNvSpPr>
              <a:spLocks/>
            </p:cNvSpPr>
            <p:nvPr/>
          </p:nvSpPr>
          <p:spPr bwMode="auto">
            <a:xfrm>
              <a:off x="2983" y="1978"/>
              <a:ext cx="57" cy="50"/>
            </a:xfrm>
            <a:custGeom>
              <a:avLst/>
              <a:gdLst>
                <a:gd name="T0" fmla="*/ 106 w 122"/>
                <a:gd name="T1" fmla="*/ 45 h 106"/>
                <a:gd name="T2" fmla="*/ 106 w 122"/>
                <a:gd name="T3" fmla="*/ 45 h 106"/>
                <a:gd name="T4" fmla="*/ 122 w 122"/>
                <a:gd name="T5" fmla="*/ 92 h 106"/>
                <a:gd name="T6" fmla="*/ 92 w 122"/>
                <a:gd name="T7" fmla="*/ 86 h 106"/>
                <a:gd name="T8" fmla="*/ 61 w 122"/>
                <a:gd name="T9" fmla="*/ 106 h 106"/>
                <a:gd name="T10" fmla="*/ 29 w 122"/>
                <a:gd name="T11" fmla="*/ 86 h 106"/>
                <a:gd name="T12" fmla="*/ 0 w 122"/>
                <a:gd name="T13" fmla="*/ 92 h 106"/>
                <a:gd name="T14" fmla="*/ 16 w 122"/>
                <a:gd name="T15" fmla="*/ 45 h 106"/>
                <a:gd name="T16" fmla="*/ 61 w 122"/>
                <a:gd name="T17" fmla="*/ 0 h 106"/>
                <a:gd name="T18" fmla="*/ 106 w 122"/>
                <a:gd name="T19"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6">
                  <a:moveTo>
                    <a:pt x="106" y="45"/>
                  </a:moveTo>
                  <a:lnTo>
                    <a:pt x="106" y="45"/>
                  </a:lnTo>
                  <a:cubicBezTo>
                    <a:pt x="106" y="86"/>
                    <a:pt x="122" y="92"/>
                    <a:pt x="122" y="92"/>
                  </a:cubicBezTo>
                  <a:cubicBezTo>
                    <a:pt x="122" y="92"/>
                    <a:pt x="107" y="100"/>
                    <a:pt x="92" y="86"/>
                  </a:cubicBezTo>
                  <a:cubicBezTo>
                    <a:pt x="84" y="97"/>
                    <a:pt x="73" y="106"/>
                    <a:pt x="61" y="106"/>
                  </a:cubicBezTo>
                  <a:cubicBezTo>
                    <a:pt x="49" y="106"/>
                    <a:pt x="38" y="97"/>
                    <a:pt x="29" y="86"/>
                  </a:cubicBezTo>
                  <a:cubicBezTo>
                    <a:pt x="15" y="100"/>
                    <a:pt x="0" y="92"/>
                    <a:pt x="0" y="92"/>
                  </a:cubicBezTo>
                  <a:cubicBezTo>
                    <a:pt x="0" y="92"/>
                    <a:pt x="16" y="86"/>
                    <a:pt x="16" y="45"/>
                  </a:cubicBezTo>
                  <a:cubicBezTo>
                    <a:pt x="16" y="20"/>
                    <a:pt x="36" y="0"/>
                    <a:pt x="61" y="0"/>
                  </a:cubicBezTo>
                  <a:cubicBezTo>
                    <a:pt x="86" y="0"/>
                    <a:pt x="106" y="20"/>
                    <a:pt x="106" y="45"/>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8" name="Freeform 34"/>
            <p:cNvSpPr>
              <a:spLocks/>
            </p:cNvSpPr>
            <p:nvPr/>
          </p:nvSpPr>
          <p:spPr bwMode="auto">
            <a:xfrm>
              <a:off x="2942" y="2033"/>
              <a:ext cx="136" cy="258"/>
            </a:xfrm>
            <a:custGeom>
              <a:avLst/>
              <a:gdLst>
                <a:gd name="T0" fmla="*/ 213 w 291"/>
                <a:gd name="T1" fmla="*/ 19 h 553"/>
                <a:gd name="T2" fmla="*/ 213 w 291"/>
                <a:gd name="T3" fmla="*/ 19 h 553"/>
                <a:gd name="T4" fmla="*/ 241 w 291"/>
                <a:gd name="T5" fmla="*/ 116 h 553"/>
                <a:gd name="T6" fmla="*/ 288 w 291"/>
                <a:gd name="T7" fmla="*/ 233 h 553"/>
                <a:gd name="T8" fmla="*/ 280 w 291"/>
                <a:gd name="T9" fmla="*/ 251 h 553"/>
                <a:gd name="T10" fmla="*/ 262 w 291"/>
                <a:gd name="T11" fmla="*/ 242 h 553"/>
                <a:gd name="T12" fmla="*/ 210 w 291"/>
                <a:gd name="T13" fmla="*/ 128 h 553"/>
                <a:gd name="T14" fmla="*/ 203 w 291"/>
                <a:gd name="T15" fmla="*/ 95 h 553"/>
                <a:gd name="T16" fmla="*/ 196 w 291"/>
                <a:gd name="T17" fmla="*/ 153 h 553"/>
                <a:gd name="T18" fmla="*/ 234 w 291"/>
                <a:gd name="T19" fmla="*/ 291 h 553"/>
                <a:gd name="T20" fmla="*/ 211 w 291"/>
                <a:gd name="T21" fmla="*/ 291 h 553"/>
                <a:gd name="T22" fmla="*/ 203 w 291"/>
                <a:gd name="T23" fmla="*/ 366 h 553"/>
                <a:gd name="T24" fmla="*/ 203 w 291"/>
                <a:gd name="T25" fmla="*/ 369 h 553"/>
                <a:gd name="T26" fmla="*/ 204 w 291"/>
                <a:gd name="T27" fmla="*/ 533 h 553"/>
                <a:gd name="T28" fmla="*/ 187 w 291"/>
                <a:gd name="T29" fmla="*/ 553 h 553"/>
                <a:gd name="T30" fmla="*/ 168 w 291"/>
                <a:gd name="T31" fmla="*/ 534 h 553"/>
                <a:gd name="T32" fmla="*/ 158 w 291"/>
                <a:gd name="T33" fmla="*/ 368 h 553"/>
                <a:gd name="T34" fmla="*/ 146 w 291"/>
                <a:gd name="T35" fmla="*/ 258 h 553"/>
                <a:gd name="T36" fmla="*/ 143 w 291"/>
                <a:gd name="T37" fmla="*/ 258 h 553"/>
                <a:gd name="T38" fmla="*/ 132 w 291"/>
                <a:gd name="T39" fmla="*/ 366 h 553"/>
                <a:gd name="T40" fmla="*/ 121 w 291"/>
                <a:gd name="T41" fmla="*/ 534 h 553"/>
                <a:gd name="T42" fmla="*/ 103 w 291"/>
                <a:gd name="T43" fmla="*/ 553 h 553"/>
                <a:gd name="T44" fmla="*/ 85 w 291"/>
                <a:gd name="T45" fmla="*/ 533 h 553"/>
                <a:gd name="T46" fmla="*/ 86 w 291"/>
                <a:gd name="T47" fmla="*/ 369 h 553"/>
                <a:gd name="T48" fmla="*/ 86 w 291"/>
                <a:gd name="T49" fmla="*/ 366 h 553"/>
                <a:gd name="T50" fmla="*/ 78 w 291"/>
                <a:gd name="T51" fmla="*/ 291 h 553"/>
                <a:gd name="T52" fmla="*/ 57 w 291"/>
                <a:gd name="T53" fmla="*/ 291 h 553"/>
                <a:gd name="T54" fmla="*/ 95 w 291"/>
                <a:gd name="T55" fmla="*/ 153 h 553"/>
                <a:gd name="T56" fmla="*/ 88 w 291"/>
                <a:gd name="T57" fmla="*/ 95 h 553"/>
                <a:gd name="T58" fmla="*/ 81 w 291"/>
                <a:gd name="T59" fmla="*/ 128 h 553"/>
                <a:gd name="T60" fmla="*/ 29 w 291"/>
                <a:gd name="T61" fmla="*/ 242 h 553"/>
                <a:gd name="T62" fmla="*/ 11 w 291"/>
                <a:gd name="T63" fmla="*/ 251 h 553"/>
                <a:gd name="T64" fmla="*/ 3 w 291"/>
                <a:gd name="T65" fmla="*/ 233 h 553"/>
                <a:gd name="T66" fmla="*/ 51 w 291"/>
                <a:gd name="T67" fmla="*/ 116 h 553"/>
                <a:gd name="T68" fmla="*/ 78 w 291"/>
                <a:gd name="T69" fmla="*/ 20 h 553"/>
                <a:gd name="T70" fmla="*/ 103 w 291"/>
                <a:gd name="T71" fmla="*/ 0 h 553"/>
                <a:gd name="T72" fmla="*/ 146 w 291"/>
                <a:gd name="T73" fmla="*/ 0 h 553"/>
                <a:gd name="T74" fmla="*/ 189 w 291"/>
                <a:gd name="T75" fmla="*/ 0 h 553"/>
                <a:gd name="T76" fmla="*/ 213 w 291"/>
                <a:gd name="T77" fmla="*/ 19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553">
                  <a:moveTo>
                    <a:pt x="213" y="19"/>
                  </a:moveTo>
                  <a:lnTo>
                    <a:pt x="213" y="19"/>
                  </a:lnTo>
                  <a:lnTo>
                    <a:pt x="241" y="116"/>
                  </a:lnTo>
                  <a:lnTo>
                    <a:pt x="288" y="233"/>
                  </a:lnTo>
                  <a:cubicBezTo>
                    <a:pt x="291" y="240"/>
                    <a:pt x="287" y="248"/>
                    <a:pt x="280" y="251"/>
                  </a:cubicBezTo>
                  <a:cubicBezTo>
                    <a:pt x="272" y="253"/>
                    <a:pt x="264" y="250"/>
                    <a:pt x="262" y="242"/>
                  </a:cubicBezTo>
                  <a:lnTo>
                    <a:pt x="210" y="128"/>
                  </a:lnTo>
                  <a:lnTo>
                    <a:pt x="203" y="95"/>
                  </a:lnTo>
                  <a:cubicBezTo>
                    <a:pt x="199" y="109"/>
                    <a:pt x="196" y="124"/>
                    <a:pt x="196" y="153"/>
                  </a:cubicBezTo>
                  <a:cubicBezTo>
                    <a:pt x="196" y="183"/>
                    <a:pt x="220" y="260"/>
                    <a:pt x="234" y="291"/>
                  </a:cubicBezTo>
                  <a:lnTo>
                    <a:pt x="211" y="291"/>
                  </a:lnTo>
                  <a:lnTo>
                    <a:pt x="203" y="366"/>
                  </a:lnTo>
                  <a:cubicBezTo>
                    <a:pt x="203" y="367"/>
                    <a:pt x="203" y="368"/>
                    <a:pt x="203" y="369"/>
                  </a:cubicBezTo>
                  <a:lnTo>
                    <a:pt x="204" y="533"/>
                  </a:lnTo>
                  <a:cubicBezTo>
                    <a:pt x="204" y="544"/>
                    <a:pt x="197" y="553"/>
                    <a:pt x="187" y="553"/>
                  </a:cubicBezTo>
                  <a:cubicBezTo>
                    <a:pt x="176" y="553"/>
                    <a:pt x="168" y="545"/>
                    <a:pt x="168" y="534"/>
                  </a:cubicBezTo>
                  <a:lnTo>
                    <a:pt x="158" y="368"/>
                  </a:lnTo>
                  <a:lnTo>
                    <a:pt x="146" y="258"/>
                  </a:lnTo>
                  <a:lnTo>
                    <a:pt x="143" y="258"/>
                  </a:lnTo>
                  <a:lnTo>
                    <a:pt x="132" y="366"/>
                  </a:lnTo>
                  <a:lnTo>
                    <a:pt x="121" y="534"/>
                  </a:lnTo>
                  <a:cubicBezTo>
                    <a:pt x="121" y="545"/>
                    <a:pt x="113" y="553"/>
                    <a:pt x="103" y="553"/>
                  </a:cubicBezTo>
                  <a:cubicBezTo>
                    <a:pt x="92" y="553"/>
                    <a:pt x="85" y="544"/>
                    <a:pt x="85" y="533"/>
                  </a:cubicBezTo>
                  <a:lnTo>
                    <a:pt x="86" y="369"/>
                  </a:lnTo>
                  <a:cubicBezTo>
                    <a:pt x="86" y="368"/>
                    <a:pt x="86" y="367"/>
                    <a:pt x="86" y="366"/>
                  </a:cubicBezTo>
                  <a:lnTo>
                    <a:pt x="78" y="291"/>
                  </a:lnTo>
                  <a:lnTo>
                    <a:pt x="57" y="291"/>
                  </a:lnTo>
                  <a:cubicBezTo>
                    <a:pt x="63" y="260"/>
                    <a:pt x="95" y="183"/>
                    <a:pt x="95" y="153"/>
                  </a:cubicBezTo>
                  <a:cubicBezTo>
                    <a:pt x="95" y="124"/>
                    <a:pt x="92" y="109"/>
                    <a:pt x="88" y="95"/>
                  </a:cubicBezTo>
                  <a:lnTo>
                    <a:pt x="81" y="128"/>
                  </a:lnTo>
                  <a:lnTo>
                    <a:pt x="29" y="242"/>
                  </a:lnTo>
                  <a:cubicBezTo>
                    <a:pt x="27" y="250"/>
                    <a:pt x="19" y="253"/>
                    <a:pt x="11" y="251"/>
                  </a:cubicBezTo>
                  <a:cubicBezTo>
                    <a:pt x="4" y="248"/>
                    <a:pt x="0" y="240"/>
                    <a:pt x="3" y="233"/>
                  </a:cubicBezTo>
                  <a:lnTo>
                    <a:pt x="51" y="116"/>
                  </a:lnTo>
                  <a:lnTo>
                    <a:pt x="78" y="20"/>
                  </a:lnTo>
                  <a:cubicBezTo>
                    <a:pt x="81" y="9"/>
                    <a:pt x="91" y="0"/>
                    <a:pt x="103" y="0"/>
                  </a:cubicBezTo>
                  <a:lnTo>
                    <a:pt x="146" y="0"/>
                  </a:lnTo>
                  <a:lnTo>
                    <a:pt x="189" y="0"/>
                  </a:lnTo>
                  <a:cubicBezTo>
                    <a:pt x="200" y="0"/>
                    <a:pt x="210" y="8"/>
                    <a:pt x="213" y="19"/>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49" name="Freeform 35"/>
            <p:cNvSpPr>
              <a:spLocks/>
            </p:cNvSpPr>
            <p:nvPr/>
          </p:nvSpPr>
          <p:spPr bwMode="auto">
            <a:xfrm>
              <a:off x="2659" y="2214"/>
              <a:ext cx="116" cy="166"/>
            </a:xfrm>
            <a:custGeom>
              <a:avLst/>
              <a:gdLst>
                <a:gd name="T0" fmla="*/ 193 w 249"/>
                <a:gd name="T1" fmla="*/ 0 h 356"/>
                <a:gd name="T2" fmla="*/ 193 w 249"/>
                <a:gd name="T3" fmla="*/ 0 h 356"/>
                <a:gd name="T4" fmla="*/ 57 w 249"/>
                <a:gd name="T5" fmla="*/ 0 h 356"/>
                <a:gd name="T6" fmla="*/ 0 w 249"/>
                <a:gd name="T7" fmla="*/ 57 h 356"/>
                <a:gd name="T8" fmla="*/ 0 w 249"/>
                <a:gd name="T9" fmla="*/ 248 h 356"/>
                <a:gd name="T10" fmla="*/ 30 w 249"/>
                <a:gd name="T11" fmla="*/ 267 h 356"/>
                <a:gd name="T12" fmla="*/ 125 w 249"/>
                <a:gd name="T13" fmla="*/ 315 h 356"/>
                <a:gd name="T14" fmla="*/ 249 w 249"/>
                <a:gd name="T15" fmla="*/ 356 h 356"/>
                <a:gd name="T16" fmla="*/ 249 w 249"/>
                <a:gd name="T17" fmla="*/ 57 h 356"/>
                <a:gd name="T18" fmla="*/ 193 w 249"/>
                <a:gd name="T19"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 h="356">
                  <a:moveTo>
                    <a:pt x="193" y="0"/>
                  </a:moveTo>
                  <a:lnTo>
                    <a:pt x="193" y="0"/>
                  </a:lnTo>
                  <a:lnTo>
                    <a:pt x="57" y="0"/>
                  </a:lnTo>
                  <a:cubicBezTo>
                    <a:pt x="26" y="0"/>
                    <a:pt x="0" y="26"/>
                    <a:pt x="0" y="57"/>
                  </a:cubicBezTo>
                  <a:lnTo>
                    <a:pt x="0" y="248"/>
                  </a:lnTo>
                  <a:cubicBezTo>
                    <a:pt x="10" y="254"/>
                    <a:pt x="20" y="261"/>
                    <a:pt x="30" y="267"/>
                  </a:cubicBezTo>
                  <a:cubicBezTo>
                    <a:pt x="61" y="285"/>
                    <a:pt x="92" y="301"/>
                    <a:pt x="125" y="315"/>
                  </a:cubicBezTo>
                  <a:cubicBezTo>
                    <a:pt x="165" y="332"/>
                    <a:pt x="206" y="346"/>
                    <a:pt x="249" y="356"/>
                  </a:cubicBezTo>
                  <a:lnTo>
                    <a:pt x="249" y="57"/>
                  </a:lnTo>
                  <a:cubicBezTo>
                    <a:pt x="249" y="26"/>
                    <a:pt x="224" y="0"/>
                    <a:pt x="193" y="0"/>
                  </a:cubicBez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50" name="Freeform 36"/>
            <p:cNvSpPr>
              <a:spLocks/>
            </p:cNvSpPr>
            <p:nvPr/>
          </p:nvSpPr>
          <p:spPr bwMode="auto">
            <a:xfrm>
              <a:off x="2806" y="2247"/>
              <a:ext cx="119" cy="150"/>
            </a:xfrm>
            <a:custGeom>
              <a:avLst/>
              <a:gdLst>
                <a:gd name="T0" fmla="*/ 255 w 255"/>
                <a:gd name="T1" fmla="*/ 266 h 320"/>
                <a:gd name="T2" fmla="*/ 255 w 255"/>
                <a:gd name="T3" fmla="*/ 266 h 320"/>
                <a:gd name="T4" fmla="*/ 255 w 255"/>
                <a:gd name="T5" fmla="*/ 57 h 320"/>
                <a:gd name="T6" fmla="*/ 197 w 255"/>
                <a:gd name="T7" fmla="*/ 0 h 320"/>
                <a:gd name="T8" fmla="*/ 58 w 255"/>
                <a:gd name="T9" fmla="*/ 0 h 320"/>
                <a:gd name="T10" fmla="*/ 0 w 255"/>
                <a:gd name="T11" fmla="*/ 57 h 320"/>
                <a:gd name="T12" fmla="*/ 0 w 255"/>
                <a:gd name="T13" fmla="*/ 266 h 320"/>
                <a:gd name="T14" fmla="*/ 21 w 255"/>
                <a:gd name="T15" fmla="*/ 310 h 320"/>
                <a:gd name="T16" fmla="*/ 145 w 255"/>
                <a:gd name="T17" fmla="*/ 320 h 320"/>
                <a:gd name="T18" fmla="*/ 227 w 255"/>
                <a:gd name="T19" fmla="*/ 315 h 320"/>
                <a:gd name="T20" fmla="*/ 255 w 255"/>
                <a:gd name="T21" fmla="*/ 26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320">
                  <a:moveTo>
                    <a:pt x="255" y="266"/>
                  </a:moveTo>
                  <a:lnTo>
                    <a:pt x="255" y="266"/>
                  </a:lnTo>
                  <a:lnTo>
                    <a:pt x="255" y="57"/>
                  </a:lnTo>
                  <a:cubicBezTo>
                    <a:pt x="255" y="25"/>
                    <a:pt x="229" y="0"/>
                    <a:pt x="197" y="0"/>
                  </a:cubicBezTo>
                  <a:lnTo>
                    <a:pt x="58" y="0"/>
                  </a:lnTo>
                  <a:cubicBezTo>
                    <a:pt x="26" y="0"/>
                    <a:pt x="0" y="25"/>
                    <a:pt x="0" y="57"/>
                  </a:cubicBezTo>
                  <a:lnTo>
                    <a:pt x="0" y="266"/>
                  </a:lnTo>
                  <a:cubicBezTo>
                    <a:pt x="0" y="284"/>
                    <a:pt x="8" y="299"/>
                    <a:pt x="21" y="310"/>
                  </a:cubicBezTo>
                  <a:cubicBezTo>
                    <a:pt x="61" y="316"/>
                    <a:pt x="103" y="320"/>
                    <a:pt x="145" y="320"/>
                  </a:cubicBezTo>
                  <a:cubicBezTo>
                    <a:pt x="173" y="320"/>
                    <a:pt x="200" y="318"/>
                    <a:pt x="227" y="315"/>
                  </a:cubicBezTo>
                  <a:cubicBezTo>
                    <a:pt x="244" y="305"/>
                    <a:pt x="255" y="287"/>
                    <a:pt x="255" y="266"/>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51" name="Freeform 37"/>
            <p:cNvSpPr>
              <a:spLocks/>
            </p:cNvSpPr>
            <p:nvPr/>
          </p:nvSpPr>
          <p:spPr bwMode="auto">
            <a:xfrm>
              <a:off x="2950" y="2301"/>
              <a:ext cx="119" cy="89"/>
            </a:xfrm>
            <a:custGeom>
              <a:avLst/>
              <a:gdLst>
                <a:gd name="T0" fmla="*/ 197 w 255"/>
                <a:gd name="T1" fmla="*/ 0 h 189"/>
                <a:gd name="T2" fmla="*/ 197 w 255"/>
                <a:gd name="T3" fmla="*/ 0 h 189"/>
                <a:gd name="T4" fmla="*/ 58 w 255"/>
                <a:gd name="T5" fmla="*/ 0 h 189"/>
                <a:gd name="T6" fmla="*/ 0 w 255"/>
                <a:gd name="T7" fmla="*/ 58 h 189"/>
                <a:gd name="T8" fmla="*/ 0 w 255"/>
                <a:gd name="T9" fmla="*/ 166 h 189"/>
                <a:gd name="T10" fmla="*/ 4 w 255"/>
                <a:gd name="T11" fmla="*/ 189 h 189"/>
                <a:gd name="T12" fmla="*/ 255 w 255"/>
                <a:gd name="T13" fmla="*/ 93 h 189"/>
                <a:gd name="T14" fmla="*/ 255 w 255"/>
                <a:gd name="T15" fmla="*/ 58 h 189"/>
                <a:gd name="T16" fmla="*/ 197 w 255"/>
                <a:gd name="T17" fmla="*/ 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89">
                  <a:moveTo>
                    <a:pt x="197" y="0"/>
                  </a:moveTo>
                  <a:lnTo>
                    <a:pt x="197" y="0"/>
                  </a:lnTo>
                  <a:lnTo>
                    <a:pt x="58" y="0"/>
                  </a:lnTo>
                  <a:cubicBezTo>
                    <a:pt x="26" y="0"/>
                    <a:pt x="0" y="26"/>
                    <a:pt x="0" y="58"/>
                  </a:cubicBezTo>
                  <a:lnTo>
                    <a:pt x="0" y="166"/>
                  </a:lnTo>
                  <a:cubicBezTo>
                    <a:pt x="0" y="174"/>
                    <a:pt x="1" y="182"/>
                    <a:pt x="4" y="189"/>
                  </a:cubicBezTo>
                  <a:cubicBezTo>
                    <a:pt x="94" y="171"/>
                    <a:pt x="178" y="138"/>
                    <a:pt x="255" y="93"/>
                  </a:cubicBezTo>
                  <a:lnTo>
                    <a:pt x="255" y="58"/>
                  </a:lnTo>
                  <a:cubicBezTo>
                    <a:pt x="255" y="26"/>
                    <a:pt x="229" y="0"/>
                    <a:pt x="197" y="0"/>
                  </a:cubicBez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sp>
          <p:nvSpPr>
            <p:cNvPr id="39952" name="Freeform 38"/>
            <p:cNvSpPr>
              <a:spLocks/>
            </p:cNvSpPr>
            <p:nvPr/>
          </p:nvSpPr>
          <p:spPr bwMode="auto">
            <a:xfrm>
              <a:off x="2490" y="1674"/>
              <a:ext cx="742" cy="743"/>
            </a:xfrm>
            <a:custGeom>
              <a:avLst/>
              <a:gdLst>
                <a:gd name="T0" fmla="*/ 794 w 1588"/>
                <a:gd name="T1" fmla="*/ 0 h 1588"/>
                <a:gd name="T2" fmla="*/ 794 w 1588"/>
                <a:gd name="T3" fmla="*/ 0 h 1588"/>
                <a:gd name="T4" fmla="*/ 0 w 1588"/>
                <a:gd name="T5" fmla="*/ 794 h 1588"/>
                <a:gd name="T6" fmla="*/ 219 w 1588"/>
                <a:gd name="T7" fmla="*/ 1341 h 1588"/>
                <a:gd name="T8" fmla="*/ 305 w 1588"/>
                <a:gd name="T9" fmla="*/ 1420 h 1588"/>
                <a:gd name="T10" fmla="*/ 388 w 1588"/>
                <a:gd name="T11" fmla="*/ 1477 h 1588"/>
                <a:gd name="T12" fmla="*/ 483 w 1588"/>
                <a:gd name="T13" fmla="*/ 1525 h 1588"/>
                <a:gd name="T14" fmla="*/ 794 w 1588"/>
                <a:gd name="T15" fmla="*/ 1588 h 1588"/>
                <a:gd name="T16" fmla="*/ 1588 w 1588"/>
                <a:gd name="T17" fmla="*/ 794 h 1588"/>
                <a:gd name="T18" fmla="*/ 794 w 1588"/>
                <a:gd name="T19" fmla="*/ 0 h 1588"/>
                <a:gd name="T20" fmla="*/ 794 w 1588"/>
                <a:gd name="T2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8" h="1588">
                  <a:moveTo>
                    <a:pt x="794" y="0"/>
                  </a:moveTo>
                  <a:lnTo>
                    <a:pt x="794" y="0"/>
                  </a:lnTo>
                  <a:cubicBezTo>
                    <a:pt x="355" y="0"/>
                    <a:pt x="0" y="355"/>
                    <a:pt x="0" y="794"/>
                  </a:cubicBezTo>
                  <a:cubicBezTo>
                    <a:pt x="0" y="1006"/>
                    <a:pt x="83" y="1199"/>
                    <a:pt x="219" y="1341"/>
                  </a:cubicBezTo>
                  <a:cubicBezTo>
                    <a:pt x="246" y="1370"/>
                    <a:pt x="275" y="1396"/>
                    <a:pt x="305" y="1420"/>
                  </a:cubicBezTo>
                  <a:cubicBezTo>
                    <a:pt x="332" y="1440"/>
                    <a:pt x="359" y="1459"/>
                    <a:pt x="388" y="1477"/>
                  </a:cubicBezTo>
                  <a:cubicBezTo>
                    <a:pt x="419" y="1495"/>
                    <a:pt x="450" y="1511"/>
                    <a:pt x="483" y="1525"/>
                  </a:cubicBezTo>
                  <a:cubicBezTo>
                    <a:pt x="579" y="1566"/>
                    <a:pt x="684" y="1588"/>
                    <a:pt x="794" y="1588"/>
                  </a:cubicBezTo>
                  <a:cubicBezTo>
                    <a:pt x="1233" y="1588"/>
                    <a:pt x="1588" y="1233"/>
                    <a:pt x="1588" y="794"/>
                  </a:cubicBezTo>
                  <a:cubicBezTo>
                    <a:pt x="1588" y="355"/>
                    <a:pt x="1233" y="0"/>
                    <a:pt x="794" y="0"/>
                  </a:cubicBezTo>
                  <a:lnTo>
                    <a:pt x="794" y="0"/>
                  </a:lnTo>
                  <a:close/>
                </a:path>
              </a:pathLst>
            </a:custGeom>
            <a:noFill/>
            <a:ln w="793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378" eaLnBrk="1" hangingPunct="1">
                <a:defRPr/>
              </a:pPr>
              <a:endParaRPr lang="en-US" sz="1800" dirty="0">
                <a:solidFill>
                  <a:srgbClr val="666666"/>
                </a:solidFill>
                <a:latin typeface="Arial" charset="0"/>
                <a:ea typeface="ＭＳ Ｐゴシック" charset="0"/>
              </a:endParaRPr>
            </a:p>
          </p:txBody>
        </p:sp>
      </p:grpSp>
      <p:sp>
        <p:nvSpPr>
          <p:cNvPr id="46" name="TextBox 1"/>
          <p:cNvSpPr txBox="1">
            <a:spLocks noChangeArrowheads="1"/>
          </p:cNvSpPr>
          <p:nvPr/>
        </p:nvSpPr>
        <p:spPr bwMode="auto">
          <a:xfrm>
            <a:off x="617027" y="4130667"/>
            <a:ext cx="7909947" cy="716930"/>
          </a:xfrm>
          <a:prstGeom prst="rect">
            <a:avLst/>
          </a:prstGeom>
          <a:noFill/>
          <a:ln w="9525">
            <a:noFill/>
            <a:miter lim="800000"/>
            <a:headEnd/>
            <a:tailEnd/>
          </a:ln>
          <a:extLst/>
        </p:spPr>
        <p:txBody>
          <a:bodyPr lIns="0" tIns="0" rIns="0" bIns="0"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defTabSz="914378" eaLnBrk="1" hangingPunct="1">
              <a:defRPr/>
            </a:pPr>
            <a:r>
              <a:rPr lang="en-US" altLang="x-none" sz="1800" dirty="0">
                <a:solidFill>
                  <a:srgbClr val="00506F"/>
                </a:solidFill>
                <a:latin typeface="Calibri"/>
              </a:rPr>
              <a:t>1100+ hospitals have participated over the last 9 years</a:t>
            </a:r>
          </a:p>
        </p:txBody>
      </p:sp>
    </p:spTree>
    <p:extLst>
      <p:ext uri="{BB962C8B-B14F-4D97-AF65-F5344CB8AC3E}">
        <p14:creationId xmlns:p14="http://schemas.microsoft.com/office/powerpoint/2010/main" val="9948814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0" y="937517"/>
            <a:ext cx="9144000" cy="376043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sz="1800" kern="0" dirty="0">
              <a:solidFill>
                <a:sysClr val="windowText" lastClr="000000"/>
              </a:solidFill>
              <a:latin typeface="Arial"/>
            </a:endParaRPr>
          </a:p>
        </p:txBody>
      </p:sp>
      <p:sp>
        <p:nvSpPr>
          <p:cNvPr id="8" name="Rounded Rectangle 7"/>
          <p:cNvSpPr/>
          <p:nvPr/>
        </p:nvSpPr>
        <p:spPr>
          <a:xfrm>
            <a:off x="159772" y="1123369"/>
            <a:ext cx="8802185" cy="3427181"/>
          </a:xfrm>
          <a:prstGeom prst="roundRect">
            <a:avLst>
              <a:gd name="adj" fmla="val 36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1" fontAlgn="auto" hangingPunct="1">
              <a:spcBef>
                <a:spcPts val="0"/>
              </a:spcBef>
              <a:spcAft>
                <a:spcPts val="0"/>
              </a:spcAft>
              <a:defRPr/>
            </a:pPr>
            <a:endParaRPr lang="en-US" sz="1800" kern="0" dirty="0">
              <a:solidFill>
                <a:sysClr val="windowText" lastClr="000000"/>
              </a:solidFill>
              <a:latin typeface="Arial"/>
            </a:endParaRPr>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Lean Human Capital Community  </a:t>
            </a:r>
          </a:p>
        </p:txBody>
      </p:sp>
      <p:pic>
        <p:nvPicPr>
          <p:cNvPr id="19" name="Picture 18">
            <a:extLst>
              <a:ext uri="{FF2B5EF4-FFF2-40B4-BE49-F238E27FC236}">
                <a16:creationId xmlns:a16="http://schemas.microsoft.com/office/drawing/2014/main" id="{0FB98E3C-9344-4434-851E-BDF1BF6B2632}"/>
              </a:ext>
            </a:extLst>
          </p:cNvPr>
          <p:cNvPicPr>
            <a:picLocks noChangeAspect="1"/>
          </p:cNvPicPr>
          <p:nvPr/>
        </p:nvPicPr>
        <p:blipFill>
          <a:blip r:embed="rId3"/>
          <a:stretch>
            <a:fillRect/>
          </a:stretch>
        </p:blipFill>
        <p:spPr>
          <a:xfrm>
            <a:off x="5335274" y="3801962"/>
            <a:ext cx="683829" cy="683829"/>
          </a:xfrm>
          <a:prstGeom prst="rect">
            <a:avLst/>
          </a:prstGeom>
        </p:spPr>
      </p:pic>
      <p:grpSp>
        <p:nvGrpSpPr>
          <p:cNvPr id="48" name="Group 47"/>
          <p:cNvGrpSpPr/>
          <p:nvPr/>
        </p:nvGrpSpPr>
        <p:grpSpPr>
          <a:xfrm>
            <a:off x="403442" y="1192612"/>
            <a:ext cx="8430896" cy="3257460"/>
            <a:chOff x="400136" y="1009810"/>
            <a:chExt cx="8570827" cy="3311526"/>
          </a:xfrm>
        </p:grpSpPr>
        <p:pic>
          <p:nvPicPr>
            <p:cNvPr id="49" name="Picture 32" descr="mage result for Our lady of the lak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59142" y="2858730"/>
              <a:ext cx="933496" cy="56009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86176" y="3509211"/>
              <a:ext cx="699405" cy="171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99796" y="2040391"/>
              <a:ext cx="848819" cy="255268"/>
            </a:xfrm>
            <a:prstGeom prst="rect">
              <a:avLst/>
            </a:prstGeom>
          </p:spPr>
        </p:pic>
        <p:pic>
          <p:nvPicPr>
            <p:cNvPr id="58" name="Picture 4" descr="Home"/>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563769" y="3539632"/>
              <a:ext cx="997248" cy="19862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49345" y="3959579"/>
              <a:ext cx="954644" cy="318215"/>
            </a:xfrm>
            <a:prstGeom prst="rect">
              <a:avLst/>
            </a:prstGeom>
          </p:spPr>
        </p:pic>
        <p:pic>
          <p:nvPicPr>
            <p:cNvPr id="60" name="Picture 59"/>
            <p:cNvPicPr>
              <a:picLocks noChangeAspect="1"/>
            </p:cNvPicPr>
            <p:nvPr/>
          </p:nvPicPr>
          <p:blipFill rotWithShape="1">
            <a:blip r:embed="rId9" cstate="email">
              <a:alphaModFix amt="85000"/>
              <a:extLst>
                <a:ext uri="{28A0092B-C50C-407E-A947-70E740481C1C}">
                  <a14:useLocalDpi xmlns:a14="http://schemas.microsoft.com/office/drawing/2010/main"/>
                </a:ext>
              </a:extLst>
            </a:blip>
            <a:srcRect t="27465"/>
            <a:stretch/>
          </p:blipFill>
          <p:spPr>
            <a:xfrm>
              <a:off x="2114364" y="4039366"/>
              <a:ext cx="1356547" cy="279581"/>
            </a:xfrm>
            <a:prstGeom prst="rect">
              <a:avLst/>
            </a:prstGeom>
          </p:spPr>
        </p:pic>
        <p:pic>
          <p:nvPicPr>
            <p:cNvPr id="61" name="Picture 6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177871" y="1020703"/>
              <a:ext cx="920021" cy="301882"/>
            </a:xfrm>
            <a:prstGeom prst="rect">
              <a:avLst/>
            </a:prstGeom>
          </p:spPr>
        </p:pic>
        <p:pic>
          <p:nvPicPr>
            <p:cNvPr id="62" name="Picture 2" descr="Lakeland Logo"/>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56193" y="2063926"/>
              <a:ext cx="1395217" cy="186030"/>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2"/>
            <p:cNvPicPr>
              <a:picLocks noChangeAspect="1"/>
            </p:cNvPicPr>
            <p:nvPr/>
          </p:nvPicPr>
          <p:blipFill>
            <a:blip r:embed="rId12"/>
            <a:stretch>
              <a:fillRect/>
            </a:stretch>
          </p:blipFill>
          <p:spPr>
            <a:xfrm>
              <a:off x="802540" y="2481825"/>
              <a:ext cx="1086268" cy="316720"/>
            </a:xfrm>
            <a:prstGeom prst="rect">
              <a:avLst/>
            </a:prstGeom>
          </p:spPr>
        </p:pic>
        <p:pic>
          <p:nvPicPr>
            <p:cNvPr id="64" name="Picture 63"/>
            <p:cNvPicPr>
              <a:picLocks noChangeAspect="1"/>
            </p:cNvPicPr>
            <p:nvPr/>
          </p:nvPicPr>
          <p:blipFill>
            <a:blip r:embed="rId13"/>
            <a:stretch>
              <a:fillRect/>
            </a:stretch>
          </p:blipFill>
          <p:spPr>
            <a:xfrm>
              <a:off x="4697479" y="2976988"/>
              <a:ext cx="886062" cy="229360"/>
            </a:xfrm>
            <a:prstGeom prst="rect">
              <a:avLst/>
            </a:prstGeom>
          </p:spPr>
        </p:pic>
        <p:pic>
          <p:nvPicPr>
            <p:cNvPr id="65" name="Picture 64"/>
            <p:cNvPicPr>
              <a:picLocks noChangeAspect="1"/>
            </p:cNvPicPr>
            <p:nvPr/>
          </p:nvPicPr>
          <p:blipFill>
            <a:blip r:embed="rId14"/>
            <a:stretch>
              <a:fillRect/>
            </a:stretch>
          </p:blipFill>
          <p:spPr>
            <a:xfrm>
              <a:off x="5375162" y="1150689"/>
              <a:ext cx="1042948" cy="274147"/>
            </a:xfrm>
            <a:prstGeom prst="rect">
              <a:avLst/>
            </a:prstGeom>
          </p:spPr>
        </p:pic>
        <p:pic>
          <p:nvPicPr>
            <p:cNvPr id="67" name="Picture 66"/>
            <p:cNvPicPr>
              <a:picLocks noChangeAspect="1"/>
            </p:cNvPicPr>
            <p:nvPr/>
          </p:nvPicPr>
          <p:blipFill>
            <a:blip r:embed="rId15"/>
            <a:stretch>
              <a:fillRect/>
            </a:stretch>
          </p:blipFill>
          <p:spPr>
            <a:xfrm>
              <a:off x="8380238" y="1265450"/>
              <a:ext cx="431617" cy="431617"/>
            </a:xfrm>
            <a:prstGeom prst="rect">
              <a:avLst/>
            </a:prstGeom>
          </p:spPr>
        </p:pic>
        <p:pic>
          <p:nvPicPr>
            <p:cNvPr id="68" name="Picture 67"/>
            <p:cNvPicPr>
              <a:picLocks noChangeAspect="1"/>
            </p:cNvPicPr>
            <p:nvPr/>
          </p:nvPicPr>
          <p:blipFill>
            <a:blip r:embed="rId16"/>
            <a:stretch>
              <a:fillRect/>
            </a:stretch>
          </p:blipFill>
          <p:spPr>
            <a:xfrm>
              <a:off x="1416615" y="1648007"/>
              <a:ext cx="845792" cy="203280"/>
            </a:xfrm>
            <a:prstGeom prst="rect">
              <a:avLst/>
            </a:prstGeom>
          </p:spPr>
        </p:pic>
        <p:pic>
          <p:nvPicPr>
            <p:cNvPr id="69" name="Picture 10" descr="mage result for maine health logo"/>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849498" y="4012426"/>
              <a:ext cx="838758" cy="1284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6" descr="mage result for atlantic health"/>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8140562" y="3509211"/>
              <a:ext cx="830401" cy="253667"/>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8" descr="mage result for baystate health"/>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3004238" y="1297094"/>
              <a:ext cx="1162754" cy="180947"/>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0" descr="mage result for providence health"/>
            <p:cNvPicPr>
              <a:picLocks noChangeAspect="1" noChangeArrowheads="1"/>
            </p:cNvPicPr>
            <p:nvPr/>
          </p:nvPicPr>
          <p:blipFill rotWithShape="1">
            <a:blip r:embed="rId20">
              <a:extLst>
                <a:ext uri="{28A0092B-C50C-407E-A947-70E740481C1C}">
                  <a14:useLocalDpi xmlns:a14="http://schemas.microsoft.com/office/drawing/2010/main"/>
                </a:ext>
              </a:extLst>
            </a:blip>
            <a:srcRect r="-4515" b="39051"/>
            <a:stretch/>
          </p:blipFill>
          <p:spPr bwMode="auto">
            <a:xfrm>
              <a:off x="556093" y="1009810"/>
              <a:ext cx="1072703" cy="312775"/>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8" descr="elated image"/>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400136" y="3968191"/>
              <a:ext cx="1614374" cy="353145"/>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2" descr="enesisHealth"/>
            <p:cNvPicPr>
              <a:picLocks noChangeAspect="1" noChangeArrowheads="1"/>
            </p:cNvPicPr>
            <p:nvPr/>
          </p:nvPicPr>
          <p:blipFill>
            <a:blip r:embed="rId22">
              <a:extLst>
                <a:ext uri="{28A0092B-C50C-407E-A947-70E740481C1C}">
                  <a14:useLocalDpi xmlns:a14="http://schemas.microsoft.com/office/drawing/2010/main"/>
                </a:ext>
              </a:extLst>
            </a:blip>
            <a:srcRect/>
            <a:stretch>
              <a:fillRect/>
            </a:stretch>
          </p:blipFill>
          <p:spPr bwMode="auto">
            <a:xfrm>
              <a:off x="4361887" y="1588419"/>
              <a:ext cx="915265" cy="240693"/>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44" descr="mage result for mayo clinic"/>
            <p:cNvPicPr>
              <a:picLocks noChangeAspect="1" noChangeArrowheads="1"/>
            </p:cNvPicPr>
            <p:nvPr/>
          </p:nvPicPr>
          <p:blipFill>
            <a:blip r:embed="rId23">
              <a:extLst>
                <a:ext uri="{28A0092B-C50C-407E-A947-70E740481C1C}">
                  <a14:useLocalDpi xmlns:a14="http://schemas.microsoft.com/office/drawing/2010/main"/>
                </a:ext>
              </a:extLst>
            </a:blip>
            <a:srcRect/>
            <a:stretch>
              <a:fillRect/>
            </a:stretch>
          </p:blipFill>
          <p:spPr bwMode="auto">
            <a:xfrm>
              <a:off x="3862074" y="3492531"/>
              <a:ext cx="1153343" cy="29298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48" descr="mage result for cedars sinai"/>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5920982" y="1688654"/>
              <a:ext cx="734061" cy="44299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52" descr="mage result for moffitt cancer cente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2455034" y="2502231"/>
              <a:ext cx="904432" cy="226845"/>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26"/>
            <a:stretch>
              <a:fillRect/>
            </a:stretch>
          </p:blipFill>
          <p:spPr>
            <a:xfrm>
              <a:off x="6742065" y="3975517"/>
              <a:ext cx="770963" cy="256987"/>
            </a:xfrm>
            <a:prstGeom prst="rect">
              <a:avLst/>
            </a:prstGeom>
          </p:spPr>
        </p:pic>
        <p:pic>
          <p:nvPicPr>
            <p:cNvPr id="83" name="Picture 64" descr="mage result for sisters of charity mercy medical"/>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4529146" y="2462988"/>
              <a:ext cx="1023506" cy="284105"/>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72" descr="mage result for hca"/>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6350142" y="2398158"/>
              <a:ext cx="801361" cy="289446"/>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88"/>
            <p:cNvPicPr>
              <a:picLocks noChangeAspect="1"/>
            </p:cNvPicPr>
            <p:nvPr/>
          </p:nvPicPr>
          <p:blipFill>
            <a:blip r:embed="rId29"/>
            <a:stretch>
              <a:fillRect/>
            </a:stretch>
          </p:blipFill>
          <p:spPr>
            <a:xfrm>
              <a:off x="3178665" y="2910659"/>
              <a:ext cx="1069829" cy="395500"/>
            </a:xfrm>
            <a:prstGeom prst="rect">
              <a:avLst/>
            </a:prstGeom>
          </p:spPr>
        </p:pic>
      </p:grpSp>
      <p:pic>
        <p:nvPicPr>
          <p:cNvPr id="91" name="Picture 2050"/>
          <p:cNvPicPr>
            <a:picLocks noChangeAspect="1"/>
          </p:cNvPicPr>
          <p:nvPr/>
        </p:nvPicPr>
        <p:blipFill>
          <a:blip r:embed="rId30">
            <a:extLst>
              <a:ext uri="{28A0092B-C50C-407E-A947-70E740481C1C}">
                <a14:useLocalDpi xmlns:a14="http://schemas.microsoft.com/office/drawing/2010/main"/>
              </a:ext>
            </a:extLst>
          </a:blip>
          <a:srcRect/>
          <a:stretch>
            <a:fillRect/>
          </a:stretch>
        </p:blipFill>
        <p:spPr bwMode="auto">
          <a:xfrm>
            <a:off x="6943106" y="1821784"/>
            <a:ext cx="903288"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87"/>
          <p:cNvPicPr>
            <a:picLocks noChangeAspect="1"/>
          </p:cNvPicPr>
          <p:nvPr/>
        </p:nvPicPr>
        <p:blipFill>
          <a:blip r:embed="rId31">
            <a:extLst>
              <a:ext uri="{28A0092B-C50C-407E-A947-70E740481C1C}">
                <a14:useLocalDpi xmlns:a14="http://schemas.microsoft.com/office/drawing/2010/main"/>
              </a:ext>
            </a:extLst>
          </a:blip>
          <a:srcRect/>
          <a:stretch>
            <a:fillRect/>
          </a:stretch>
        </p:blipFill>
        <p:spPr bwMode="auto">
          <a:xfrm>
            <a:off x="2493967" y="1860373"/>
            <a:ext cx="1207489" cy="22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4"/>
          <p:cNvPicPr>
            <a:picLocks noChangeAspect="1"/>
          </p:cNvPicPr>
          <p:nvPr/>
        </p:nvPicPr>
        <p:blipFill>
          <a:blip r:embed="rId32">
            <a:extLst>
              <a:ext uri="{28A0092B-C50C-407E-A947-70E740481C1C}">
                <a14:useLocalDpi xmlns:a14="http://schemas.microsoft.com/office/drawing/2010/main"/>
              </a:ext>
            </a:extLst>
          </a:blip>
          <a:srcRect/>
          <a:stretch>
            <a:fillRect/>
          </a:stretch>
        </p:blipFill>
        <p:spPr bwMode="auto">
          <a:xfrm>
            <a:off x="242602" y="1524915"/>
            <a:ext cx="1055688"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51"/>
          <p:cNvPicPr>
            <a:picLocks noChangeAspect="1"/>
          </p:cNvPicPr>
          <p:nvPr/>
        </p:nvPicPr>
        <p:blipFill>
          <a:blip r:embed="rId33">
            <a:extLst>
              <a:ext uri="{28A0092B-C50C-407E-A947-70E740481C1C}">
                <a14:useLocalDpi xmlns:a14="http://schemas.microsoft.com/office/drawing/2010/main"/>
              </a:ext>
            </a:extLst>
          </a:blip>
          <a:srcRect/>
          <a:stretch>
            <a:fillRect/>
          </a:stretch>
        </p:blipFill>
        <p:spPr bwMode="auto">
          <a:xfrm>
            <a:off x="3015503" y="2294725"/>
            <a:ext cx="1125538"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399207" y="3632956"/>
            <a:ext cx="1087798" cy="274320"/>
          </a:xfrm>
          <a:prstGeom prst="rect">
            <a:avLst/>
          </a:prstGeom>
        </p:spPr>
      </p:pic>
      <p:pic>
        <p:nvPicPr>
          <p:cNvPr id="1026" name="Picture 2" descr="Image result for university of wisconsin health logo"/>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650445" y="1307448"/>
            <a:ext cx="1234440" cy="2602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7448353" y="2197246"/>
            <a:ext cx="1350359" cy="342900"/>
          </a:xfrm>
          <a:prstGeom prst="rect">
            <a:avLst/>
          </a:prstGeom>
        </p:spPr>
      </p:pic>
      <p:pic>
        <p:nvPicPr>
          <p:cNvPr id="13" name="Picture 12"/>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496826" y="2066419"/>
            <a:ext cx="822962" cy="480060"/>
          </a:xfrm>
          <a:prstGeom prst="rect">
            <a:avLst/>
          </a:prstGeom>
        </p:spPr>
      </p:pic>
      <p:pic>
        <p:nvPicPr>
          <p:cNvPr id="3" name="Picture 2"/>
          <p:cNvPicPr>
            <a:picLocks noChangeAspect="1"/>
          </p:cNvPicPr>
          <p:nvPr/>
        </p:nvPicPr>
        <p:blipFill>
          <a:blip r:embed="rId38"/>
          <a:stretch>
            <a:fillRect/>
          </a:stretch>
        </p:blipFill>
        <p:spPr>
          <a:xfrm>
            <a:off x="338695" y="2927104"/>
            <a:ext cx="972657" cy="548640"/>
          </a:xfrm>
          <a:prstGeom prst="rect">
            <a:avLst/>
          </a:prstGeom>
        </p:spPr>
      </p:pic>
      <p:pic>
        <p:nvPicPr>
          <p:cNvPr id="5" name="Picture 4"/>
          <p:cNvPicPr>
            <a:picLocks noChangeAspect="1"/>
          </p:cNvPicPr>
          <p:nvPr/>
        </p:nvPicPr>
        <p:blipFill>
          <a:blip r:embed="rId39"/>
          <a:stretch>
            <a:fillRect/>
          </a:stretch>
        </p:blipFill>
        <p:spPr>
          <a:xfrm>
            <a:off x="1384762" y="3638518"/>
            <a:ext cx="831272" cy="274320"/>
          </a:xfrm>
          <a:prstGeom prst="rect">
            <a:avLst/>
          </a:prstGeom>
        </p:spPr>
      </p:pic>
      <p:pic>
        <p:nvPicPr>
          <p:cNvPr id="10" name="Picture 9"/>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118041" y="3044532"/>
            <a:ext cx="997529" cy="342900"/>
          </a:xfrm>
          <a:prstGeom prst="rect">
            <a:avLst/>
          </a:prstGeom>
        </p:spPr>
      </p:pic>
      <p:pic>
        <p:nvPicPr>
          <p:cNvPr id="16" name="Picture 15">
            <a:extLst>
              <a:ext uri="{FF2B5EF4-FFF2-40B4-BE49-F238E27FC236}">
                <a16:creationId xmlns:a16="http://schemas.microsoft.com/office/drawing/2014/main" id="{4A0C391D-1AC2-4498-935A-F070CE3FD6DC}"/>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1987749" y="1207425"/>
            <a:ext cx="881876" cy="516257"/>
          </a:xfrm>
          <a:prstGeom prst="rect">
            <a:avLst/>
          </a:prstGeom>
        </p:spPr>
      </p:pic>
      <p:pic>
        <p:nvPicPr>
          <p:cNvPr id="7" name="Picture 6">
            <a:extLst>
              <a:ext uri="{FF2B5EF4-FFF2-40B4-BE49-F238E27FC236}">
                <a16:creationId xmlns:a16="http://schemas.microsoft.com/office/drawing/2014/main" id="{178D579B-5C1F-480E-9166-EBC7DA0653AC}"/>
              </a:ext>
            </a:extLst>
          </p:cNvPr>
          <p:cNvPicPr>
            <a:picLocks noChangeAspect="1"/>
          </p:cNvPicPr>
          <p:nvPr/>
        </p:nvPicPr>
        <p:blipFill>
          <a:blip r:embed="rId42"/>
          <a:stretch>
            <a:fillRect/>
          </a:stretch>
        </p:blipFill>
        <p:spPr>
          <a:xfrm>
            <a:off x="291802" y="3651207"/>
            <a:ext cx="935103" cy="230252"/>
          </a:xfrm>
          <a:prstGeom prst="rect">
            <a:avLst/>
          </a:prstGeom>
        </p:spPr>
      </p:pic>
      <p:sp>
        <p:nvSpPr>
          <p:cNvPr id="12" name="AutoShape 4" descr="Image result for wellspan health">
            <a:extLst>
              <a:ext uri="{FF2B5EF4-FFF2-40B4-BE49-F238E27FC236}">
                <a16:creationId xmlns:a16="http://schemas.microsoft.com/office/drawing/2014/main" id="{7D27C21A-EE64-4D27-BB9C-3B68774C4D2B}"/>
              </a:ext>
            </a:extLst>
          </p:cNvPr>
          <p:cNvSpPr>
            <a:spLocks noChangeAspect="1" noChangeArrowheads="1"/>
          </p:cNvSpPr>
          <p:nvPr/>
        </p:nvSpPr>
        <p:spPr bwMode="auto">
          <a:xfrm>
            <a:off x="4457700" y="2459831"/>
            <a:ext cx="514704" cy="51470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1" fontAlgn="auto" hangingPunct="1">
              <a:spcBef>
                <a:spcPts val="0"/>
              </a:spcBef>
              <a:spcAft>
                <a:spcPts val="0"/>
              </a:spcAft>
            </a:pPr>
            <a:endParaRPr lang="en-US" sz="1350" dirty="0">
              <a:solidFill>
                <a:srgbClr val="292934"/>
              </a:solidFill>
              <a:latin typeface="Arial"/>
            </a:endParaRPr>
          </a:p>
        </p:txBody>
      </p:sp>
      <p:sp>
        <p:nvSpPr>
          <p:cNvPr id="15" name="AutoShape 6" descr="Image result for wellspan health">
            <a:extLst>
              <a:ext uri="{FF2B5EF4-FFF2-40B4-BE49-F238E27FC236}">
                <a16:creationId xmlns:a16="http://schemas.microsoft.com/office/drawing/2014/main" id="{95784B7F-A4D7-4EF8-95CA-48102EB979EE}"/>
              </a:ext>
            </a:extLst>
          </p:cNvPr>
          <p:cNvSpPr>
            <a:spLocks noChangeAspect="1" noChangeArrowheads="1"/>
          </p:cNvSpPr>
          <p:nvPr/>
        </p:nvSpPr>
        <p:spPr bwMode="auto">
          <a:xfrm>
            <a:off x="4457700" y="2459831"/>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eaLnBrk="1" fontAlgn="auto" hangingPunct="1">
              <a:spcBef>
                <a:spcPts val="0"/>
              </a:spcBef>
              <a:spcAft>
                <a:spcPts val="0"/>
              </a:spcAft>
            </a:pPr>
            <a:endParaRPr lang="en-US" sz="1350" dirty="0">
              <a:solidFill>
                <a:srgbClr val="292934"/>
              </a:solidFill>
              <a:latin typeface="Arial"/>
            </a:endParaRPr>
          </a:p>
        </p:txBody>
      </p:sp>
      <p:pic>
        <p:nvPicPr>
          <p:cNvPr id="17" name="Picture 16">
            <a:extLst>
              <a:ext uri="{FF2B5EF4-FFF2-40B4-BE49-F238E27FC236}">
                <a16:creationId xmlns:a16="http://schemas.microsoft.com/office/drawing/2014/main" id="{D8AC98FD-F6A0-4FD3-A53B-DC4468F17B94}"/>
              </a:ext>
            </a:extLst>
          </p:cNvPr>
          <p:cNvPicPr>
            <a:picLocks noChangeAspect="1"/>
          </p:cNvPicPr>
          <p:nvPr/>
        </p:nvPicPr>
        <p:blipFill>
          <a:blip r:embed="rId43"/>
          <a:stretch>
            <a:fillRect/>
          </a:stretch>
        </p:blipFill>
        <p:spPr>
          <a:xfrm>
            <a:off x="7565874" y="2590148"/>
            <a:ext cx="963169" cy="723992"/>
          </a:xfrm>
          <a:prstGeom prst="rect">
            <a:avLst/>
          </a:prstGeom>
        </p:spPr>
      </p:pic>
    </p:spTree>
    <p:extLst>
      <p:ext uri="{BB962C8B-B14F-4D97-AF65-F5344CB8AC3E}">
        <p14:creationId xmlns:p14="http://schemas.microsoft.com/office/powerpoint/2010/main" val="11804281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2" name="Group 251"/>
          <p:cNvGrpSpPr/>
          <p:nvPr/>
        </p:nvGrpSpPr>
        <p:grpSpPr>
          <a:xfrm>
            <a:off x="136726" y="868368"/>
            <a:ext cx="8968668" cy="3673252"/>
            <a:chOff x="-212033" y="1526951"/>
            <a:chExt cx="9311427" cy="3616549"/>
          </a:xfrm>
        </p:grpSpPr>
        <p:pic>
          <p:nvPicPr>
            <p:cNvPr id="53" name="Picture 52"/>
            <p:cNvPicPr>
              <a:picLocks noChangeAspect="1"/>
            </p:cNvPicPr>
            <p:nvPr/>
          </p:nvPicPr>
          <p:blipFill>
            <a:blip r:embed="rId3"/>
            <a:stretch>
              <a:fillRect/>
            </a:stretch>
          </p:blipFill>
          <p:spPr>
            <a:xfrm>
              <a:off x="7375395" y="1663812"/>
              <a:ext cx="236982" cy="3479688"/>
            </a:xfrm>
            <a:prstGeom prst="rect">
              <a:avLst/>
            </a:prstGeom>
          </p:spPr>
        </p:pic>
        <p:pic>
          <p:nvPicPr>
            <p:cNvPr id="54" name="Picture 53"/>
            <p:cNvPicPr>
              <a:picLocks noChangeAspect="1"/>
            </p:cNvPicPr>
            <p:nvPr/>
          </p:nvPicPr>
          <p:blipFill>
            <a:blip r:embed="rId3"/>
            <a:stretch>
              <a:fillRect/>
            </a:stretch>
          </p:blipFill>
          <p:spPr>
            <a:xfrm>
              <a:off x="8862412" y="1663812"/>
              <a:ext cx="236982" cy="3479688"/>
            </a:xfrm>
            <a:prstGeom prst="rect">
              <a:avLst/>
            </a:prstGeom>
          </p:spPr>
        </p:pic>
        <p:pic>
          <p:nvPicPr>
            <p:cNvPr id="55" name="Picture 54"/>
            <p:cNvPicPr>
              <a:picLocks noChangeAspect="1"/>
            </p:cNvPicPr>
            <p:nvPr/>
          </p:nvPicPr>
          <p:blipFill>
            <a:blip r:embed="rId3"/>
            <a:stretch>
              <a:fillRect/>
            </a:stretch>
          </p:blipFill>
          <p:spPr>
            <a:xfrm>
              <a:off x="5877326" y="1663812"/>
              <a:ext cx="236982" cy="3479688"/>
            </a:xfrm>
            <a:prstGeom prst="rect">
              <a:avLst/>
            </a:prstGeom>
          </p:spPr>
        </p:pic>
        <p:pic>
          <p:nvPicPr>
            <p:cNvPr id="56" name="Picture 55"/>
            <p:cNvPicPr>
              <a:picLocks noChangeAspect="1"/>
            </p:cNvPicPr>
            <p:nvPr/>
          </p:nvPicPr>
          <p:blipFill>
            <a:blip r:embed="rId3"/>
            <a:stretch>
              <a:fillRect/>
            </a:stretch>
          </p:blipFill>
          <p:spPr>
            <a:xfrm>
              <a:off x="4703351" y="1583999"/>
              <a:ext cx="109060" cy="3479688"/>
            </a:xfrm>
            <a:prstGeom prst="rect">
              <a:avLst/>
            </a:prstGeom>
          </p:spPr>
        </p:pic>
        <p:sp>
          <p:nvSpPr>
            <p:cNvPr id="57" name="Freeform 7"/>
            <p:cNvSpPr>
              <a:spLocks/>
            </p:cNvSpPr>
            <p:nvPr/>
          </p:nvSpPr>
          <p:spPr bwMode="auto">
            <a:xfrm>
              <a:off x="8934903" y="1639798"/>
              <a:ext cx="134528" cy="873491"/>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58" name="Freeform 8"/>
            <p:cNvSpPr>
              <a:spLocks/>
            </p:cNvSpPr>
            <p:nvPr/>
          </p:nvSpPr>
          <p:spPr bwMode="auto">
            <a:xfrm>
              <a:off x="7443570" y="1583999"/>
              <a:ext cx="1624580"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59" name="Freeform 9"/>
            <p:cNvSpPr>
              <a:spLocks/>
            </p:cNvSpPr>
            <p:nvPr/>
          </p:nvSpPr>
          <p:spPr bwMode="auto">
            <a:xfrm>
              <a:off x="7443570" y="1651686"/>
              <a:ext cx="135808" cy="873491"/>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60" name="Freeform 10"/>
            <p:cNvSpPr>
              <a:spLocks/>
            </p:cNvSpPr>
            <p:nvPr/>
          </p:nvSpPr>
          <p:spPr bwMode="auto">
            <a:xfrm>
              <a:off x="5952236" y="1583999"/>
              <a:ext cx="1624580"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61" name="Freeform 11"/>
            <p:cNvSpPr>
              <a:spLocks/>
            </p:cNvSpPr>
            <p:nvPr/>
          </p:nvSpPr>
          <p:spPr bwMode="auto">
            <a:xfrm>
              <a:off x="5952236" y="1651686"/>
              <a:ext cx="133246" cy="873491"/>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62" name="Freeform 12"/>
            <p:cNvSpPr>
              <a:spLocks/>
            </p:cNvSpPr>
            <p:nvPr/>
          </p:nvSpPr>
          <p:spPr bwMode="auto">
            <a:xfrm>
              <a:off x="4544335" y="1526951"/>
              <a:ext cx="1624580"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pic>
          <p:nvPicPr>
            <p:cNvPr id="83" name="Picture 82"/>
            <p:cNvPicPr>
              <a:picLocks noChangeAspect="1"/>
            </p:cNvPicPr>
            <p:nvPr/>
          </p:nvPicPr>
          <p:blipFill>
            <a:blip r:embed="rId3"/>
            <a:stretch>
              <a:fillRect/>
            </a:stretch>
          </p:blipFill>
          <p:spPr>
            <a:xfrm>
              <a:off x="2902947" y="1663812"/>
              <a:ext cx="236982" cy="3479688"/>
            </a:xfrm>
            <a:prstGeom prst="rect">
              <a:avLst/>
            </a:prstGeom>
          </p:spPr>
        </p:pic>
        <p:pic>
          <p:nvPicPr>
            <p:cNvPr id="84" name="Picture 83"/>
            <p:cNvPicPr>
              <a:picLocks noChangeAspect="1"/>
            </p:cNvPicPr>
            <p:nvPr/>
          </p:nvPicPr>
          <p:blipFill>
            <a:blip r:embed="rId3"/>
            <a:stretch>
              <a:fillRect/>
            </a:stretch>
          </p:blipFill>
          <p:spPr>
            <a:xfrm>
              <a:off x="1407107" y="1663812"/>
              <a:ext cx="236982" cy="3479688"/>
            </a:xfrm>
            <a:prstGeom prst="rect">
              <a:avLst/>
            </a:prstGeom>
          </p:spPr>
        </p:pic>
        <p:sp>
          <p:nvSpPr>
            <p:cNvPr id="86" name="Freeform 7"/>
            <p:cNvSpPr>
              <a:spLocks/>
            </p:cNvSpPr>
            <p:nvPr/>
          </p:nvSpPr>
          <p:spPr bwMode="auto">
            <a:xfrm>
              <a:off x="4459622" y="1651686"/>
              <a:ext cx="134528" cy="873491"/>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tx2">
                <a:lumMod val="50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87" name="Freeform 8"/>
            <p:cNvSpPr>
              <a:spLocks/>
            </p:cNvSpPr>
            <p:nvPr/>
          </p:nvSpPr>
          <p:spPr bwMode="auto">
            <a:xfrm>
              <a:off x="2968289" y="1583999"/>
              <a:ext cx="1624580"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88" name="Freeform 9"/>
            <p:cNvSpPr>
              <a:spLocks/>
            </p:cNvSpPr>
            <p:nvPr/>
          </p:nvSpPr>
          <p:spPr bwMode="auto">
            <a:xfrm>
              <a:off x="2968289" y="1645742"/>
              <a:ext cx="135808" cy="873491"/>
            </a:xfrm>
            <a:custGeom>
              <a:avLst/>
              <a:gdLst>
                <a:gd name="T0" fmla="*/ 54 w 82"/>
                <a:gd name="T1" fmla="*/ 575 h 628"/>
                <a:gd name="T2" fmla="*/ 54 w 82"/>
                <a:gd name="T3" fmla="*/ 0 h 628"/>
                <a:gd name="T4" fmla="*/ 0 w 82"/>
                <a:gd name="T5" fmla="*/ 11 h 628"/>
                <a:gd name="T6" fmla="*/ 0 w 82"/>
                <a:gd name="T7" fmla="*/ 628 h 628"/>
                <a:gd name="T8" fmla="*/ 54 w 82"/>
                <a:gd name="T9" fmla="*/ 617 h 628"/>
                <a:gd name="T10" fmla="*/ 54 w 82"/>
                <a:gd name="T11" fmla="*/ 617 h 628"/>
                <a:gd name="T12" fmla="*/ 80 w 82"/>
                <a:gd name="T13" fmla="*/ 587 h 628"/>
                <a:gd name="T14" fmla="*/ 54 w 82"/>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2" y="613"/>
                    <a:pt x="80" y="587"/>
                  </a:cubicBezTo>
                  <a:cubicBezTo>
                    <a:pt x="79" y="568"/>
                    <a:pt x="54" y="575"/>
                    <a:pt x="54" y="575"/>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89" name="Freeform 10"/>
            <p:cNvSpPr>
              <a:spLocks/>
            </p:cNvSpPr>
            <p:nvPr/>
          </p:nvSpPr>
          <p:spPr bwMode="auto">
            <a:xfrm>
              <a:off x="1476956" y="1583999"/>
              <a:ext cx="1624580"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90" name="Freeform 11"/>
            <p:cNvSpPr>
              <a:spLocks/>
            </p:cNvSpPr>
            <p:nvPr/>
          </p:nvSpPr>
          <p:spPr bwMode="auto">
            <a:xfrm>
              <a:off x="1476956" y="1651686"/>
              <a:ext cx="133246" cy="873491"/>
            </a:xfrm>
            <a:custGeom>
              <a:avLst/>
              <a:gdLst>
                <a:gd name="T0" fmla="*/ 54 w 81"/>
                <a:gd name="T1" fmla="*/ 575 h 628"/>
                <a:gd name="T2" fmla="*/ 54 w 81"/>
                <a:gd name="T3" fmla="*/ 0 h 628"/>
                <a:gd name="T4" fmla="*/ 0 w 81"/>
                <a:gd name="T5" fmla="*/ 11 h 628"/>
                <a:gd name="T6" fmla="*/ 0 w 81"/>
                <a:gd name="T7" fmla="*/ 628 h 628"/>
                <a:gd name="T8" fmla="*/ 54 w 81"/>
                <a:gd name="T9" fmla="*/ 617 h 628"/>
                <a:gd name="T10" fmla="*/ 54 w 81"/>
                <a:gd name="T11" fmla="*/ 617 h 628"/>
                <a:gd name="T12" fmla="*/ 80 w 81"/>
                <a:gd name="T13" fmla="*/ 587 h 628"/>
                <a:gd name="T14" fmla="*/ 54 w 81"/>
                <a:gd name="T15" fmla="*/ 575 h 6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628">
                  <a:moveTo>
                    <a:pt x="54" y="575"/>
                  </a:moveTo>
                  <a:cubicBezTo>
                    <a:pt x="54" y="0"/>
                    <a:pt x="54" y="0"/>
                    <a:pt x="54" y="0"/>
                  </a:cubicBezTo>
                  <a:cubicBezTo>
                    <a:pt x="0" y="11"/>
                    <a:pt x="0" y="11"/>
                    <a:pt x="0" y="11"/>
                  </a:cubicBezTo>
                  <a:cubicBezTo>
                    <a:pt x="0" y="628"/>
                    <a:pt x="0" y="628"/>
                    <a:pt x="0" y="628"/>
                  </a:cubicBezTo>
                  <a:cubicBezTo>
                    <a:pt x="54" y="617"/>
                    <a:pt x="54" y="617"/>
                    <a:pt x="54" y="617"/>
                  </a:cubicBezTo>
                  <a:cubicBezTo>
                    <a:pt x="54" y="617"/>
                    <a:pt x="54" y="617"/>
                    <a:pt x="54" y="617"/>
                  </a:cubicBezTo>
                  <a:cubicBezTo>
                    <a:pt x="54" y="617"/>
                    <a:pt x="81" y="613"/>
                    <a:pt x="80" y="587"/>
                  </a:cubicBezTo>
                  <a:cubicBezTo>
                    <a:pt x="79" y="568"/>
                    <a:pt x="54" y="575"/>
                    <a:pt x="54" y="575"/>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91" name="Freeform 12"/>
            <p:cNvSpPr>
              <a:spLocks/>
            </p:cNvSpPr>
            <p:nvPr/>
          </p:nvSpPr>
          <p:spPr bwMode="auto">
            <a:xfrm>
              <a:off x="-153111" y="1583999"/>
              <a:ext cx="1762033" cy="1130274"/>
            </a:xfrm>
            <a:custGeom>
              <a:avLst/>
              <a:gdLst>
                <a:gd name="T0" fmla="*/ 954 w 980"/>
                <a:gd name="T1" fmla="*/ 7 h 813"/>
                <a:gd name="T2" fmla="*/ 954 w 980"/>
                <a:gd name="T3" fmla="*/ 7 h 813"/>
                <a:gd name="T4" fmla="*/ 0 w 980"/>
                <a:gd name="T5" fmla="*/ 196 h 813"/>
                <a:gd name="T6" fmla="*/ 0 w 980"/>
                <a:gd name="T7" fmla="*/ 813 h 813"/>
                <a:gd name="T8" fmla="*/ 954 w 980"/>
                <a:gd name="T9" fmla="*/ 624 h 813"/>
                <a:gd name="T10" fmla="*/ 980 w 980"/>
                <a:gd name="T11" fmla="*/ 636 h 813"/>
                <a:gd name="T12" fmla="*/ 980 w 980"/>
                <a:gd name="T13" fmla="*/ 18 h 813"/>
                <a:gd name="T14" fmla="*/ 954 w 980"/>
                <a:gd name="T15" fmla="*/ 7 h 8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0" h="813">
                  <a:moveTo>
                    <a:pt x="954" y="7"/>
                  </a:moveTo>
                  <a:cubicBezTo>
                    <a:pt x="954" y="7"/>
                    <a:pt x="954" y="7"/>
                    <a:pt x="954" y="7"/>
                  </a:cubicBezTo>
                  <a:cubicBezTo>
                    <a:pt x="0" y="196"/>
                    <a:pt x="0" y="196"/>
                    <a:pt x="0" y="196"/>
                  </a:cubicBezTo>
                  <a:cubicBezTo>
                    <a:pt x="0" y="813"/>
                    <a:pt x="0" y="813"/>
                    <a:pt x="0" y="813"/>
                  </a:cubicBezTo>
                  <a:cubicBezTo>
                    <a:pt x="954" y="624"/>
                    <a:pt x="954" y="624"/>
                    <a:pt x="954" y="624"/>
                  </a:cubicBezTo>
                  <a:cubicBezTo>
                    <a:pt x="954" y="624"/>
                    <a:pt x="979" y="617"/>
                    <a:pt x="980" y="636"/>
                  </a:cubicBezTo>
                  <a:cubicBezTo>
                    <a:pt x="980" y="18"/>
                    <a:pt x="980" y="18"/>
                    <a:pt x="980" y="18"/>
                  </a:cubicBezTo>
                  <a:cubicBezTo>
                    <a:pt x="979" y="0"/>
                    <a:pt x="954" y="7"/>
                    <a:pt x="954" y="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11" name="TextBox 110"/>
            <p:cNvSpPr txBox="1"/>
            <p:nvPr/>
          </p:nvSpPr>
          <p:spPr>
            <a:xfrm>
              <a:off x="-212033" y="2014175"/>
              <a:ext cx="1849333" cy="295450"/>
            </a:xfrm>
            <a:prstGeom prst="rect">
              <a:avLst/>
            </a:prstGeom>
            <a:noFill/>
          </p:spPr>
          <p:txBody>
            <a:bodyPr wrap="none" rtlCol="0">
              <a:spAutoFit/>
            </a:bodyPr>
            <a:lstStyle/>
            <a:p>
              <a:pPr algn="ctr" defTabSz="914378" eaLnBrk="1" fontAlgn="auto" hangingPunct="1">
                <a:spcBef>
                  <a:spcPts val="0"/>
                </a:spcBef>
                <a:spcAft>
                  <a:spcPts val="0"/>
                </a:spcAft>
                <a:defRPr/>
              </a:pPr>
              <a:r>
                <a:rPr lang="en-US" sz="1350" b="1" kern="0" dirty="0">
                  <a:solidFill>
                    <a:srgbClr val="FFFFFF"/>
                  </a:solidFill>
                  <a:latin typeface="Arial"/>
                </a:rPr>
                <a:t>RESPONSIVENESS</a:t>
              </a:r>
              <a:endParaRPr lang="id-ID" sz="1350" b="1" kern="0" dirty="0">
                <a:solidFill>
                  <a:srgbClr val="FFFFFF"/>
                </a:solidFill>
                <a:latin typeface="Arial"/>
              </a:endParaRPr>
            </a:p>
          </p:txBody>
        </p:sp>
        <p:sp>
          <p:nvSpPr>
            <p:cNvPr id="114" name="TextBox 113"/>
            <p:cNvSpPr txBox="1"/>
            <p:nvPr/>
          </p:nvSpPr>
          <p:spPr>
            <a:xfrm>
              <a:off x="1667919" y="2039555"/>
              <a:ext cx="1260182" cy="295450"/>
            </a:xfrm>
            <a:prstGeom prst="rect">
              <a:avLst/>
            </a:prstGeom>
            <a:noFill/>
          </p:spPr>
          <p:txBody>
            <a:bodyPr wrap="none" rtlCol="0">
              <a:spAutoFit/>
            </a:bodyPr>
            <a:lstStyle/>
            <a:p>
              <a:pPr algn="ctr" defTabSz="914378" eaLnBrk="1" fontAlgn="auto" hangingPunct="1">
                <a:spcBef>
                  <a:spcPts val="0"/>
                </a:spcBef>
                <a:spcAft>
                  <a:spcPts val="0"/>
                </a:spcAft>
                <a:defRPr/>
              </a:pPr>
              <a:r>
                <a:rPr lang="en-US" sz="1350" b="1" kern="0" dirty="0">
                  <a:solidFill>
                    <a:srgbClr val="FFFFFF"/>
                  </a:solidFill>
                  <a:latin typeface="Arial"/>
                </a:rPr>
                <a:t>EFFICIENCY</a:t>
              </a:r>
              <a:endParaRPr lang="id-ID" sz="1350" b="1" kern="0" dirty="0">
                <a:solidFill>
                  <a:srgbClr val="FFFFFF"/>
                </a:solidFill>
                <a:latin typeface="Arial"/>
              </a:endParaRPr>
            </a:p>
          </p:txBody>
        </p:sp>
        <p:sp>
          <p:nvSpPr>
            <p:cNvPr id="119" name="TextBox 118"/>
            <p:cNvSpPr txBox="1"/>
            <p:nvPr/>
          </p:nvSpPr>
          <p:spPr>
            <a:xfrm>
              <a:off x="3271909" y="1915490"/>
              <a:ext cx="1030513" cy="459083"/>
            </a:xfrm>
            <a:prstGeom prst="rect">
              <a:avLst/>
            </a:prstGeom>
            <a:noFill/>
          </p:spPr>
          <p:txBody>
            <a:bodyPr wrap="none" rtlCol="0">
              <a:spAutoFit/>
            </a:bodyPr>
            <a:lstStyle/>
            <a:p>
              <a:pPr defTabSz="914378" eaLnBrk="1" fontAlgn="auto" hangingPunct="1">
                <a:lnSpc>
                  <a:spcPct val="90000"/>
                </a:lnSpc>
                <a:spcBef>
                  <a:spcPts val="0"/>
                </a:spcBef>
                <a:spcAft>
                  <a:spcPts val="0"/>
                </a:spcAft>
                <a:defRPr/>
              </a:pPr>
              <a:r>
                <a:rPr lang="en-US" sz="1350" b="1" kern="0" dirty="0">
                  <a:solidFill>
                    <a:srgbClr val="FFFFFF"/>
                  </a:solidFill>
                  <a:latin typeface="Arial"/>
                </a:rPr>
                <a:t>QUALITY </a:t>
              </a:r>
              <a:br>
                <a:rPr lang="en-US" sz="1350" b="1" kern="0" dirty="0">
                  <a:solidFill>
                    <a:srgbClr val="FFFFFF"/>
                  </a:solidFill>
                  <a:latin typeface="Arial"/>
                </a:rPr>
              </a:br>
              <a:r>
                <a:rPr lang="en-US" sz="1350" b="1" kern="0" dirty="0">
                  <a:solidFill>
                    <a:srgbClr val="FFFFFF"/>
                  </a:solidFill>
                  <a:latin typeface="Arial"/>
                </a:rPr>
                <a:t>OF HIRE</a:t>
              </a:r>
              <a:endParaRPr lang="id-ID" sz="1350" b="1" kern="0" dirty="0">
                <a:solidFill>
                  <a:srgbClr val="FFFFFF"/>
                </a:solidFill>
                <a:latin typeface="Arial"/>
              </a:endParaRPr>
            </a:p>
          </p:txBody>
        </p:sp>
        <p:sp>
          <p:nvSpPr>
            <p:cNvPr id="136" name="TextBox 135"/>
            <p:cNvSpPr txBox="1"/>
            <p:nvPr/>
          </p:nvSpPr>
          <p:spPr>
            <a:xfrm>
              <a:off x="7595107" y="1924517"/>
              <a:ext cx="1280153" cy="459083"/>
            </a:xfrm>
            <a:prstGeom prst="rect">
              <a:avLst/>
            </a:prstGeom>
            <a:noFill/>
          </p:spPr>
          <p:txBody>
            <a:bodyPr wrap="none" rtlCol="0">
              <a:spAutoFit/>
            </a:bodyPr>
            <a:lstStyle/>
            <a:p>
              <a:pPr defTabSz="914378" eaLnBrk="1" fontAlgn="auto" hangingPunct="1">
                <a:lnSpc>
                  <a:spcPct val="90000"/>
                </a:lnSpc>
                <a:spcBef>
                  <a:spcPts val="0"/>
                </a:spcBef>
                <a:spcAft>
                  <a:spcPts val="0"/>
                </a:spcAft>
                <a:defRPr/>
              </a:pPr>
              <a:r>
                <a:rPr lang="en-US" sz="1350" b="1" kern="0" dirty="0">
                  <a:solidFill>
                    <a:srgbClr val="FFFFFF"/>
                  </a:solidFill>
                  <a:latin typeface="Arial"/>
                </a:rPr>
                <a:t>QUALITY </a:t>
              </a:r>
            </a:p>
            <a:p>
              <a:pPr defTabSz="914378" eaLnBrk="1" fontAlgn="auto" hangingPunct="1">
                <a:lnSpc>
                  <a:spcPct val="90000"/>
                </a:lnSpc>
                <a:spcBef>
                  <a:spcPts val="0"/>
                </a:spcBef>
                <a:spcAft>
                  <a:spcPts val="0"/>
                </a:spcAft>
                <a:defRPr/>
              </a:pPr>
              <a:r>
                <a:rPr lang="en-US" sz="1350" b="1" kern="0" dirty="0">
                  <a:solidFill>
                    <a:srgbClr val="FFFFFF"/>
                  </a:solidFill>
                  <a:latin typeface="Arial"/>
                </a:rPr>
                <a:t>OF SERVICE</a:t>
              </a:r>
              <a:endParaRPr lang="id-ID" sz="1350" b="1" kern="0" dirty="0">
                <a:solidFill>
                  <a:srgbClr val="FFFFFF"/>
                </a:solidFill>
                <a:latin typeface="Arial"/>
              </a:endParaRPr>
            </a:p>
          </p:txBody>
        </p:sp>
        <p:grpSp>
          <p:nvGrpSpPr>
            <p:cNvPr id="140" name="Group 139"/>
            <p:cNvGrpSpPr/>
            <p:nvPr/>
          </p:nvGrpSpPr>
          <p:grpSpPr>
            <a:xfrm>
              <a:off x="-58589" y="2792521"/>
              <a:ext cx="1343216" cy="1979081"/>
              <a:chOff x="90046" y="4167780"/>
              <a:chExt cx="1805060" cy="3171493"/>
            </a:xfrm>
          </p:grpSpPr>
          <p:grpSp>
            <p:nvGrpSpPr>
              <p:cNvPr id="142" name="Group 141"/>
              <p:cNvGrpSpPr/>
              <p:nvPr/>
            </p:nvGrpSpPr>
            <p:grpSpPr>
              <a:xfrm>
                <a:off x="186198" y="4167780"/>
                <a:ext cx="269159" cy="253225"/>
                <a:chOff x="1587" y="1"/>
                <a:chExt cx="1746446" cy="1643062"/>
              </a:xfrm>
              <a:solidFill>
                <a:schemeClr val="bg1">
                  <a:lumMod val="85000"/>
                </a:schemeClr>
              </a:solidFill>
            </p:grpSpPr>
            <p:sp>
              <p:nvSpPr>
                <p:cNvPr id="144"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45"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46"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47"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48"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49"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0"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1"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2"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3"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4"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5"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6"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57"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143" name="Rectangle 142"/>
              <p:cNvSpPr/>
              <p:nvPr/>
            </p:nvSpPr>
            <p:spPr>
              <a:xfrm>
                <a:off x="90046" y="4542213"/>
                <a:ext cx="1805060" cy="2797060"/>
              </a:xfrm>
              <a:prstGeom prst="rect">
                <a:avLst/>
              </a:prstGeom>
            </p:spPr>
            <p:txBody>
              <a:bodyPr wrap="square">
                <a:spAutoFit/>
              </a:bodyPr>
              <a:lstStyle/>
              <a:p>
                <a:pPr defTabSz="914378" eaLnBrk="1" fontAlgn="auto" hangingPunct="1">
                  <a:lnSpc>
                    <a:spcPct val="120000"/>
                  </a:lnSpc>
                  <a:spcBef>
                    <a:spcPts val="0"/>
                  </a:spcBef>
                  <a:spcAft>
                    <a:spcPts val="2400"/>
                  </a:spcAft>
                  <a:defRPr/>
                </a:pPr>
                <a:r>
                  <a:rPr lang="en-US" b="1" kern="0" dirty="0">
                    <a:solidFill>
                      <a:sysClr val="windowText" lastClr="000000"/>
                    </a:solidFill>
                    <a:latin typeface="Arial"/>
                  </a:rPr>
                  <a:t>Time-to-Fill Metrics Spanning Multiple Roles, Segmented by &lt;60 days&gt;</a:t>
                </a:r>
              </a:p>
            </p:txBody>
          </p:sp>
        </p:grpSp>
        <p:grpSp>
          <p:nvGrpSpPr>
            <p:cNvPr id="158" name="Group 157"/>
            <p:cNvGrpSpPr/>
            <p:nvPr/>
          </p:nvGrpSpPr>
          <p:grpSpPr>
            <a:xfrm>
              <a:off x="1570310" y="2781681"/>
              <a:ext cx="1343216" cy="1989923"/>
              <a:chOff x="2114423" y="4167780"/>
              <a:chExt cx="1805060" cy="3188863"/>
            </a:xfrm>
          </p:grpSpPr>
          <p:grpSp>
            <p:nvGrpSpPr>
              <p:cNvPr id="160" name="Group 159"/>
              <p:cNvGrpSpPr/>
              <p:nvPr/>
            </p:nvGrpSpPr>
            <p:grpSpPr>
              <a:xfrm>
                <a:off x="2210575" y="4167780"/>
                <a:ext cx="269159" cy="253225"/>
                <a:chOff x="1587" y="1"/>
                <a:chExt cx="1746446" cy="1643062"/>
              </a:xfrm>
              <a:solidFill>
                <a:schemeClr val="bg1">
                  <a:lumMod val="85000"/>
                </a:schemeClr>
              </a:solidFill>
            </p:grpSpPr>
            <p:sp>
              <p:nvSpPr>
                <p:cNvPr id="162"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3"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4"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5"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6"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7"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8"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69"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0"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1"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2"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3"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4"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75"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161" name="Rectangle 160"/>
              <p:cNvSpPr/>
              <p:nvPr/>
            </p:nvSpPr>
            <p:spPr>
              <a:xfrm>
                <a:off x="2114423" y="4559587"/>
                <a:ext cx="1805060" cy="2797056"/>
              </a:xfrm>
              <a:prstGeom prst="rect">
                <a:avLst/>
              </a:prstGeom>
            </p:spPr>
            <p:txBody>
              <a:bodyPr wrap="square">
                <a:spAutoFit/>
              </a:bodyPr>
              <a:lstStyle/>
              <a:p>
                <a:pPr defTabSz="914378" eaLnBrk="1" fontAlgn="auto" hangingPunct="1">
                  <a:lnSpc>
                    <a:spcPct val="120000"/>
                  </a:lnSpc>
                  <a:spcBef>
                    <a:spcPts val="0"/>
                  </a:spcBef>
                  <a:spcAft>
                    <a:spcPts val="2400"/>
                  </a:spcAft>
                  <a:defRPr/>
                </a:pPr>
                <a:r>
                  <a:rPr lang="en-US" b="1" kern="0" dirty="0">
                    <a:solidFill>
                      <a:sysClr val="windowText" lastClr="000000"/>
                    </a:solidFill>
                    <a:latin typeface="Arial"/>
                  </a:rPr>
                  <a:t>Various Ratios — Applications</a:t>
                </a:r>
                <a:br>
                  <a:rPr lang="en-US" b="1" kern="0" dirty="0">
                    <a:solidFill>
                      <a:sysClr val="windowText" lastClr="000000"/>
                    </a:solidFill>
                    <a:latin typeface="Arial"/>
                  </a:rPr>
                </a:br>
                <a:r>
                  <a:rPr lang="en-US" b="1" kern="0" dirty="0">
                    <a:solidFill>
                      <a:sysClr val="windowText" lastClr="000000"/>
                    </a:solidFill>
                    <a:latin typeface="Arial"/>
                  </a:rPr>
                  <a:t>to Positions </a:t>
                </a:r>
                <a:br>
                  <a:rPr lang="en-US" b="1" kern="0" dirty="0">
                    <a:solidFill>
                      <a:sysClr val="windowText" lastClr="000000"/>
                    </a:solidFill>
                    <a:latin typeface="Arial"/>
                  </a:rPr>
                </a:br>
                <a:r>
                  <a:rPr lang="en-US" b="1" kern="0" dirty="0">
                    <a:solidFill>
                      <a:sysClr val="windowText" lastClr="000000"/>
                    </a:solidFill>
                    <a:latin typeface="Arial"/>
                  </a:rPr>
                  <a:t>Filled / Offers/</a:t>
                </a:r>
                <a:br>
                  <a:rPr lang="en-US" b="1" kern="0" dirty="0">
                    <a:solidFill>
                      <a:sysClr val="windowText" lastClr="000000"/>
                    </a:solidFill>
                    <a:latin typeface="Arial"/>
                  </a:rPr>
                </a:br>
                <a:r>
                  <a:rPr lang="en-US" b="1" kern="0" dirty="0">
                    <a:solidFill>
                      <a:sysClr val="windowText" lastClr="000000"/>
                    </a:solidFill>
                    <a:latin typeface="Arial"/>
                  </a:rPr>
                  <a:t>Candidates Considered</a:t>
                </a:r>
              </a:p>
            </p:txBody>
          </p:sp>
        </p:grpSp>
        <p:grpSp>
          <p:nvGrpSpPr>
            <p:cNvPr id="176" name="Group 175"/>
            <p:cNvGrpSpPr/>
            <p:nvPr/>
          </p:nvGrpSpPr>
          <p:grpSpPr>
            <a:xfrm>
              <a:off x="3036815" y="2781682"/>
              <a:ext cx="1639179" cy="1517204"/>
              <a:chOff x="4085167" y="4167780"/>
              <a:chExt cx="2202786" cy="2431328"/>
            </a:xfrm>
          </p:grpSpPr>
          <p:grpSp>
            <p:nvGrpSpPr>
              <p:cNvPr id="178" name="Group 177"/>
              <p:cNvGrpSpPr/>
              <p:nvPr/>
            </p:nvGrpSpPr>
            <p:grpSpPr>
              <a:xfrm>
                <a:off x="4200613" y="4167780"/>
                <a:ext cx="269159" cy="253225"/>
                <a:chOff x="1587" y="1"/>
                <a:chExt cx="1746446" cy="1643062"/>
              </a:xfrm>
              <a:solidFill>
                <a:schemeClr val="bg1">
                  <a:lumMod val="85000"/>
                </a:schemeClr>
              </a:solidFill>
            </p:grpSpPr>
            <p:sp>
              <p:nvSpPr>
                <p:cNvPr id="180"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1"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2"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3"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4"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5"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6"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7"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8"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89"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90"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91"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92"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93"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179" name="Rectangle 178"/>
              <p:cNvSpPr/>
              <p:nvPr/>
            </p:nvSpPr>
            <p:spPr>
              <a:xfrm>
                <a:off x="4085167" y="4559587"/>
                <a:ext cx="2202786" cy="2039521"/>
              </a:xfrm>
              <a:prstGeom prst="rect">
                <a:avLst/>
              </a:prstGeom>
            </p:spPr>
            <p:txBody>
              <a:bodyPr wrap="square">
                <a:spAutoFit/>
              </a:bodyPr>
              <a:lstStyle/>
              <a:p>
                <a:pPr defTabSz="914378" eaLnBrk="1" fontAlgn="auto" hangingPunct="1">
                  <a:lnSpc>
                    <a:spcPct val="120000"/>
                  </a:lnSpc>
                  <a:spcBef>
                    <a:spcPts val="0"/>
                  </a:spcBef>
                  <a:spcAft>
                    <a:spcPts val="2400"/>
                  </a:spcAft>
                  <a:defRPr/>
                </a:pPr>
                <a:r>
                  <a:rPr lang="en-US" b="1" kern="0" dirty="0">
                    <a:solidFill>
                      <a:sysClr val="windowText" lastClr="000000"/>
                    </a:solidFill>
                    <a:latin typeface="Arial"/>
                  </a:rPr>
                  <a:t>90/365 Day Turnover for </a:t>
                </a:r>
                <a:br>
                  <a:rPr lang="en-US" b="1" kern="0" dirty="0">
                    <a:solidFill>
                      <a:sysClr val="windowText" lastClr="000000"/>
                    </a:solidFill>
                    <a:latin typeface="Arial"/>
                  </a:rPr>
                </a:br>
                <a:r>
                  <a:rPr lang="en-US" b="1" kern="0" dirty="0">
                    <a:solidFill>
                      <a:sysClr val="windowText" lastClr="000000"/>
                    </a:solidFill>
                    <a:latin typeface="Arial"/>
                  </a:rPr>
                  <a:t>New Hires; Breakdowns for FT/PT/Contingent</a:t>
                </a:r>
              </a:p>
            </p:txBody>
          </p:sp>
        </p:grpSp>
        <p:grpSp>
          <p:nvGrpSpPr>
            <p:cNvPr id="194" name="Group 193"/>
            <p:cNvGrpSpPr/>
            <p:nvPr/>
          </p:nvGrpSpPr>
          <p:grpSpPr>
            <a:xfrm>
              <a:off x="4629143" y="2781683"/>
              <a:ext cx="1444672" cy="2196018"/>
              <a:chOff x="6224990" y="4167780"/>
              <a:chExt cx="1941401" cy="3519133"/>
            </a:xfrm>
          </p:grpSpPr>
          <p:grpSp>
            <p:nvGrpSpPr>
              <p:cNvPr id="196" name="Group 195"/>
              <p:cNvGrpSpPr/>
              <p:nvPr/>
            </p:nvGrpSpPr>
            <p:grpSpPr>
              <a:xfrm>
                <a:off x="6224990" y="4167780"/>
                <a:ext cx="269159" cy="253225"/>
                <a:chOff x="1587" y="1"/>
                <a:chExt cx="1746446" cy="1643062"/>
              </a:xfrm>
              <a:solidFill>
                <a:schemeClr val="bg1">
                  <a:lumMod val="85000"/>
                </a:schemeClr>
              </a:solidFill>
            </p:grpSpPr>
            <p:sp>
              <p:nvSpPr>
                <p:cNvPr id="198"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199"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0"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1"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2"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3"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4"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5"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6"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7"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8"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09"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10"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11"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197" name="Rectangle 196"/>
              <p:cNvSpPr/>
              <p:nvPr/>
            </p:nvSpPr>
            <p:spPr>
              <a:xfrm>
                <a:off x="6361331" y="4511087"/>
                <a:ext cx="1805060" cy="3175826"/>
              </a:xfrm>
              <a:prstGeom prst="rect">
                <a:avLst/>
              </a:prstGeom>
            </p:spPr>
            <p:txBody>
              <a:bodyPr wrap="square">
                <a:spAutoFit/>
              </a:bodyPr>
              <a:lstStyle/>
              <a:p>
                <a:pPr defTabSz="914378" eaLnBrk="1" fontAlgn="auto" hangingPunct="1">
                  <a:lnSpc>
                    <a:spcPct val="120000"/>
                  </a:lnSpc>
                  <a:spcBef>
                    <a:spcPts val="0"/>
                  </a:spcBef>
                  <a:spcAft>
                    <a:spcPts val="0"/>
                  </a:spcAft>
                  <a:defRPr/>
                </a:pPr>
                <a:r>
                  <a:rPr lang="en-US" b="1" kern="0" dirty="0">
                    <a:solidFill>
                      <a:sysClr val="windowText" lastClr="000000"/>
                    </a:solidFill>
                    <a:latin typeface="Arial"/>
                  </a:rPr>
                  <a:t>Vacancy Rates, Positions Filled per Recruitment </a:t>
                </a:r>
                <a:br>
                  <a:rPr lang="en-US" b="1" kern="0" dirty="0">
                    <a:solidFill>
                      <a:sysClr val="windowText" lastClr="000000"/>
                    </a:solidFill>
                    <a:latin typeface="Arial"/>
                  </a:rPr>
                </a:br>
                <a:r>
                  <a:rPr lang="en-US" b="1" kern="0" dirty="0">
                    <a:solidFill>
                      <a:sysClr val="windowText" lastClr="000000"/>
                    </a:solidFill>
                    <a:latin typeface="Arial"/>
                  </a:rPr>
                  <a:t>FTE, Employee Referral %</a:t>
                </a:r>
                <a:endParaRPr lang="id-ID" b="1" kern="0" dirty="0">
                  <a:solidFill>
                    <a:srgbClr val="FFFFFF">
                      <a:lumMod val="50000"/>
                    </a:srgbClr>
                  </a:solidFill>
                  <a:latin typeface="Arial"/>
                </a:endParaRPr>
              </a:p>
            </p:txBody>
          </p:sp>
        </p:grpSp>
        <p:grpSp>
          <p:nvGrpSpPr>
            <p:cNvPr id="212" name="Group 211"/>
            <p:cNvGrpSpPr/>
            <p:nvPr/>
          </p:nvGrpSpPr>
          <p:grpSpPr>
            <a:xfrm>
              <a:off x="6015165" y="2781684"/>
              <a:ext cx="1428407" cy="1280843"/>
              <a:chOff x="8087569" y="4167780"/>
              <a:chExt cx="1919542" cy="2052558"/>
            </a:xfrm>
          </p:grpSpPr>
          <p:grpSp>
            <p:nvGrpSpPr>
              <p:cNvPr id="214" name="Group 213"/>
              <p:cNvGrpSpPr/>
              <p:nvPr/>
            </p:nvGrpSpPr>
            <p:grpSpPr>
              <a:xfrm>
                <a:off x="8183721" y="4167780"/>
                <a:ext cx="269159" cy="253225"/>
                <a:chOff x="1587" y="1"/>
                <a:chExt cx="1746446" cy="1643062"/>
              </a:xfrm>
              <a:solidFill>
                <a:schemeClr val="bg1">
                  <a:lumMod val="85000"/>
                </a:schemeClr>
              </a:solidFill>
            </p:grpSpPr>
            <p:sp>
              <p:nvSpPr>
                <p:cNvPr id="216"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17"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18"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19"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0"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1"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2"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3"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4"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5"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6"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7"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8"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29"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215" name="Rectangle 214"/>
              <p:cNvSpPr/>
              <p:nvPr/>
            </p:nvSpPr>
            <p:spPr>
              <a:xfrm>
                <a:off x="8087569" y="4559587"/>
                <a:ext cx="1919542" cy="1660751"/>
              </a:xfrm>
              <a:prstGeom prst="rect">
                <a:avLst/>
              </a:prstGeom>
            </p:spPr>
            <p:txBody>
              <a:bodyPr wrap="square">
                <a:spAutoFit/>
              </a:bodyPr>
              <a:lstStyle/>
              <a:p>
                <a:pPr defTabSz="914378" eaLnBrk="1" fontAlgn="auto" hangingPunct="1">
                  <a:lnSpc>
                    <a:spcPct val="120000"/>
                  </a:lnSpc>
                  <a:spcBef>
                    <a:spcPts val="0"/>
                  </a:spcBef>
                  <a:spcAft>
                    <a:spcPts val="0"/>
                  </a:spcAft>
                  <a:defRPr/>
                </a:pPr>
                <a:r>
                  <a:rPr lang="en-US" b="1" kern="0" dirty="0">
                    <a:solidFill>
                      <a:sysClr val="windowText" lastClr="000000"/>
                    </a:solidFill>
                    <a:latin typeface="Arial"/>
                  </a:rPr>
                  <a:t>Cost-per-Hire </a:t>
                </a:r>
                <a:br>
                  <a:rPr lang="en-US" b="1" kern="0" dirty="0">
                    <a:solidFill>
                      <a:sysClr val="windowText" lastClr="000000"/>
                    </a:solidFill>
                    <a:latin typeface="Arial"/>
                  </a:rPr>
                </a:br>
                <a:r>
                  <a:rPr lang="en-US" b="1" kern="0" dirty="0">
                    <a:solidFill>
                      <a:sysClr val="windowText" lastClr="000000"/>
                    </a:solidFill>
                    <a:latin typeface="Arial"/>
                  </a:rPr>
                  <a:t>and Recruitment Cost Ratio</a:t>
                </a:r>
                <a:endParaRPr lang="id-ID" b="1" kern="0" dirty="0">
                  <a:solidFill>
                    <a:srgbClr val="FFFFFF">
                      <a:lumMod val="50000"/>
                    </a:srgbClr>
                  </a:solidFill>
                  <a:latin typeface="Arial"/>
                </a:endParaRPr>
              </a:p>
            </p:txBody>
          </p:sp>
        </p:grpSp>
        <p:grpSp>
          <p:nvGrpSpPr>
            <p:cNvPr id="230" name="Group 229"/>
            <p:cNvGrpSpPr/>
            <p:nvPr/>
          </p:nvGrpSpPr>
          <p:grpSpPr>
            <a:xfrm>
              <a:off x="7521582" y="2781682"/>
              <a:ext cx="1343216" cy="1753560"/>
              <a:chOff x="10111946" y="4167780"/>
              <a:chExt cx="1805060" cy="2810093"/>
            </a:xfrm>
          </p:grpSpPr>
          <p:grpSp>
            <p:nvGrpSpPr>
              <p:cNvPr id="232" name="Group 231"/>
              <p:cNvGrpSpPr/>
              <p:nvPr/>
            </p:nvGrpSpPr>
            <p:grpSpPr>
              <a:xfrm>
                <a:off x="10208098" y="4167780"/>
                <a:ext cx="269159" cy="253225"/>
                <a:chOff x="1587" y="1"/>
                <a:chExt cx="1746446" cy="1643062"/>
              </a:xfrm>
              <a:solidFill>
                <a:schemeClr val="bg1">
                  <a:lumMod val="85000"/>
                </a:schemeClr>
              </a:solidFill>
            </p:grpSpPr>
            <p:sp>
              <p:nvSpPr>
                <p:cNvPr id="234" name="Freeform 45"/>
                <p:cNvSpPr>
                  <a:spLocks/>
                </p:cNvSpPr>
                <p:nvPr/>
              </p:nvSpPr>
              <p:spPr bwMode="auto">
                <a:xfrm>
                  <a:off x="1587" y="1"/>
                  <a:ext cx="225425" cy="225425"/>
                </a:xfrm>
                <a:custGeom>
                  <a:avLst/>
                  <a:gdLst>
                    <a:gd name="T0" fmla="*/ 177 w 177"/>
                    <a:gd name="T1" fmla="*/ 129 h 176"/>
                    <a:gd name="T2" fmla="*/ 129 w 177"/>
                    <a:gd name="T3" fmla="*/ 176 h 176"/>
                    <a:gd name="T4" fmla="*/ 48 w 177"/>
                    <a:gd name="T5" fmla="*/ 176 h 176"/>
                    <a:gd name="T6" fmla="*/ 0 w 177"/>
                    <a:gd name="T7" fmla="*/ 129 h 176"/>
                    <a:gd name="T8" fmla="*/ 0 w 177"/>
                    <a:gd name="T9" fmla="*/ 48 h 176"/>
                    <a:gd name="T10" fmla="*/ 48 w 177"/>
                    <a:gd name="T11" fmla="*/ 0 h 176"/>
                    <a:gd name="T12" fmla="*/ 129 w 177"/>
                    <a:gd name="T13" fmla="*/ 0 h 176"/>
                    <a:gd name="T14" fmla="*/ 177 w 177"/>
                    <a:gd name="T15" fmla="*/ 48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6" y="176"/>
                        <a:pt x="129" y="176"/>
                      </a:cubicBezTo>
                      <a:cubicBezTo>
                        <a:pt x="48" y="176"/>
                        <a:pt x="48" y="176"/>
                        <a:pt x="48" y="176"/>
                      </a:cubicBezTo>
                      <a:cubicBezTo>
                        <a:pt x="22" y="176"/>
                        <a:pt x="0" y="155"/>
                        <a:pt x="0" y="129"/>
                      </a:cubicBezTo>
                      <a:cubicBezTo>
                        <a:pt x="0" y="48"/>
                        <a:pt x="0" y="48"/>
                        <a:pt x="0" y="48"/>
                      </a:cubicBezTo>
                      <a:cubicBezTo>
                        <a:pt x="0" y="21"/>
                        <a:pt x="22" y="0"/>
                        <a:pt x="48" y="0"/>
                      </a:cubicBezTo>
                      <a:cubicBezTo>
                        <a:pt x="129" y="0"/>
                        <a:pt x="129" y="0"/>
                        <a:pt x="129" y="0"/>
                      </a:cubicBezTo>
                      <a:cubicBezTo>
                        <a:pt x="156" y="0"/>
                        <a:pt x="177" y="21"/>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35" name="Freeform 46"/>
                <p:cNvSpPr>
                  <a:spLocks/>
                </p:cNvSpPr>
                <p:nvPr/>
              </p:nvSpPr>
              <p:spPr bwMode="auto">
                <a:xfrm>
                  <a:off x="239713" y="236538"/>
                  <a:ext cx="223838" cy="225425"/>
                </a:xfrm>
                <a:custGeom>
                  <a:avLst/>
                  <a:gdLst>
                    <a:gd name="T0" fmla="*/ 176 w 176"/>
                    <a:gd name="T1" fmla="*/ 129 h 177"/>
                    <a:gd name="T2" fmla="*/ 128 w 176"/>
                    <a:gd name="T3" fmla="*/ 177 h 177"/>
                    <a:gd name="T4" fmla="*/ 47 w 176"/>
                    <a:gd name="T5" fmla="*/ 177 h 177"/>
                    <a:gd name="T6" fmla="*/ 0 w 176"/>
                    <a:gd name="T7" fmla="*/ 129 h 177"/>
                    <a:gd name="T8" fmla="*/ 0 w 176"/>
                    <a:gd name="T9" fmla="*/ 48 h 177"/>
                    <a:gd name="T10" fmla="*/ 47 w 176"/>
                    <a:gd name="T11" fmla="*/ 0 h 177"/>
                    <a:gd name="T12" fmla="*/ 128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5"/>
                        <a:pt x="155" y="177"/>
                        <a:pt x="128" y="177"/>
                      </a:cubicBezTo>
                      <a:cubicBezTo>
                        <a:pt x="47" y="177"/>
                        <a:pt x="47" y="177"/>
                        <a:pt x="47" y="177"/>
                      </a:cubicBezTo>
                      <a:cubicBezTo>
                        <a:pt x="21" y="177"/>
                        <a:pt x="0" y="155"/>
                        <a:pt x="0" y="129"/>
                      </a:cubicBezTo>
                      <a:cubicBezTo>
                        <a:pt x="0" y="48"/>
                        <a:pt x="0" y="48"/>
                        <a:pt x="0" y="48"/>
                      </a:cubicBezTo>
                      <a:cubicBezTo>
                        <a:pt x="0" y="22"/>
                        <a:pt x="21" y="0"/>
                        <a:pt x="47" y="0"/>
                      </a:cubicBezTo>
                      <a:cubicBezTo>
                        <a:pt x="128" y="0"/>
                        <a:pt x="128" y="0"/>
                        <a:pt x="128"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36" name="Freeform 47"/>
                <p:cNvSpPr>
                  <a:spLocks/>
                </p:cNvSpPr>
                <p:nvPr/>
              </p:nvSpPr>
              <p:spPr bwMode="auto">
                <a:xfrm>
                  <a:off x="474663" y="471488"/>
                  <a:ext cx="223838" cy="227013"/>
                </a:xfrm>
                <a:custGeom>
                  <a:avLst/>
                  <a:gdLst>
                    <a:gd name="T0" fmla="*/ 176 w 176"/>
                    <a:gd name="T1" fmla="*/ 129 h 177"/>
                    <a:gd name="T2" fmla="*/ 129 w 176"/>
                    <a:gd name="T3" fmla="*/ 177 h 177"/>
                    <a:gd name="T4" fmla="*/ 48 w 176"/>
                    <a:gd name="T5" fmla="*/ 177 h 177"/>
                    <a:gd name="T6" fmla="*/ 0 w 176"/>
                    <a:gd name="T7" fmla="*/ 129 h 177"/>
                    <a:gd name="T8" fmla="*/ 0 w 176"/>
                    <a:gd name="T9" fmla="*/ 48 h 177"/>
                    <a:gd name="T10" fmla="*/ 48 w 176"/>
                    <a:gd name="T11" fmla="*/ 0 h 177"/>
                    <a:gd name="T12" fmla="*/ 129 w 176"/>
                    <a:gd name="T13" fmla="*/ 0 h 177"/>
                    <a:gd name="T14" fmla="*/ 176 w 176"/>
                    <a:gd name="T15" fmla="*/ 48 h 177"/>
                    <a:gd name="T16" fmla="*/ 176 w 176"/>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129"/>
                      </a:moveTo>
                      <a:cubicBezTo>
                        <a:pt x="176" y="156"/>
                        <a:pt x="155" y="177"/>
                        <a:pt x="129" y="177"/>
                      </a:cubicBezTo>
                      <a:cubicBezTo>
                        <a:pt x="48" y="177"/>
                        <a:pt x="48" y="177"/>
                        <a:pt x="48" y="177"/>
                      </a:cubicBezTo>
                      <a:cubicBezTo>
                        <a:pt x="21" y="177"/>
                        <a:pt x="0" y="156"/>
                        <a:pt x="0" y="129"/>
                      </a:cubicBezTo>
                      <a:cubicBezTo>
                        <a:pt x="0" y="48"/>
                        <a:pt x="0" y="48"/>
                        <a:pt x="0" y="48"/>
                      </a:cubicBezTo>
                      <a:cubicBezTo>
                        <a:pt x="0" y="22"/>
                        <a:pt x="21" y="0"/>
                        <a:pt x="48" y="0"/>
                      </a:cubicBezTo>
                      <a:cubicBezTo>
                        <a:pt x="129" y="0"/>
                        <a:pt x="129" y="0"/>
                        <a:pt x="129" y="0"/>
                      </a:cubicBezTo>
                      <a:cubicBezTo>
                        <a:pt x="155" y="0"/>
                        <a:pt x="176" y="22"/>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37" name="Freeform 48"/>
                <p:cNvSpPr>
                  <a:spLocks/>
                </p:cNvSpPr>
                <p:nvPr/>
              </p:nvSpPr>
              <p:spPr bwMode="auto">
                <a:xfrm>
                  <a:off x="711200" y="709613"/>
                  <a:ext cx="225425" cy="223838"/>
                </a:xfrm>
                <a:custGeom>
                  <a:avLst/>
                  <a:gdLst>
                    <a:gd name="T0" fmla="*/ 177 w 177"/>
                    <a:gd name="T1" fmla="*/ 129 h 176"/>
                    <a:gd name="T2" fmla="*/ 129 w 177"/>
                    <a:gd name="T3" fmla="*/ 176 h 176"/>
                    <a:gd name="T4" fmla="*/ 48 w 177"/>
                    <a:gd name="T5" fmla="*/ 176 h 176"/>
                    <a:gd name="T6" fmla="*/ 0 w 177"/>
                    <a:gd name="T7" fmla="*/ 129 h 176"/>
                    <a:gd name="T8" fmla="*/ 0 w 177"/>
                    <a:gd name="T9" fmla="*/ 47 h 176"/>
                    <a:gd name="T10" fmla="*/ 48 w 177"/>
                    <a:gd name="T11" fmla="*/ 0 h 176"/>
                    <a:gd name="T12" fmla="*/ 129 w 177"/>
                    <a:gd name="T13" fmla="*/ 0 h 176"/>
                    <a:gd name="T14" fmla="*/ 177 w 177"/>
                    <a:gd name="T15" fmla="*/ 47 h 176"/>
                    <a:gd name="T16" fmla="*/ 177 w 177"/>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129"/>
                      </a:moveTo>
                      <a:cubicBezTo>
                        <a:pt x="177" y="155"/>
                        <a:pt x="155" y="176"/>
                        <a:pt x="129" y="176"/>
                      </a:cubicBezTo>
                      <a:cubicBezTo>
                        <a:pt x="48" y="176"/>
                        <a:pt x="48" y="176"/>
                        <a:pt x="48" y="176"/>
                      </a:cubicBezTo>
                      <a:cubicBezTo>
                        <a:pt x="21" y="176"/>
                        <a:pt x="0" y="155"/>
                        <a:pt x="0" y="129"/>
                      </a:cubicBezTo>
                      <a:cubicBezTo>
                        <a:pt x="0" y="47"/>
                        <a:pt x="0" y="47"/>
                        <a:pt x="0" y="47"/>
                      </a:cubicBezTo>
                      <a:cubicBezTo>
                        <a:pt x="0" y="21"/>
                        <a:pt x="21" y="0"/>
                        <a:pt x="48" y="0"/>
                      </a:cubicBezTo>
                      <a:cubicBezTo>
                        <a:pt x="129" y="0"/>
                        <a:pt x="129" y="0"/>
                        <a:pt x="129" y="0"/>
                      </a:cubicBezTo>
                      <a:cubicBezTo>
                        <a:pt x="155" y="0"/>
                        <a:pt x="177" y="21"/>
                        <a:pt x="177" y="47"/>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38" name="Freeform 49"/>
                <p:cNvSpPr>
                  <a:spLocks/>
                </p:cNvSpPr>
                <p:nvPr/>
              </p:nvSpPr>
              <p:spPr bwMode="auto">
                <a:xfrm>
                  <a:off x="1587" y="1417638"/>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6" y="0"/>
                        <a:pt x="129" y="0"/>
                      </a:cubicBezTo>
                      <a:cubicBezTo>
                        <a:pt x="48" y="0"/>
                        <a:pt x="48" y="0"/>
                        <a:pt x="48" y="0"/>
                      </a:cubicBezTo>
                      <a:cubicBezTo>
                        <a:pt x="22" y="0"/>
                        <a:pt x="0" y="22"/>
                        <a:pt x="0" y="48"/>
                      </a:cubicBezTo>
                      <a:cubicBezTo>
                        <a:pt x="0" y="129"/>
                        <a:pt x="0" y="129"/>
                        <a:pt x="0" y="129"/>
                      </a:cubicBezTo>
                      <a:cubicBezTo>
                        <a:pt x="0" y="156"/>
                        <a:pt x="22" y="177"/>
                        <a:pt x="48" y="177"/>
                      </a:cubicBezTo>
                      <a:cubicBezTo>
                        <a:pt x="129" y="177"/>
                        <a:pt x="129" y="177"/>
                        <a:pt x="129" y="177"/>
                      </a:cubicBezTo>
                      <a:cubicBezTo>
                        <a:pt x="156" y="177"/>
                        <a:pt x="177" y="156"/>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39" name="Freeform 50"/>
                <p:cNvSpPr>
                  <a:spLocks/>
                </p:cNvSpPr>
                <p:nvPr/>
              </p:nvSpPr>
              <p:spPr bwMode="auto">
                <a:xfrm>
                  <a:off x="239713" y="1181101"/>
                  <a:ext cx="223838" cy="225425"/>
                </a:xfrm>
                <a:custGeom>
                  <a:avLst/>
                  <a:gdLst>
                    <a:gd name="T0" fmla="*/ 176 w 176"/>
                    <a:gd name="T1" fmla="*/ 48 h 177"/>
                    <a:gd name="T2" fmla="*/ 128 w 176"/>
                    <a:gd name="T3" fmla="*/ 0 h 177"/>
                    <a:gd name="T4" fmla="*/ 47 w 176"/>
                    <a:gd name="T5" fmla="*/ 0 h 177"/>
                    <a:gd name="T6" fmla="*/ 0 w 176"/>
                    <a:gd name="T7" fmla="*/ 48 h 177"/>
                    <a:gd name="T8" fmla="*/ 0 w 176"/>
                    <a:gd name="T9" fmla="*/ 129 h 177"/>
                    <a:gd name="T10" fmla="*/ 47 w 176"/>
                    <a:gd name="T11" fmla="*/ 177 h 177"/>
                    <a:gd name="T12" fmla="*/ 128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8" y="0"/>
                      </a:cubicBezTo>
                      <a:cubicBezTo>
                        <a:pt x="47" y="0"/>
                        <a:pt x="47" y="0"/>
                        <a:pt x="47" y="0"/>
                      </a:cubicBezTo>
                      <a:cubicBezTo>
                        <a:pt x="21" y="0"/>
                        <a:pt x="0" y="22"/>
                        <a:pt x="0" y="48"/>
                      </a:cubicBezTo>
                      <a:cubicBezTo>
                        <a:pt x="0" y="129"/>
                        <a:pt x="0" y="129"/>
                        <a:pt x="0" y="129"/>
                      </a:cubicBezTo>
                      <a:cubicBezTo>
                        <a:pt x="0" y="155"/>
                        <a:pt x="21" y="177"/>
                        <a:pt x="47" y="177"/>
                      </a:cubicBezTo>
                      <a:cubicBezTo>
                        <a:pt x="128" y="177"/>
                        <a:pt x="128" y="177"/>
                        <a:pt x="128" y="177"/>
                      </a:cubicBezTo>
                      <a:cubicBezTo>
                        <a:pt x="155" y="177"/>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0" name="Freeform 51"/>
                <p:cNvSpPr>
                  <a:spLocks/>
                </p:cNvSpPr>
                <p:nvPr/>
              </p:nvSpPr>
              <p:spPr bwMode="auto">
                <a:xfrm>
                  <a:off x="474663" y="946151"/>
                  <a:ext cx="223838" cy="223838"/>
                </a:xfrm>
                <a:custGeom>
                  <a:avLst/>
                  <a:gdLst>
                    <a:gd name="T0" fmla="*/ 176 w 176"/>
                    <a:gd name="T1" fmla="*/ 48 h 176"/>
                    <a:gd name="T2" fmla="*/ 129 w 176"/>
                    <a:gd name="T3" fmla="*/ 0 h 176"/>
                    <a:gd name="T4" fmla="*/ 48 w 176"/>
                    <a:gd name="T5" fmla="*/ 0 h 176"/>
                    <a:gd name="T6" fmla="*/ 0 w 176"/>
                    <a:gd name="T7" fmla="*/ 48 h 176"/>
                    <a:gd name="T8" fmla="*/ 0 w 176"/>
                    <a:gd name="T9" fmla="*/ 129 h 176"/>
                    <a:gd name="T10" fmla="*/ 48 w 176"/>
                    <a:gd name="T11" fmla="*/ 176 h 176"/>
                    <a:gd name="T12" fmla="*/ 129 w 176"/>
                    <a:gd name="T13" fmla="*/ 176 h 176"/>
                    <a:gd name="T14" fmla="*/ 176 w 176"/>
                    <a:gd name="T15" fmla="*/ 129 h 176"/>
                    <a:gd name="T16" fmla="*/ 176 w 176"/>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48"/>
                      </a:moveTo>
                      <a:cubicBezTo>
                        <a:pt x="176" y="21"/>
                        <a:pt x="155" y="0"/>
                        <a:pt x="129" y="0"/>
                      </a:cubicBezTo>
                      <a:cubicBezTo>
                        <a:pt x="48" y="0"/>
                        <a:pt x="48" y="0"/>
                        <a:pt x="48" y="0"/>
                      </a:cubicBezTo>
                      <a:cubicBezTo>
                        <a:pt x="21" y="0"/>
                        <a:pt x="0" y="21"/>
                        <a:pt x="0" y="48"/>
                      </a:cubicBezTo>
                      <a:cubicBezTo>
                        <a:pt x="0" y="129"/>
                        <a:pt x="0" y="129"/>
                        <a:pt x="0" y="129"/>
                      </a:cubicBezTo>
                      <a:cubicBezTo>
                        <a:pt x="0" y="155"/>
                        <a:pt x="21" y="176"/>
                        <a:pt x="48" y="176"/>
                      </a:cubicBezTo>
                      <a:cubicBezTo>
                        <a:pt x="129" y="176"/>
                        <a:pt x="129" y="176"/>
                        <a:pt x="129" y="176"/>
                      </a:cubicBezTo>
                      <a:cubicBezTo>
                        <a:pt x="155" y="176"/>
                        <a:pt x="176" y="155"/>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1" name="Freeform 52"/>
                <p:cNvSpPr>
                  <a:spLocks/>
                </p:cNvSpPr>
                <p:nvPr/>
              </p:nvSpPr>
              <p:spPr bwMode="auto">
                <a:xfrm>
                  <a:off x="814583" y="1"/>
                  <a:ext cx="223838" cy="225425"/>
                </a:xfrm>
                <a:custGeom>
                  <a:avLst/>
                  <a:gdLst>
                    <a:gd name="T0" fmla="*/ 176 w 176"/>
                    <a:gd name="T1" fmla="*/ 129 h 176"/>
                    <a:gd name="T2" fmla="*/ 129 w 176"/>
                    <a:gd name="T3" fmla="*/ 176 h 176"/>
                    <a:gd name="T4" fmla="*/ 47 w 176"/>
                    <a:gd name="T5" fmla="*/ 176 h 176"/>
                    <a:gd name="T6" fmla="*/ 0 w 176"/>
                    <a:gd name="T7" fmla="*/ 129 h 176"/>
                    <a:gd name="T8" fmla="*/ 0 w 176"/>
                    <a:gd name="T9" fmla="*/ 48 h 176"/>
                    <a:gd name="T10" fmla="*/ 47 w 176"/>
                    <a:gd name="T11" fmla="*/ 0 h 176"/>
                    <a:gd name="T12" fmla="*/ 129 w 176"/>
                    <a:gd name="T13" fmla="*/ 0 h 176"/>
                    <a:gd name="T14" fmla="*/ 176 w 176"/>
                    <a:gd name="T15" fmla="*/ 48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9" y="176"/>
                      </a:cubicBezTo>
                      <a:cubicBezTo>
                        <a:pt x="47" y="176"/>
                        <a:pt x="47" y="176"/>
                        <a:pt x="47" y="176"/>
                      </a:cubicBezTo>
                      <a:cubicBezTo>
                        <a:pt x="21" y="176"/>
                        <a:pt x="0" y="155"/>
                        <a:pt x="0" y="129"/>
                      </a:cubicBezTo>
                      <a:cubicBezTo>
                        <a:pt x="0" y="48"/>
                        <a:pt x="0" y="48"/>
                        <a:pt x="0" y="48"/>
                      </a:cubicBezTo>
                      <a:cubicBezTo>
                        <a:pt x="0" y="21"/>
                        <a:pt x="21" y="0"/>
                        <a:pt x="47" y="0"/>
                      </a:cubicBezTo>
                      <a:cubicBezTo>
                        <a:pt x="129" y="0"/>
                        <a:pt x="129" y="0"/>
                        <a:pt x="129" y="0"/>
                      </a:cubicBezTo>
                      <a:cubicBezTo>
                        <a:pt x="155" y="0"/>
                        <a:pt x="176" y="21"/>
                        <a:pt x="176" y="48"/>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2" name="Freeform 53"/>
                <p:cNvSpPr>
                  <a:spLocks/>
                </p:cNvSpPr>
                <p:nvPr/>
              </p:nvSpPr>
              <p:spPr bwMode="auto">
                <a:xfrm>
                  <a:off x="1051120" y="236538"/>
                  <a:ext cx="225425" cy="225425"/>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5"/>
                        <a:pt x="155" y="177"/>
                        <a:pt x="129" y="177"/>
                      </a:cubicBezTo>
                      <a:cubicBezTo>
                        <a:pt x="48" y="177"/>
                        <a:pt x="48" y="177"/>
                        <a:pt x="48" y="177"/>
                      </a:cubicBezTo>
                      <a:cubicBezTo>
                        <a:pt x="21" y="177"/>
                        <a:pt x="0" y="155"/>
                        <a:pt x="0" y="129"/>
                      </a:cubicBezTo>
                      <a:cubicBezTo>
                        <a:pt x="0" y="48"/>
                        <a:pt x="0" y="48"/>
                        <a:pt x="0" y="48"/>
                      </a:cubicBezTo>
                      <a:cubicBezTo>
                        <a:pt x="0" y="22"/>
                        <a:pt x="21"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3" name="Freeform 54"/>
                <p:cNvSpPr>
                  <a:spLocks/>
                </p:cNvSpPr>
                <p:nvPr/>
              </p:nvSpPr>
              <p:spPr bwMode="auto">
                <a:xfrm>
                  <a:off x="1286070" y="471488"/>
                  <a:ext cx="225425" cy="227013"/>
                </a:xfrm>
                <a:custGeom>
                  <a:avLst/>
                  <a:gdLst>
                    <a:gd name="T0" fmla="*/ 177 w 177"/>
                    <a:gd name="T1" fmla="*/ 129 h 177"/>
                    <a:gd name="T2" fmla="*/ 129 w 177"/>
                    <a:gd name="T3" fmla="*/ 177 h 177"/>
                    <a:gd name="T4" fmla="*/ 48 w 177"/>
                    <a:gd name="T5" fmla="*/ 177 h 177"/>
                    <a:gd name="T6" fmla="*/ 0 w 177"/>
                    <a:gd name="T7" fmla="*/ 129 h 177"/>
                    <a:gd name="T8" fmla="*/ 0 w 177"/>
                    <a:gd name="T9" fmla="*/ 48 h 177"/>
                    <a:gd name="T10" fmla="*/ 48 w 177"/>
                    <a:gd name="T11" fmla="*/ 0 h 177"/>
                    <a:gd name="T12" fmla="*/ 129 w 177"/>
                    <a:gd name="T13" fmla="*/ 0 h 177"/>
                    <a:gd name="T14" fmla="*/ 177 w 177"/>
                    <a:gd name="T15" fmla="*/ 48 h 177"/>
                    <a:gd name="T16" fmla="*/ 177 w 177"/>
                    <a:gd name="T17" fmla="*/ 129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129"/>
                      </a:moveTo>
                      <a:cubicBezTo>
                        <a:pt x="177" y="156"/>
                        <a:pt x="155" y="177"/>
                        <a:pt x="129" y="177"/>
                      </a:cubicBezTo>
                      <a:cubicBezTo>
                        <a:pt x="48" y="177"/>
                        <a:pt x="48" y="177"/>
                        <a:pt x="48" y="177"/>
                      </a:cubicBezTo>
                      <a:cubicBezTo>
                        <a:pt x="22" y="177"/>
                        <a:pt x="0" y="156"/>
                        <a:pt x="0" y="129"/>
                      </a:cubicBezTo>
                      <a:cubicBezTo>
                        <a:pt x="0" y="48"/>
                        <a:pt x="0" y="48"/>
                        <a:pt x="0" y="48"/>
                      </a:cubicBezTo>
                      <a:cubicBezTo>
                        <a:pt x="0" y="22"/>
                        <a:pt x="22" y="0"/>
                        <a:pt x="48" y="0"/>
                      </a:cubicBezTo>
                      <a:cubicBezTo>
                        <a:pt x="129" y="0"/>
                        <a:pt x="129" y="0"/>
                        <a:pt x="129" y="0"/>
                      </a:cubicBezTo>
                      <a:cubicBezTo>
                        <a:pt x="155" y="0"/>
                        <a:pt x="177" y="22"/>
                        <a:pt x="177" y="48"/>
                      </a:cubicBezTo>
                      <a:lnTo>
                        <a:pt x="177"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4" name="Freeform 55"/>
                <p:cNvSpPr>
                  <a:spLocks/>
                </p:cNvSpPr>
                <p:nvPr/>
              </p:nvSpPr>
              <p:spPr bwMode="auto">
                <a:xfrm>
                  <a:off x="1524195" y="709613"/>
                  <a:ext cx="223838" cy="223838"/>
                </a:xfrm>
                <a:custGeom>
                  <a:avLst/>
                  <a:gdLst>
                    <a:gd name="T0" fmla="*/ 176 w 176"/>
                    <a:gd name="T1" fmla="*/ 129 h 176"/>
                    <a:gd name="T2" fmla="*/ 128 w 176"/>
                    <a:gd name="T3" fmla="*/ 176 h 176"/>
                    <a:gd name="T4" fmla="*/ 47 w 176"/>
                    <a:gd name="T5" fmla="*/ 176 h 176"/>
                    <a:gd name="T6" fmla="*/ 0 w 176"/>
                    <a:gd name="T7" fmla="*/ 129 h 176"/>
                    <a:gd name="T8" fmla="*/ 0 w 176"/>
                    <a:gd name="T9" fmla="*/ 47 h 176"/>
                    <a:gd name="T10" fmla="*/ 47 w 176"/>
                    <a:gd name="T11" fmla="*/ 0 h 176"/>
                    <a:gd name="T12" fmla="*/ 128 w 176"/>
                    <a:gd name="T13" fmla="*/ 0 h 176"/>
                    <a:gd name="T14" fmla="*/ 176 w 176"/>
                    <a:gd name="T15" fmla="*/ 47 h 176"/>
                    <a:gd name="T16" fmla="*/ 176 w 176"/>
                    <a:gd name="T17" fmla="*/ 1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76" y="129"/>
                      </a:moveTo>
                      <a:cubicBezTo>
                        <a:pt x="176" y="155"/>
                        <a:pt x="155" y="176"/>
                        <a:pt x="128" y="176"/>
                      </a:cubicBezTo>
                      <a:cubicBezTo>
                        <a:pt x="47" y="176"/>
                        <a:pt x="47" y="176"/>
                        <a:pt x="47" y="176"/>
                      </a:cubicBezTo>
                      <a:cubicBezTo>
                        <a:pt x="21" y="176"/>
                        <a:pt x="0" y="155"/>
                        <a:pt x="0" y="129"/>
                      </a:cubicBezTo>
                      <a:cubicBezTo>
                        <a:pt x="0" y="47"/>
                        <a:pt x="0" y="47"/>
                        <a:pt x="0" y="47"/>
                      </a:cubicBezTo>
                      <a:cubicBezTo>
                        <a:pt x="0" y="21"/>
                        <a:pt x="21" y="0"/>
                        <a:pt x="47" y="0"/>
                      </a:cubicBezTo>
                      <a:cubicBezTo>
                        <a:pt x="128" y="0"/>
                        <a:pt x="128" y="0"/>
                        <a:pt x="128" y="0"/>
                      </a:cubicBezTo>
                      <a:cubicBezTo>
                        <a:pt x="155" y="0"/>
                        <a:pt x="176" y="21"/>
                        <a:pt x="176" y="47"/>
                      </a:cubicBezTo>
                      <a:lnTo>
                        <a:pt x="176" y="1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5" name="Freeform 56"/>
                <p:cNvSpPr>
                  <a:spLocks/>
                </p:cNvSpPr>
                <p:nvPr/>
              </p:nvSpPr>
              <p:spPr bwMode="auto">
                <a:xfrm>
                  <a:off x="814583" y="1417638"/>
                  <a:ext cx="223838" cy="225425"/>
                </a:xfrm>
                <a:custGeom>
                  <a:avLst/>
                  <a:gdLst>
                    <a:gd name="T0" fmla="*/ 176 w 176"/>
                    <a:gd name="T1" fmla="*/ 48 h 177"/>
                    <a:gd name="T2" fmla="*/ 129 w 176"/>
                    <a:gd name="T3" fmla="*/ 0 h 177"/>
                    <a:gd name="T4" fmla="*/ 47 w 176"/>
                    <a:gd name="T5" fmla="*/ 0 h 177"/>
                    <a:gd name="T6" fmla="*/ 0 w 176"/>
                    <a:gd name="T7" fmla="*/ 48 h 177"/>
                    <a:gd name="T8" fmla="*/ 0 w 176"/>
                    <a:gd name="T9" fmla="*/ 129 h 177"/>
                    <a:gd name="T10" fmla="*/ 47 w 176"/>
                    <a:gd name="T11" fmla="*/ 177 h 177"/>
                    <a:gd name="T12" fmla="*/ 129 w 176"/>
                    <a:gd name="T13" fmla="*/ 177 h 177"/>
                    <a:gd name="T14" fmla="*/ 176 w 176"/>
                    <a:gd name="T15" fmla="*/ 129 h 177"/>
                    <a:gd name="T16" fmla="*/ 176 w 176"/>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7">
                      <a:moveTo>
                        <a:pt x="176" y="48"/>
                      </a:moveTo>
                      <a:cubicBezTo>
                        <a:pt x="176" y="22"/>
                        <a:pt x="155" y="0"/>
                        <a:pt x="129" y="0"/>
                      </a:cubicBezTo>
                      <a:cubicBezTo>
                        <a:pt x="47" y="0"/>
                        <a:pt x="47" y="0"/>
                        <a:pt x="47" y="0"/>
                      </a:cubicBezTo>
                      <a:cubicBezTo>
                        <a:pt x="21" y="0"/>
                        <a:pt x="0" y="22"/>
                        <a:pt x="0" y="48"/>
                      </a:cubicBezTo>
                      <a:cubicBezTo>
                        <a:pt x="0" y="129"/>
                        <a:pt x="0" y="129"/>
                        <a:pt x="0" y="129"/>
                      </a:cubicBezTo>
                      <a:cubicBezTo>
                        <a:pt x="0" y="156"/>
                        <a:pt x="21" y="177"/>
                        <a:pt x="47" y="177"/>
                      </a:cubicBezTo>
                      <a:cubicBezTo>
                        <a:pt x="129" y="177"/>
                        <a:pt x="129" y="177"/>
                        <a:pt x="129" y="177"/>
                      </a:cubicBezTo>
                      <a:cubicBezTo>
                        <a:pt x="155" y="177"/>
                        <a:pt x="176" y="156"/>
                        <a:pt x="176" y="129"/>
                      </a:cubicBezTo>
                      <a:lnTo>
                        <a:pt x="176"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6" name="Freeform 57"/>
                <p:cNvSpPr>
                  <a:spLocks/>
                </p:cNvSpPr>
                <p:nvPr/>
              </p:nvSpPr>
              <p:spPr bwMode="auto">
                <a:xfrm>
                  <a:off x="1051120" y="1181101"/>
                  <a:ext cx="225425" cy="225425"/>
                </a:xfrm>
                <a:custGeom>
                  <a:avLst/>
                  <a:gdLst>
                    <a:gd name="T0" fmla="*/ 177 w 177"/>
                    <a:gd name="T1" fmla="*/ 48 h 177"/>
                    <a:gd name="T2" fmla="*/ 129 w 177"/>
                    <a:gd name="T3" fmla="*/ 0 h 177"/>
                    <a:gd name="T4" fmla="*/ 48 w 177"/>
                    <a:gd name="T5" fmla="*/ 0 h 177"/>
                    <a:gd name="T6" fmla="*/ 0 w 177"/>
                    <a:gd name="T7" fmla="*/ 48 h 177"/>
                    <a:gd name="T8" fmla="*/ 0 w 177"/>
                    <a:gd name="T9" fmla="*/ 129 h 177"/>
                    <a:gd name="T10" fmla="*/ 48 w 177"/>
                    <a:gd name="T11" fmla="*/ 177 h 177"/>
                    <a:gd name="T12" fmla="*/ 129 w 177"/>
                    <a:gd name="T13" fmla="*/ 177 h 177"/>
                    <a:gd name="T14" fmla="*/ 177 w 177"/>
                    <a:gd name="T15" fmla="*/ 129 h 177"/>
                    <a:gd name="T16" fmla="*/ 177 w 177"/>
                    <a:gd name="T17" fmla="*/ 4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7">
                      <a:moveTo>
                        <a:pt x="177" y="48"/>
                      </a:moveTo>
                      <a:cubicBezTo>
                        <a:pt x="177" y="22"/>
                        <a:pt x="155" y="0"/>
                        <a:pt x="129" y="0"/>
                      </a:cubicBezTo>
                      <a:cubicBezTo>
                        <a:pt x="48" y="0"/>
                        <a:pt x="48" y="0"/>
                        <a:pt x="48" y="0"/>
                      </a:cubicBezTo>
                      <a:cubicBezTo>
                        <a:pt x="21" y="0"/>
                        <a:pt x="0" y="22"/>
                        <a:pt x="0" y="48"/>
                      </a:cubicBezTo>
                      <a:cubicBezTo>
                        <a:pt x="0" y="129"/>
                        <a:pt x="0" y="129"/>
                        <a:pt x="0" y="129"/>
                      </a:cubicBezTo>
                      <a:cubicBezTo>
                        <a:pt x="0" y="155"/>
                        <a:pt x="21" y="177"/>
                        <a:pt x="48" y="177"/>
                      </a:cubicBezTo>
                      <a:cubicBezTo>
                        <a:pt x="129" y="177"/>
                        <a:pt x="129" y="177"/>
                        <a:pt x="129" y="177"/>
                      </a:cubicBezTo>
                      <a:cubicBezTo>
                        <a:pt x="155" y="177"/>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sp>
              <p:nvSpPr>
                <p:cNvPr id="247" name="Freeform 58"/>
                <p:cNvSpPr>
                  <a:spLocks/>
                </p:cNvSpPr>
                <p:nvPr/>
              </p:nvSpPr>
              <p:spPr bwMode="auto">
                <a:xfrm>
                  <a:off x="1286070" y="946151"/>
                  <a:ext cx="225425" cy="223838"/>
                </a:xfrm>
                <a:custGeom>
                  <a:avLst/>
                  <a:gdLst>
                    <a:gd name="T0" fmla="*/ 177 w 177"/>
                    <a:gd name="T1" fmla="*/ 48 h 176"/>
                    <a:gd name="T2" fmla="*/ 129 w 177"/>
                    <a:gd name="T3" fmla="*/ 0 h 176"/>
                    <a:gd name="T4" fmla="*/ 48 w 177"/>
                    <a:gd name="T5" fmla="*/ 0 h 176"/>
                    <a:gd name="T6" fmla="*/ 0 w 177"/>
                    <a:gd name="T7" fmla="*/ 48 h 176"/>
                    <a:gd name="T8" fmla="*/ 0 w 177"/>
                    <a:gd name="T9" fmla="*/ 129 h 176"/>
                    <a:gd name="T10" fmla="*/ 48 w 177"/>
                    <a:gd name="T11" fmla="*/ 176 h 176"/>
                    <a:gd name="T12" fmla="*/ 129 w 177"/>
                    <a:gd name="T13" fmla="*/ 176 h 176"/>
                    <a:gd name="T14" fmla="*/ 177 w 177"/>
                    <a:gd name="T15" fmla="*/ 129 h 176"/>
                    <a:gd name="T16" fmla="*/ 177 w 177"/>
                    <a:gd name="T17" fmla="*/ 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176">
                      <a:moveTo>
                        <a:pt x="177" y="48"/>
                      </a:moveTo>
                      <a:cubicBezTo>
                        <a:pt x="177" y="21"/>
                        <a:pt x="155" y="0"/>
                        <a:pt x="129" y="0"/>
                      </a:cubicBezTo>
                      <a:cubicBezTo>
                        <a:pt x="48" y="0"/>
                        <a:pt x="48" y="0"/>
                        <a:pt x="48" y="0"/>
                      </a:cubicBezTo>
                      <a:cubicBezTo>
                        <a:pt x="22" y="0"/>
                        <a:pt x="0" y="21"/>
                        <a:pt x="0" y="48"/>
                      </a:cubicBezTo>
                      <a:cubicBezTo>
                        <a:pt x="0" y="129"/>
                        <a:pt x="0" y="129"/>
                        <a:pt x="0" y="129"/>
                      </a:cubicBezTo>
                      <a:cubicBezTo>
                        <a:pt x="0" y="155"/>
                        <a:pt x="22" y="176"/>
                        <a:pt x="48" y="176"/>
                      </a:cubicBezTo>
                      <a:cubicBezTo>
                        <a:pt x="129" y="176"/>
                        <a:pt x="129" y="176"/>
                        <a:pt x="129" y="176"/>
                      </a:cubicBezTo>
                      <a:cubicBezTo>
                        <a:pt x="155" y="176"/>
                        <a:pt x="177" y="155"/>
                        <a:pt x="177" y="129"/>
                      </a:cubicBezTo>
                      <a:lnTo>
                        <a:pt x="17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8" eaLnBrk="1" fontAlgn="auto" hangingPunct="1">
                    <a:spcBef>
                      <a:spcPts val="0"/>
                    </a:spcBef>
                    <a:spcAft>
                      <a:spcPts val="0"/>
                    </a:spcAft>
                    <a:defRPr/>
                  </a:pPr>
                  <a:endParaRPr lang="id-ID" sz="1800" kern="0">
                    <a:solidFill>
                      <a:sysClr val="windowText" lastClr="000000"/>
                    </a:solidFill>
                    <a:latin typeface="Arial"/>
                  </a:endParaRPr>
                </a:p>
              </p:txBody>
            </p:sp>
          </p:grpSp>
          <p:sp>
            <p:nvSpPr>
              <p:cNvPr id="233" name="Rectangle 232"/>
              <p:cNvSpPr/>
              <p:nvPr/>
            </p:nvSpPr>
            <p:spPr>
              <a:xfrm>
                <a:off x="10111946" y="4559583"/>
                <a:ext cx="1805060" cy="2418290"/>
              </a:xfrm>
              <a:prstGeom prst="rect">
                <a:avLst/>
              </a:prstGeom>
            </p:spPr>
            <p:txBody>
              <a:bodyPr wrap="square">
                <a:spAutoFit/>
              </a:bodyPr>
              <a:lstStyle/>
              <a:p>
                <a:pPr defTabSz="914378" eaLnBrk="1" fontAlgn="auto" hangingPunct="1">
                  <a:lnSpc>
                    <a:spcPct val="120000"/>
                  </a:lnSpc>
                  <a:spcBef>
                    <a:spcPts val="0"/>
                  </a:spcBef>
                  <a:spcAft>
                    <a:spcPts val="2400"/>
                  </a:spcAft>
                  <a:defRPr/>
                </a:pPr>
                <a:r>
                  <a:rPr lang="en-US" b="1" kern="0" dirty="0">
                    <a:solidFill>
                      <a:sysClr val="windowText" lastClr="000000"/>
                    </a:solidFill>
                    <a:latin typeface="Arial"/>
                  </a:rPr>
                  <a:t>Hiring Managers, Successful and Unsuccessful Candidates</a:t>
                </a:r>
              </a:p>
            </p:txBody>
          </p:sp>
        </p:grpSp>
        <p:sp>
          <p:nvSpPr>
            <p:cNvPr id="250" name="TextBox 249"/>
            <p:cNvSpPr txBox="1"/>
            <p:nvPr/>
          </p:nvSpPr>
          <p:spPr>
            <a:xfrm>
              <a:off x="4539127" y="2014174"/>
              <a:ext cx="1529793" cy="295450"/>
            </a:xfrm>
            <a:prstGeom prst="rect">
              <a:avLst/>
            </a:prstGeom>
            <a:noFill/>
          </p:spPr>
          <p:txBody>
            <a:bodyPr wrap="none" rtlCol="0">
              <a:spAutoFit/>
            </a:bodyPr>
            <a:lstStyle/>
            <a:p>
              <a:pPr algn="ctr" defTabSz="914378" eaLnBrk="1" fontAlgn="auto" hangingPunct="1">
                <a:spcBef>
                  <a:spcPts val="0"/>
                </a:spcBef>
                <a:spcAft>
                  <a:spcPts val="0"/>
                </a:spcAft>
                <a:defRPr/>
              </a:pPr>
              <a:r>
                <a:rPr lang="en-US" sz="1350" b="1" kern="0" dirty="0">
                  <a:solidFill>
                    <a:srgbClr val="FFFFFF"/>
                  </a:solidFill>
                  <a:latin typeface="Arial"/>
                </a:rPr>
                <a:t>PRODUCTIVITY</a:t>
              </a:r>
              <a:endParaRPr lang="id-ID" sz="1350" b="1" kern="0" dirty="0">
                <a:solidFill>
                  <a:srgbClr val="FFFFFF"/>
                </a:solidFill>
                <a:latin typeface="Arial"/>
              </a:endParaRPr>
            </a:p>
          </p:txBody>
        </p:sp>
        <p:sp>
          <p:nvSpPr>
            <p:cNvPr id="251" name="TextBox 250"/>
            <p:cNvSpPr txBox="1"/>
            <p:nvPr/>
          </p:nvSpPr>
          <p:spPr>
            <a:xfrm>
              <a:off x="6350848" y="2017804"/>
              <a:ext cx="691003" cy="295450"/>
            </a:xfrm>
            <a:prstGeom prst="rect">
              <a:avLst/>
            </a:prstGeom>
            <a:noFill/>
          </p:spPr>
          <p:txBody>
            <a:bodyPr wrap="none" rtlCol="0">
              <a:spAutoFit/>
            </a:bodyPr>
            <a:lstStyle/>
            <a:p>
              <a:pPr algn="ctr" defTabSz="914378" eaLnBrk="1" fontAlgn="auto" hangingPunct="1">
                <a:spcBef>
                  <a:spcPts val="0"/>
                </a:spcBef>
                <a:spcAft>
                  <a:spcPts val="0"/>
                </a:spcAft>
                <a:defRPr/>
              </a:pPr>
              <a:r>
                <a:rPr lang="en-US" sz="1350" b="1" kern="0" dirty="0">
                  <a:solidFill>
                    <a:srgbClr val="FFFFFF"/>
                  </a:solidFill>
                  <a:latin typeface="Arial"/>
                </a:rPr>
                <a:t>COST</a:t>
              </a:r>
              <a:endParaRPr lang="id-ID" sz="1350" b="1" kern="0" dirty="0">
                <a:solidFill>
                  <a:srgbClr val="FFFFFF"/>
                </a:solidFill>
                <a:latin typeface="Arial"/>
              </a:endParaRPr>
            </a:p>
          </p:txBody>
        </p:sp>
      </p:grpSp>
      <p:sp>
        <p:nvSpPr>
          <p:cNvPr id="253" name="Title 2"/>
          <p:cNvSpPr>
            <a:spLocks noGrp="1"/>
          </p:cNvSpPr>
          <p:nvPr>
            <p:ph type="title"/>
          </p:nvPr>
        </p:nvSpPr>
        <p:spPr>
          <a:prstGeom prst="rect">
            <a:avLst/>
          </a:prstGeom>
        </p:spPr>
        <p:txBody>
          <a:bodyPr>
            <a:noAutofit/>
          </a:bodyPr>
          <a:lstStyle/>
          <a:p>
            <a:r>
              <a:rPr lang="en-US" altLang="en-US" sz="2700" dirty="0">
                <a:solidFill>
                  <a:schemeClr val="accent2">
                    <a:lumMod val="75000"/>
                  </a:schemeClr>
                </a:solidFill>
              </a:rPr>
              <a:t>The Dimensions of Performance</a:t>
            </a:r>
          </a:p>
        </p:txBody>
      </p:sp>
      <p:sp>
        <p:nvSpPr>
          <p:cNvPr id="133" name="TextBox 1">
            <a:extLst>
              <a:ext uri="{FF2B5EF4-FFF2-40B4-BE49-F238E27FC236}">
                <a16:creationId xmlns:a16="http://schemas.microsoft.com/office/drawing/2014/main" id="{8E46D45C-66D9-4625-8B28-1BF343917ED8}"/>
              </a:ext>
            </a:extLst>
          </p:cNvPr>
          <p:cNvSpPr txBox="1">
            <a:spLocks noChangeArrowheads="1"/>
          </p:cNvSpPr>
          <p:nvPr/>
        </p:nvSpPr>
        <p:spPr bwMode="auto">
          <a:xfrm>
            <a:off x="1512710" y="4409897"/>
            <a:ext cx="6126152" cy="333692"/>
          </a:xfrm>
          <a:prstGeom prst="rect">
            <a:avLst/>
          </a:prstGeom>
          <a:ln w="38100">
            <a:solidFill>
              <a:srgbClr val="00B0F0"/>
            </a:solidFill>
            <a:prstDash val="solid"/>
            <a:headEnd/>
            <a:tailEnd/>
          </a:ln>
          <a:extLst/>
        </p:spPr>
        <p:style>
          <a:lnRef idx="2">
            <a:schemeClr val="accent1"/>
          </a:lnRef>
          <a:fillRef idx="1">
            <a:schemeClr val="lt1"/>
          </a:fillRef>
          <a:effectRef idx="0">
            <a:schemeClr val="accent1"/>
          </a:effectRef>
          <a:fontRef idx="minor">
            <a:schemeClr val="dk1"/>
          </a:fontRef>
        </p:style>
        <p:txBody>
          <a:bodyPr lIns="0" tIns="0" rIns="0" bIns="0" anchor="ctr"/>
          <a:lstStyle>
            <a:lvl1pPr>
              <a:defRPr>
                <a:solidFill>
                  <a:schemeClr val="tx1"/>
                </a:solidFill>
                <a:latin typeface="Arial" charset="0"/>
                <a:ea typeface="MS PGothic" charset="-128"/>
              </a:defRPr>
            </a:lvl1pPr>
            <a:lvl2pPr marL="742950" indent="-285750">
              <a:defRPr>
                <a:solidFill>
                  <a:schemeClr val="tx1"/>
                </a:solidFill>
                <a:latin typeface="Arial" charset="0"/>
                <a:ea typeface="MS PGothic" charset="-128"/>
              </a:defRPr>
            </a:lvl2pPr>
            <a:lvl3pPr marL="1143000" indent="-228600">
              <a:defRPr>
                <a:solidFill>
                  <a:schemeClr val="tx1"/>
                </a:solidFill>
                <a:latin typeface="Arial" charset="0"/>
                <a:ea typeface="MS PGothic" charset="-128"/>
              </a:defRPr>
            </a:lvl3pPr>
            <a:lvl4pPr marL="1600200" indent="-228600">
              <a:defRPr>
                <a:solidFill>
                  <a:schemeClr val="tx1"/>
                </a:solidFill>
                <a:latin typeface="Arial" charset="0"/>
                <a:ea typeface="MS PGothic" charset="-128"/>
              </a:defRPr>
            </a:lvl4pPr>
            <a:lvl5pPr marL="2057400" indent="-228600">
              <a:defRPr>
                <a:solidFill>
                  <a:schemeClr val="tx1"/>
                </a:solidFill>
                <a:latin typeface="Arial" charset="0"/>
                <a:ea typeface="MS PGothic" charset="-128"/>
              </a:defRPr>
            </a:lvl5pPr>
            <a:lvl6pPr marL="2514600" indent="-228600" eaLnBrk="0" fontAlgn="base" hangingPunct="0">
              <a:spcBef>
                <a:spcPct val="0"/>
              </a:spcBef>
              <a:spcAft>
                <a:spcPct val="0"/>
              </a:spcAft>
              <a:defRPr>
                <a:solidFill>
                  <a:schemeClr val="tx1"/>
                </a:solidFill>
                <a:latin typeface="Arial" charset="0"/>
                <a:ea typeface="MS PGothic" charset="-128"/>
              </a:defRPr>
            </a:lvl6pPr>
            <a:lvl7pPr marL="2971800" indent="-228600" eaLnBrk="0" fontAlgn="base" hangingPunct="0">
              <a:spcBef>
                <a:spcPct val="0"/>
              </a:spcBef>
              <a:spcAft>
                <a:spcPct val="0"/>
              </a:spcAft>
              <a:defRPr>
                <a:solidFill>
                  <a:schemeClr val="tx1"/>
                </a:solidFill>
                <a:latin typeface="Arial" charset="0"/>
                <a:ea typeface="MS PGothic" charset="-128"/>
              </a:defRPr>
            </a:lvl7pPr>
            <a:lvl8pPr marL="3429000" indent="-228600" eaLnBrk="0" fontAlgn="base" hangingPunct="0">
              <a:spcBef>
                <a:spcPct val="0"/>
              </a:spcBef>
              <a:spcAft>
                <a:spcPct val="0"/>
              </a:spcAft>
              <a:defRPr>
                <a:solidFill>
                  <a:schemeClr val="tx1"/>
                </a:solidFill>
                <a:latin typeface="Arial" charset="0"/>
                <a:ea typeface="MS PGothic" charset="-128"/>
              </a:defRPr>
            </a:lvl8pPr>
            <a:lvl9pPr marL="3886200" indent="-228600" eaLnBrk="0" fontAlgn="base" hangingPunct="0">
              <a:spcBef>
                <a:spcPct val="0"/>
              </a:spcBef>
              <a:spcAft>
                <a:spcPct val="0"/>
              </a:spcAft>
              <a:defRPr>
                <a:solidFill>
                  <a:schemeClr val="tx1"/>
                </a:solidFill>
                <a:latin typeface="Arial" charset="0"/>
                <a:ea typeface="MS PGothic" charset="-128"/>
              </a:defRPr>
            </a:lvl9pPr>
          </a:lstStyle>
          <a:p>
            <a:pPr algn="ctr" defTabSz="685784" eaLnBrk="1" fontAlgn="auto" hangingPunct="1">
              <a:spcBef>
                <a:spcPts val="0"/>
              </a:spcBef>
              <a:spcAft>
                <a:spcPts val="0"/>
              </a:spcAft>
              <a:defRPr/>
            </a:pPr>
            <a:r>
              <a:rPr lang="en-US" altLang="x-none" sz="1350" b="1" dirty="0">
                <a:solidFill>
                  <a:srgbClr val="00A1DE">
                    <a:lumMod val="50000"/>
                  </a:srgbClr>
                </a:solidFill>
                <a:latin typeface="Calibri"/>
              </a:rPr>
              <a:t>Total Benchmark Data Set: 523 recruitment metrics across 12 unique job families</a:t>
            </a:r>
          </a:p>
        </p:txBody>
      </p:sp>
    </p:spTree>
    <p:extLst>
      <p:ext uri="{BB962C8B-B14F-4D97-AF65-F5344CB8AC3E}">
        <p14:creationId xmlns:p14="http://schemas.microsoft.com/office/powerpoint/2010/main" val="223019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3"/>
          <p:cNvSpPr>
            <a:spLocks noChangeArrowheads="1"/>
          </p:cNvSpPr>
          <p:nvPr/>
        </p:nvSpPr>
        <p:spPr bwMode="auto">
          <a:xfrm>
            <a:off x="1522051" y="1504327"/>
            <a:ext cx="4307219" cy="3108965"/>
          </a:xfrm>
          <a:prstGeom prst="rect">
            <a:avLst/>
          </a:prstGeom>
          <a:noFill/>
          <a:ln w="9525">
            <a:noFill/>
            <a:miter lim="800000"/>
            <a:headEnd/>
            <a:tailEnd/>
          </a:ln>
        </p:spPr>
        <p:txBody>
          <a:bodyPr/>
          <a:lstStyle/>
          <a:p>
            <a:pPr marL="301752" lvl="1" indent="-301752" eaLnBrk="1" fontAlgn="auto" hangingPunct="1">
              <a:spcBef>
                <a:spcPts val="525"/>
              </a:spcBef>
              <a:spcAft>
                <a:spcPts val="0"/>
              </a:spcAft>
              <a:buSzPct val="100000"/>
              <a:buFont typeface="+mj-lt"/>
              <a:buAutoNum type="arabicPeriod"/>
            </a:pPr>
            <a:r>
              <a:rPr lang="en-US" sz="1950" dirty="0">
                <a:solidFill>
                  <a:srgbClr val="292934"/>
                </a:solidFill>
                <a:latin typeface="Arial"/>
              </a:rPr>
              <a:t>Celebrate Success!  </a:t>
            </a:r>
          </a:p>
          <a:p>
            <a:pPr marL="301752" lvl="1" indent="-301752" eaLnBrk="1" fontAlgn="auto" hangingPunct="1">
              <a:spcBef>
                <a:spcPts val="525"/>
              </a:spcBef>
              <a:spcAft>
                <a:spcPts val="0"/>
              </a:spcAft>
              <a:buSzPct val="100000"/>
              <a:buFont typeface="+mj-lt"/>
              <a:buAutoNum type="arabicPeriod"/>
            </a:pPr>
            <a:endParaRPr lang="en-US" sz="1950" dirty="0">
              <a:solidFill>
                <a:srgbClr val="292934"/>
              </a:solidFill>
              <a:latin typeface="Arial"/>
            </a:endParaRPr>
          </a:p>
          <a:p>
            <a:pPr marL="301752" lvl="1" indent="-301752" eaLnBrk="1" fontAlgn="auto" hangingPunct="1">
              <a:spcBef>
                <a:spcPts val="525"/>
              </a:spcBef>
              <a:spcAft>
                <a:spcPts val="0"/>
              </a:spcAft>
              <a:buSzPct val="100000"/>
              <a:buFont typeface="+mj-lt"/>
              <a:buAutoNum type="arabicPeriod"/>
            </a:pPr>
            <a:r>
              <a:rPr lang="en-US" sz="1950" dirty="0">
                <a:solidFill>
                  <a:srgbClr val="292934"/>
                </a:solidFill>
                <a:latin typeface="Arial"/>
              </a:rPr>
              <a:t>Drive Performance Improvement.</a:t>
            </a:r>
          </a:p>
          <a:p>
            <a:pPr marL="301752" lvl="1" indent="-301752" eaLnBrk="1" fontAlgn="auto" hangingPunct="1">
              <a:spcBef>
                <a:spcPts val="525"/>
              </a:spcBef>
              <a:spcAft>
                <a:spcPts val="0"/>
              </a:spcAft>
              <a:buSzPct val="100000"/>
              <a:buFont typeface="+mj-lt"/>
              <a:buAutoNum type="arabicPeriod"/>
            </a:pPr>
            <a:endParaRPr lang="en-US" sz="1950" dirty="0">
              <a:solidFill>
                <a:srgbClr val="292934"/>
              </a:solidFill>
              <a:latin typeface="Arial"/>
            </a:endParaRPr>
          </a:p>
          <a:p>
            <a:pPr marL="301752" lvl="1" indent="-301752" eaLnBrk="1" fontAlgn="auto" hangingPunct="1">
              <a:spcBef>
                <a:spcPts val="525"/>
              </a:spcBef>
              <a:spcAft>
                <a:spcPts val="0"/>
              </a:spcAft>
              <a:buSzPct val="100000"/>
              <a:buFont typeface="+mj-lt"/>
              <a:buAutoNum type="arabicPeriod"/>
            </a:pPr>
            <a:r>
              <a:rPr lang="en-US" sz="1950" dirty="0">
                <a:solidFill>
                  <a:srgbClr val="292934"/>
                </a:solidFill>
                <a:latin typeface="Arial"/>
              </a:rPr>
              <a:t>Quantify Return on Investment to Key Stakeholders based on their </a:t>
            </a:r>
            <a:r>
              <a:rPr lang="en-US" sz="1950" i="1" u="sng" dirty="0">
                <a:solidFill>
                  <a:srgbClr val="292934"/>
                </a:solidFill>
                <a:latin typeface="Arial"/>
              </a:rPr>
              <a:t>strategic initiatives</a:t>
            </a:r>
            <a:r>
              <a:rPr lang="en-US" sz="1950" dirty="0">
                <a:solidFill>
                  <a:srgbClr val="292934"/>
                </a:solidFill>
                <a:latin typeface="Arial"/>
              </a:rPr>
              <a:t>.</a:t>
            </a:r>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8849" y="2152084"/>
            <a:ext cx="1200150" cy="80010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115901" y="1086873"/>
            <a:ext cx="850106" cy="990795"/>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7"/>
          <p:cNvSpPr>
            <a:spLocks/>
          </p:cNvSpPr>
          <p:nvPr/>
        </p:nvSpPr>
        <p:spPr bwMode="auto">
          <a:xfrm>
            <a:off x="2025615" y="108189"/>
            <a:ext cx="4857750" cy="646331"/>
          </a:xfrm>
          <a:prstGeom prst="rect">
            <a:avLst/>
          </a:prstGeom>
          <a:noFill/>
          <a:ln w="12700">
            <a:noFill/>
            <a:miter lim="800000"/>
            <a:headEnd/>
            <a:tailEnd/>
          </a:ln>
        </p:spPr>
        <p:txBody>
          <a:bodyPr wrap="square" lIns="0" tIns="0" rIns="30479" bIns="0">
            <a:spAutoFit/>
          </a:bodyPr>
          <a:lstStyle/>
          <a:p>
            <a:pPr marL="29766" algn="ctr" eaLnBrk="1" fontAlgn="auto" hangingPunct="1">
              <a:spcBef>
                <a:spcPts val="0"/>
              </a:spcBef>
              <a:spcAft>
                <a:spcPts val="0"/>
              </a:spcAft>
            </a:pPr>
            <a:r>
              <a:rPr lang="en-US" sz="2100" dirty="0">
                <a:solidFill>
                  <a:srgbClr val="FFFFFF"/>
                </a:solidFill>
                <a:latin typeface="Rockwell"/>
                <a:cs typeface="Arial" pitchFamily="34" charset="0"/>
                <a:sym typeface="Arial" pitchFamily="34" charset="0"/>
              </a:rPr>
              <a:t>A Balanced Performance Scorecard </a:t>
            </a:r>
          </a:p>
          <a:p>
            <a:pPr marL="29766" algn="ctr" eaLnBrk="1" fontAlgn="auto" hangingPunct="1">
              <a:spcBef>
                <a:spcPts val="0"/>
              </a:spcBef>
              <a:spcAft>
                <a:spcPts val="0"/>
              </a:spcAft>
            </a:pPr>
            <a:r>
              <a:rPr lang="en-US" sz="2100" dirty="0">
                <a:solidFill>
                  <a:srgbClr val="FFFFFF"/>
                </a:solidFill>
                <a:latin typeface="Rockwell"/>
                <a:cs typeface="Arial" pitchFamily="34" charset="0"/>
                <a:sym typeface="Arial" pitchFamily="34" charset="0"/>
              </a:rPr>
              <a:t>will allow you to...</a:t>
            </a:r>
          </a:p>
        </p:txBody>
      </p:sp>
      <p:pic>
        <p:nvPicPr>
          <p:cNvPr id="4" name="Picture 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29271" y="3260382"/>
            <a:ext cx="1619309" cy="989578"/>
          </a:xfrm>
          <a:prstGeom prst="ellipse">
            <a:avLst/>
          </a:prstGeom>
          <a:ln>
            <a:noFill/>
          </a:ln>
          <a:effectLst>
            <a:softEdge rad="112500"/>
          </a:effectLst>
        </p:spPr>
      </p:pic>
      <p:sp>
        <p:nvSpPr>
          <p:cNvPr id="5" name="Text Placeholder 4"/>
          <p:cNvSpPr>
            <a:spLocks noGrp="1"/>
          </p:cNvSpPr>
          <p:nvPr>
            <p:ph type="body" sz="quarter" idx="10"/>
          </p:nvPr>
        </p:nvSpPr>
        <p:spPr/>
        <p:txBody>
          <a:bodyPr/>
          <a:lstStyle/>
          <a:p>
            <a:r>
              <a:rPr lang="en-US" dirty="0">
                <a:solidFill>
                  <a:schemeClr val="tx1"/>
                </a:solidFill>
              </a:rPr>
              <a:t>Allows you to …..</a:t>
            </a:r>
          </a:p>
        </p:txBody>
      </p:sp>
      <p:sp>
        <p:nvSpPr>
          <p:cNvPr id="2" name="Title 1"/>
          <p:cNvSpPr>
            <a:spLocks noGrp="1"/>
          </p:cNvSpPr>
          <p:nvPr>
            <p:ph type="title"/>
          </p:nvPr>
        </p:nvSpPr>
        <p:spPr/>
        <p:txBody>
          <a:bodyPr>
            <a:noAutofit/>
          </a:bodyPr>
          <a:lstStyle/>
          <a:p>
            <a:r>
              <a:rPr lang="en-US" sz="2700" dirty="0">
                <a:solidFill>
                  <a:schemeClr val="accent2">
                    <a:lumMod val="75000"/>
                  </a:schemeClr>
                </a:solidFill>
              </a:rPr>
              <a:t>A Balanced Scorecard</a:t>
            </a:r>
          </a:p>
        </p:txBody>
      </p:sp>
    </p:spTree>
    <p:extLst>
      <p:ext uri="{BB962C8B-B14F-4D97-AF65-F5344CB8AC3E}">
        <p14:creationId xmlns:p14="http://schemas.microsoft.com/office/powerpoint/2010/main" val="3086288429"/>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HCS-2017">
  <a:themeElements>
    <a:clrScheme name="HCS 2017 Colors">
      <a:dk1>
        <a:srgbClr val="666666"/>
      </a:dk1>
      <a:lt1>
        <a:srgbClr val="FFFFFF"/>
      </a:lt1>
      <a:dk2>
        <a:srgbClr val="00506F"/>
      </a:dk2>
      <a:lt2>
        <a:srgbClr val="FFFFFF"/>
      </a:lt2>
      <a:accent1>
        <a:srgbClr val="00A1DE"/>
      </a:accent1>
      <a:accent2>
        <a:srgbClr val="7AB800"/>
      </a:accent2>
      <a:accent3>
        <a:srgbClr val="FF7900"/>
      </a:accent3>
      <a:accent4>
        <a:srgbClr val="00506F"/>
      </a:accent4>
      <a:accent5>
        <a:srgbClr val="EAAB00"/>
      </a:accent5>
      <a:accent6>
        <a:srgbClr val="D2492A"/>
      </a:accent6>
      <a:hlink>
        <a:srgbClr val="00A1DE"/>
      </a:hlink>
      <a:folHlink>
        <a:srgbClr val="00A1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buFont typeface="Arial" charset="0"/>
          <a:buChar char="•"/>
          <a:defRPr smtClean="0"/>
        </a:defPPr>
      </a:lstStyle>
    </a:txDef>
  </a:objectDefaults>
  <a:extraClrSchemeLst/>
  <a:extLst>
    <a:ext uri="{05A4C25C-085E-4340-85A3-A5531E510DB2}">
      <thm15:themeFamily xmlns:thm15="http://schemas.microsoft.com/office/thememl/2012/main" name="HCS-2017" id="{1437E4E5-6C33-E540-8F32-F2BCFE1EEF02}" vid="{A421585D-5011-8844-AC60-739437F91C87}"/>
    </a:ext>
  </a:extLst>
</a:theme>
</file>

<file path=ppt/theme/theme2.xml><?xml version="1.0" encoding="utf-8"?>
<a:theme xmlns:a="http://schemas.openxmlformats.org/drawingml/2006/main" name="1_HCS-2017">
  <a:themeElements>
    <a:clrScheme name="HCS 2017 Colors">
      <a:dk1>
        <a:srgbClr val="666666"/>
      </a:dk1>
      <a:lt1>
        <a:srgbClr val="FFFFFF"/>
      </a:lt1>
      <a:dk2>
        <a:srgbClr val="00506F"/>
      </a:dk2>
      <a:lt2>
        <a:srgbClr val="FFFFFF"/>
      </a:lt2>
      <a:accent1>
        <a:srgbClr val="00A1DE"/>
      </a:accent1>
      <a:accent2>
        <a:srgbClr val="7AB800"/>
      </a:accent2>
      <a:accent3>
        <a:srgbClr val="FF7900"/>
      </a:accent3>
      <a:accent4>
        <a:srgbClr val="00506F"/>
      </a:accent4>
      <a:accent5>
        <a:srgbClr val="EAAB00"/>
      </a:accent5>
      <a:accent6>
        <a:srgbClr val="D2492A"/>
      </a:accent6>
      <a:hlink>
        <a:srgbClr val="00A1DE"/>
      </a:hlink>
      <a:folHlink>
        <a:srgbClr val="00A1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ormAutofit/>
      </a:bodyPr>
      <a:lstStyle>
        <a:defPPr>
          <a:buFont typeface="Arial" charset="0"/>
          <a:buChar char="•"/>
          <a:defRPr smtClean="0"/>
        </a:defPPr>
      </a:lstStyle>
    </a:txDef>
  </a:objectDefaults>
  <a:extraClrSchemeLst/>
  <a:extLst>
    <a:ext uri="{05A4C25C-085E-4340-85A3-A5531E510DB2}">
      <thm15:themeFamily xmlns:thm15="http://schemas.microsoft.com/office/thememl/2012/main" name="HCS-2017" id="{1437E4E5-6C33-E540-8F32-F2BCFE1EEF02}" vid="{A421585D-5011-8844-AC60-739437F91C87}"/>
    </a:ext>
  </a:extLst>
</a:theme>
</file>

<file path=ppt/theme/theme3.xml><?xml version="1.0" encoding="utf-8"?>
<a:theme xmlns:a="http://schemas.openxmlformats.org/drawingml/2006/main" name="PPT-HCS-16.9-v082714">
  <a:themeElements>
    <a:clrScheme name="00A1DE">
      <a:dk1>
        <a:srgbClr val="292934"/>
      </a:dk1>
      <a:lt1>
        <a:srgbClr val="FFFFFF"/>
      </a:lt1>
      <a:dk2>
        <a:srgbClr val="00A1DE"/>
      </a:dk2>
      <a:lt2>
        <a:srgbClr val="FFFFFF"/>
      </a:lt2>
      <a:accent1>
        <a:srgbClr val="00A1DE"/>
      </a:accent1>
      <a:accent2>
        <a:srgbClr val="7AB800"/>
      </a:accent2>
      <a:accent3>
        <a:srgbClr val="FF7900"/>
      </a:accent3>
      <a:accent4>
        <a:srgbClr val="666666"/>
      </a:accent4>
      <a:accent5>
        <a:srgbClr val="EAAB00"/>
      </a:accent5>
      <a:accent6>
        <a:srgbClr val="D2492A"/>
      </a:accent6>
      <a:hlink>
        <a:srgbClr val="00A1DE"/>
      </a:hlink>
      <a:folHlink>
        <a:srgbClr val="00A1DE"/>
      </a:folHlink>
    </a:clrScheme>
    <a:fontScheme name="HCS 2014">
      <a:majorFont>
        <a:latin typeface="Rockwel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2400" dirty="0" err="1" smtClean="0"/>
        </a:defPPr>
      </a:lstStyle>
    </a:txDef>
  </a:objectDefaults>
  <a:extraClrSchemeLst/>
</a:theme>
</file>

<file path=ppt/theme/theme4.xml><?xml version="1.0" encoding="utf-8"?>
<a:theme xmlns:a="http://schemas.openxmlformats.org/drawingml/2006/main" name="3_PPT-HCS-16.9-v082714">
  <a:themeElements>
    <a:clrScheme name="00A1DE">
      <a:dk1>
        <a:srgbClr val="292934"/>
      </a:dk1>
      <a:lt1>
        <a:srgbClr val="FFFFFF"/>
      </a:lt1>
      <a:dk2>
        <a:srgbClr val="00A1DE"/>
      </a:dk2>
      <a:lt2>
        <a:srgbClr val="FFFFFF"/>
      </a:lt2>
      <a:accent1>
        <a:srgbClr val="00A1DE"/>
      </a:accent1>
      <a:accent2>
        <a:srgbClr val="7AB800"/>
      </a:accent2>
      <a:accent3>
        <a:srgbClr val="FF7900"/>
      </a:accent3>
      <a:accent4>
        <a:srgbClr val="666666"/>
      </a:accent4>
      <a:accent5>
        <a:srgbClr val="EAAB00"/>
      </a:accent5>
      <a:accent6>
        <a:srgbClr val="D2492A"/>
      </a:accent6>
      <a:hlink>
        <a:srgbClr val="00A1DE"/>
      </a:hlink>
      <a:folHlink>
        <a:srgbClr val="00A1DE"/>
      </a:folHlink>
    </a:clrScheme>
    <a:fontScheme name="HCS 2014">
      <a:majorFont>
        <a:latin typeface="Rockwell"/>
        <a:ea typeface=""/>
        <a:cs typeface=""/>
      </a:majorFont>
      <a:minorFont>
        <a:latin typeface="Arial"/>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defRPr sz="2400" dirty="0" err="1" smtClean="0"/>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8C68FFED34724DB6012A4F85D055BE" ma:contentTypeVersion="9" ma:contentTypeDescription="Create a new document." ma:contentTypeScope="" ma:versionID="147225d8ee7664a595cc79fac83cd4aa">
  <xsd:schema xmlns:xsd="http://www.w3.org/2001/XMLSchema" xmlns:xs="http://www.w3.org/2001/XMLSchema" xmlns:p="http://schemas.microsoft.com/office/2006/metadata/properties" xmlns:ns2="221b6a87-32c8-4936-a95a-7e91f936bfbf" xmlns:ns3="185bd9be-ecdc-4ad6-a22e-c39df40c0af8" targetNamespace="http://schemas.microsoft.com/office/2006/metadata/properties" ma:root="true" ma:fieldsID="906f52702a89410e1cd4106646bc0a10" ns2:_="" ns3:_="">
    <xsd:import namespace="221b6a87-32c8-4936-a95a-7e91f936bfbf"/>
    <xsd:import namespace="185bd9be-ecdc-4ad6-a22e-c39df40c0af8"/>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1b6a87-32c8-4936-a95a-7e91f936bfb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85bd9be-ecdc-4ad6-a22e-c39df40c0af8"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MediaServiceAutoTags" ma:internalName="MediaServiceAutoTags"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221b6a87-32c8-4936-a95a-7e91f936bfbf">
      <UserInfo>
        <DisplayName>Kenny Iannuzzi</DisplayName>
        <AccountId>163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FC2F6A-C9D2-479D-BE47-92ADF58DE2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1b6a87-32c8-4936-a95a-7e91f936bfbf"/>
    <ds:schemaRef ds:uri="185bd9be-ecdc-4ad6-a22e-c39df40c0a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AB64BD-451E-449B-B309-EF1D6E45D552}">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2006/metadata/properties"/>
    <ds:schemaRef ds:uri="http://schemas.microsoft.com/office/infopath/2007/PartnerControls"/>
    <ds:schemaRef ds:uri="185bd9be-ecdc-4ad6-a22e-c39df40c0af8"/>
    <ds:schemaRef ds:uri="221b6a87-32c8-4936-a95a-7e91f936bfbf"/>
    <ds:schemaRef ds:uri="http://www.w3.org/XML/1998/namespace"/>
    <ds:schemaRef ds:uri="http://purl.org/dc/terms/"/>
  </ds:schemaRefs>
</ds:datastoreItem>
</file>

<file path=customXml/itemProps3.xml><?xml version="1.0" encoding="utf-8"?>
<ds:datastoreItem xmlns:ds="http://schemas.openxmlformats.org/officeDocument/2006/customXml" ds:itemID="{80411BE4-169A-43BF-9F11-44D0F7882C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HCS-2017</Template>
  <TotalTime>7487</TotalTime>
  <Words>1883</Words>
  <Application>Microsoft Office PowerPoint</Application>
  <PresentationFormat>Custom</PresentationFormat>
  <Paragraphs>408</Paragraphs>
  <Slides>32</Slides>
  <Notes>9</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32</vt:i4>
      </vt:variant>
    </vt:vector>
  </HeadingPairs>
  <TitlesOfParts>
    <vt:vector size="50" baseType="lpstr">
      <vt:lpstr>MS PGothic</vt:lpstr>
      <vt:lpstr>MS PGothic</vt:lpstr>
      <vt:lpstr>Arial</vt:lpstr>
      <vt:lpstr>Arial Unicode MS</vt:lpstr>
      <vt:lpstr>Calibri</vt:lpstr>
      <vt:lpstr>Calibri Light</vt:lpstr>
      <vt:lpstr>Calibri Regular</vt:lpstr>
      <vt:lpstr>Courier New</vt:lpstr>
      <vt:lpstr>Rockwell</vt:lpstr>
      <vt:lpstr>Rockwell Extra Bold</vt:lpstr>
      <vt:lpstr>Times</vt:lpstr>
      <vt:lpstr>Times New Roman</vt:lpstr>
      <vt:lpstr>Wingdings</vt:lpstr>
      <vt:lpstr>ヒラギノ明朝 Pro W3</vt:lpstr>
      <vt:lpstr>HCS-2017</vt:lpstr>
      <vt:lpstr>1_HCS-2017</vt:lpstr>
      <vt:lpstr>PPT-HCS-16.9-v082714</vt:lpstr>
      <vt:lpstr>3_PPT-HCS-16.9-v082714</vt:lpstr>
      <vt:lpstr>Insight from the 2018 Healthcare Recruitment Metrics Benchmark Study Results and Elite Honor Roll Recruitment Winner</vt:lpstr>
      <vt:lpstr>Dana Cates</vt:lpstr>
      <vt:lpstr>Labor Market — Openings vs. Hires</vt:lpstr>
      <vt:lpstr>Transformation</vt:lpstr>
      <vt:lpstr>Investment Comparison by Industry  </vt:lpstr>
      <vt:lpstr>Healthcare Recruitment Metrics Benchmark Study </vt:lpstr>
      <vt:lpstr>Lean Human Capital Community  </vt:lpstr>
      <vt:lpstr>The Dimensions of Performance</vt:lpstr>
      <vt:lpstr>A Balanced Scorecard</vt:lpstr>
      <vt:lpstr>Overview – 2018 Benchmark Study  </vt:lpstr>
      <vt:lpstr>Time to Fill</vt:lpstr>
      <vt:lpstr>Breakdown of Under/Over 60 Days Time to Fill</vt:lpstr>
      <vt:lpstr>Staffing Process Efficiency</vt:lpstr>
      <vt:lpstr>Quality of Hire/Turnover</vt:lpstr>
      <vt:lpstr>Productivity</vt:lpstr>
      <vt:lpstr>How to Hire – Chances Are You’re Doing It All Wrong</vt:lpstr>
      <vt:lpstr>Quality of Service – Voice of Customer</vt:lpstr>
      <vt:lpstr>In summary: </vt:lpstr>
      <vt:lpstr>Transformation</vt:lpstr>
      <vt:lpstr>The framework of a successful business plan to secure investment</vt:lpstr>
      <vt:lpstr>Business Plan Must Haves</vt:lpstr>
      <vt:lpstr>Align Healthcare and Recruitment   Strategic Objectives</vt:lpstr>
      <vt:lpstr>2017 Honorees</vt:lpstr>
      <vt:lpstr>Introduction – Nick Watts</vt:lpstr>
      <vt:lpstr>Introduction – Organization</vt:lpstr>
      <vt:lpstr>Metric: Number of hires per month</vt:lpstr>
      <vt:lpstr>Reporting Sample </vt:lpstr>
      <vt:lpstr>Metric: Openings Per Recruiter</vt:lpstr>
      <vt:lpstr>Reporting Sample</vt:lpstr>
      <vt:lpstr>Metric: % of positions filled in 60 days or more </vt:lpstr>
      <vt:lpstr>Reporting Sample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Your Presentation — And It Can be Really Long!</dc:title>
  <dc:creator>Kristin Cavoli</dc:creator>
  <cp:lastModifiedBy>Dana Cates</cp:lastModifiedBy>
  <cp:revision>224</cp:revision>
  <dcterms:created xsi:type="dcterms:W3CDTF">2017-12-11T19:42:41Z</dcterms:created>
  <dcterms:modified xsi:type="dcterms:W3CDTF">2018-07-12T18:22:59Z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0x0101008A8C68FFED34724DB6012A4F85D055BE</vt:lpwstr>
  </property>
</Properties>
</file>